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add17046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add17046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Main input handler waits until button is pressed (</a:t>
            </a:r>
            <a:r>
              <a:rPr lang="ru" sz="1050">
                <a:solidFill>
                  <a:srgbClr val="202124"/>
                </a:solidFill>
                <a:highlight>
                  <a:srgbClr val="FFFFFF"/>
                </a:highlight>
              </a:rPr>
              <a:t>specifically it waits until bit 7 is set to 1).</a:t>
            </a:r>
            <a:endParaRPr sz="1050">
              <a:solidFill>
                <a:srgbClr val="202124"/>
              </a:solidFill>
              <a:highlight>
                <a:srgbClr val="FFFFFF"/>
              </a:highlight>
            </a:endParaRPr>
          </a:p>
          <a:p>
            <a:pPr indent="0" lvl="0" marL="0" rtl="0" algn="l">
              <a:spcBef>
                <a:spcPts val="0"/>
              </a:spcBef>
              <a:spcAft>
                <a:spcPts val="0"/>
              </a:spcAft>
              <a:buNone/>
            </a:pPr>
            <a:r>
              <a:rPr lang="ru" sz="1050">
                <a:solidFill>
                  <a:srgbClr val="202124"/>
                </a:solidFill>
                <a:highlight>
                  <a:srgbClr val="FFFFFF"/>
                </a:highlight>
              </a:rPr>
              <a:t>Our extension clears game field up if bit 6 is set to 1 (specifically reset button is pushed).</a:t>
            </a:r>
            <a:endParaRPr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rPr lang="ru" sz="1050">
                <a:solidFill>
                  <a:srgbClr val="202124"/>
                </a:solidFill>
                <a:highlight>
                  <a:srgbClr val="FFFFFF"/>
                </a:highlight>
              </a:rPr>
              <a:t>Main output handler just stores 8-bit string, from zero to seven it’s 2-bit symbol ID, 4-bit X and Y coordinates, 2-bit game state.</a:t>
            </a:r>
            <a:endParaRPr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add17046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add17046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We optimized the code a bit, so if we have less than 5 cells used (it means that we have less than 3 both crosses and noughts) we keep playing.</a:t>
            </a:r>
            <a:endParaRPr/>
          </a:p>
          <a:p>
            <a:pPr indent="0" lvl="0" marL="0" rtl="0" algn="l">
              <a:spcBef>
                <a:spcPts val="0"/>
              </a:spcBef>
              <a:spcAft>
                <a:spcPts val="0"/>
              </a:spcAft>
              <a:buNone/>
            </a:pPr>
            <a:r>
              <a:rPr lang="ru"/>
              <a:t>Otherwise it goes through the table and tries to find a line of three noughts or crosses.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add170464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add170464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Our genius AI player is not smart enough to participate, so he follows prepared route, which minimizes amount of strategies human player can use: first he tries to take center, then - corners. You can see this route on this slide.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add170464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add170464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And here is the main loop - it just connects all previously described parts.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add170464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add170464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add170464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add170464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e4e5cd3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e4e5cd3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8e4e5cd3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8e4e5cd3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 the picture we can see our implementation of the game pad.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add17046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add17046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Each cell of the playing field is represented by an LED matrix and a green button. The button is used to select this cell.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dd170464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dd170464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We also have a red button labelled reset. When you click on it, the game restarts.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add170464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add170464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Above the “reset” button we have a game result chip connected to three diodes. Each diode corresponds to one result of the game, which is signed above the diode.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add170464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add170464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Under the restart button we have a “correct turn” chip that is connected to two diodes. One diode is red and other is green. If the green diode lights up, then turn is correct. If red lights up, then turn is incorrect.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87439e6e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87439e6e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chemeClr val="dk1"/>
                </a:solidFill>
                <a:latin typeface="Times New Roman"/>
                <a:ea typeface="Times New Roman"/>
                <a:cs typeface="Times New Roman"/>
                <a:sym typeface="Times New Roman"/>
              </a:rPr>
              <a:t>Generally, software part of tic-tac-toe implementation consists of input handler, two output handlers, game state checker, AI player and a main loop, which connects everything together</a:t>
            </a:r>
            <a:r>
              <a:rPr lang="ru" sz="1400">
                <a:solidFill>
                  <a:schemeClr val="dk1"/>
                </a:solidFill>
                <a:latin typeface="Times New Roman"/>
                <a:ea typeface="Times New Roman"/>
                <a:cs typeface="Times New Roman"/>
                <a:sym typeface="Times New Roman"/>
              </a:rPr>
              <a:t>.</a:t>
            </a:r>
            <a:r>
              <a:rPr lang="ru" sz="14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add17046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add1704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Table is located in first 10 bytes of RAM (pic).</a:t>
            </a:r>
            <a:endParaRPr/>
          </a:p>
          <a:p>
            <a:pPr indent="0" lvl="0" marL="0" rtl="0" algn="l">
              <a:spcBef>
                <a:spcPts val="0"/>
              </a:spcBef>
              <a:spcAft>
                <a:spcPts val="0"/>
              </a:spcAft>
              <a:buNone/>
            </a:pPr>
            <a:r>
              <a:rPr lang="ru"/>
              <a:t>We use two IO addresses (one is enough for main functionality, but not our extension).</a:t>
            </a:r>
            <a:endParaRPr/>
          </a:p>
          <a:p>
            <a:pPr indent="0" lvl="0" marL="0" rtl="0" algn="l">
              <a:spcBef>
                <a:spcPts val="0"/>
              </a:spcBef>
              <a:spcAft>
                <a:spcPts val="0"/>
              </a:spcAft>
              <a:buNone/>
            </a:pPr>
            <a:r>
              <a:rPr lang="ru"/>
              <a:t>Also, we store amount of busy cells in a dedicated address.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ru" sz="2100"/>
              <a:t>NSU FIT | Computing Platforms</a:t>
            </a:r>
            <a:endParaRPr sz="2100"/>
          </a:p>
          <a:p>
            <a:pPr indent="0" lvl="0" marL="0" rtl="0" algn="ctr">
              <a:lnSpc>
                <a:spcPct val="150000"/>
              </a:lnSpc>
              <a:spcBef>
                <a:spcPts val="0"/>
              </a:spcBef>
              <a:spcAft>
                <a:spcPts val="0"/>
              </a:spcAft>
              <a:buClr>
                <a:schemeClr val="dk1"/>
              </a:buClr>
              <a:buSzPts val="1100"/>
              <a:buFont typeface="Arial"/>
              <a:buNone/>
            </a:pPr>
            <a:r>
              <a:rPr lang="ru" sz="2300">
                <a:solidFill>
                  <a:srgbClr val="45818E"/>
                </a:solidFill>
              </a:rPr>
              <a:t>Co-design Group Project</a:t>
            </a:r>
            <a:endParaRPr sz="2300">
              <a:solidFill>
                <a:srgbClr val="45818E"/>
              </a:solidFill>
            </a:endParaRPr>
          </a:p>
          <a:p>
            <a:pPr indent="0" lvl="0" marL="0" rtl="0" algn="ctr">
              <a:lnSpc>
                <a:spcPct val="150000"/>
              </a:lnSpc>
              <a:spcBef>
                <a:spcPts val="0"/>
              </a:spcBef>
              <a:spcAft>
                <a:spcPts val="0"/>
              </a:spcAft>
              <a:buSzPts val="1100"/>
              <a:buNone/>
            </a:pPr>
            <a:r>
              <a:rPr b="1" lang="ru" sz="2300">
                <a:solidFill>
                  <a:srgbClr val="45818E"/>
                </a:solidFill>
              </a:rPr>
              <a:t>“The Game of Noughts and Crosses”</a:t>
            </a:r>
            <a:endParaRPr sz="3980"/>
          </a:p>
        </p:txBody>
      </p:sp>
      <p:sp>
        <p:nvSpPr>
          <p:cNvPr id="55" name="Google Shape;55;p13"/>
          <p:cNvSpPr txBox="1"/>
          <p:nvPr>
            <p:ph idx="1" type="subTitle"/>
          </p:nvPr>
        </p:nvSpPr>
        <p:spPr>
          <a:xfrm>
            <a:off x="311700" y="310817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ru" sz="1779"/>
              <a:t>Lylova Sofia, Smolyakov Pavel, Badin Ivan</a:t>
            </a:r>
            <a:endParaRPr sz="1779"/>
          </a:p>
          <a:p>
            <a:pPr indent="0" lvl="0" marL="0" rtl="0" algn="ctr">
              <a:lnSpc>
                <a:spcPct val="80000"/>
              </a:lnSpc>
              <a:spcBef>
                <a:spcPts val="0"/>
              </a:spcBef>
              <a:spcAft>
                <a:spcPts val="0"/>
              </a:spcAft>
              <a:buSzPts val="935"/>
              <a:buNone/>
            </a:pPr>
            <a:r>
              <a:rPr lang="ru" sz="1779"/>
              <a:t>2022</a:t>
            </a:r>
            <a:endParaRPr sz="17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Input/output</a:t>
            </a:r>
            <a:endParaRPr/>
          </a:p>
        </p:txBody>
      </p:sp>
      <p:pic>
        <p:nvPicPr>
          <p:cNvPr id="117" name="Google Shape;117;p22"/>
          <p:cNvPicPr preferRelativeResize="0"/>
          <p:nvPr/>
        </p:nvPicPr>
        <p:blipFill>
          <a:blip r:embed="rId3">
            <a:alphaModFix/>
          </a:blip>
          <a:stretch>
            <a:fillRect/>
          </a:stretch>
        </p:blipFill>
        <p:spPr>
          <a:xfrm>
            <a:off x="654600" y="1463063"/>
            <a:ext cx="3433400" cy="3173925"/>
          </a:xfrm>
          <a:prstGeom prst="rect">
            <a:avLst/>
          </a:prstGeom>
          <a:noFill/>
          <a:ln>
            <a:noFill/>
          </a:ln>
        </p:spPr>
      </p:pic>
      <p:pic>
        <p:nvPicPr>
          <p:cNvPr id="118" name="Google Shape;118;p22"/>
          <p:cNvPicPr preferRelativeResize="0"/>
          <p:nvPr/>
        </p:nvPicPr>
        <p:blipFill>
          <a:blip r:embed="rId4">
            <a:alphaModFix/>
          </a:blip>
          <a:stretch>
            <a:fillRect/>
          </a:stretch>
        </p:blipFill>
        <p:spPr>
          <a:xfrm>
            <a:off x="4997575" y="2673875"/>
            <a:ext cx="2398400" cy="1354225"/>
          </a:xfrm>
          <a:prstGeom prst="rect">
            <a:avLst/>
          </a:prstGeom>
          <a:noFill/>
          <a:ln>
            <a:noFill/>
          </a:ln>
        </p:spPr>
      </p:pic>
      <p:pic>
        <p:nvPicPr>
          <p:cNvPr id="119" name="Google Shape;119;p22"/>
          <p:cNvPicPr preferRelativeResize="0"/>
          <p:nvPr/>
        </p:nvPicPr>
        <p:blipFill>
          <a:blip r:embed="rId5">
            <a:alphaModFix/>
          </a:blip>
          <a:stretch>
            <a:fillRect/>
          </a:stretch>
        </p:blipFill>
        <p:spPr>
          <a:xfrm>
            <a:off x="4997571" y="1959150"/>
            <a:ext cx="1762000" cy="51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Game state checker</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it exists.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AI player</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637700" y="1505400"/>
            <a:ext cx="3097800" cy="2710550"/>
          </a:xfrm>
          <a:prstGeom prst="rect">
            <a:avLst/>
          </a:prstGeom>
          <a:noFill/>
          <a:ln>
            <a:noFill/>
          </a:ln>
        </p:spPr>
      </p:pic>
      <p:pic>
        <p:nvPicPr>
          <p:cNvPr id="133" name="Google Shape;133;p24"/>
          <p:cNvPicPr preferRelativeResize="0"/>
          <p:nvPr/>
        </p:nvPicPr>
        <p:blipFill>
          <a:blip r:embed="rId4">
            <a:alphaModFix/>
          </a:blip>
          <a:stretch>
            <a:fillRect/>
          </a:stretch>
        </p:blipFill>
        <p:spPr>
          <a:xfrm>
            <a:off x="3903250" y="2521161"/>
            <a:ext cx="4761275" cy="6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Main loop</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311700" y="1152475"/>
            <a:ext cx="4053449" cy="3279150"/>
          </a:xfrm>
          <a:prstGeom prst="rect">
            <a:avLst/>
          </a:prstGeom>
          <a:noFill/>
          <a:ln>
            <a:noFill/>
          </a:ln>
        </p:spPr>
      </p:pic>
      <p:pic>
        <p:nvPicPr>
          <p:cNvPr id="141" name="Google Shape;141;p25"/>
          <p:cNvPicPr preferRelativeResize="0"/>
          <p:nvPr/>
        </p:nvPicPr>
        <p:blipFill>
          <a:blip r:embed="rId4">
            <a:alphaModFix/>
          </a:blip>
          <a:stretch>
            <a:fillRect/>
          </a:stretch>
        </p:blipFill>
        <p:spPr>
          <a:xfrm>
            <a:off x="4484625" y="1510850"/>
            <a:ext cx="4347675" cy="269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793250"/>
            <a:ext cx="8520600" cy="37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900">
                <a:solidFill>
                  <a:srgbClr val="202124"/>
                </a:solidFill>
              </a:rPr>
              <a:t>All resources can be found in our GitHub repository:</a:t>
            </a:r>
            <a:endParaRPr sz="1900">
              <a:solidFill>
                <a:srgbClr val="202124"/>
              </a:solidFill>
            </a:endParaRPr>
          </a:p>
          <a:p>
            <a:pPr indent="0" lvl="0" marL="0" rtl="0" algn="l">
              <a:spcBef>
                <a:spcPts val="1200"/>
              </a:spcBef>
              <a:spcAft>
                <a:spcPts val="1200"/>
              </a:spcAft>
              <a:buNone/>
            </a:pPr>
            <a:r>
              <a:rPr lang="ru" sz="1900">
                <a:solidFill>
                  <a:srgbClr val="202124"/>
                </a:solidFill>
              </a:rPr>
              <a:t>https://github.com/evangelionexpert/cdm8-tictactoe</a:t>
            </a:r>
            <a:endParaRPr sz="1900">
              <a:solidFill>
                <a:srgbClr val="202124"/>
              </a:solidFill>
            </a:endParaRPr>
          </a:p>
        </p:txBody>
      </p:sp>
      <p:pic>
        <p:nvPicPr>
          <p:cNvPr id="147" name="Google Shape;147;p26"/>
          <p:cNvPicPr preferRelativeResize="0"/>
          <p:nvPr/>
        </p:nvPicPr>
        <p:blipFill>
          <a:blip r:embed="rId3">
            <a:alphaModFix/>
          </a:blip>
          <a:stretch>
            <a:fillRect/>
          </a:stretch>
        </p:blipFill>
        <p:spPr>
          <a:xfrm>
            <a:off x="504275" y="2019300"/>
            <a:ext cx="2065000" cy="206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sz="3500"/>
              <a:t>Thanks for your </a:t>
            </a:r>
            <a:endParaRPr sz="3500"/>
          </a:p>
          <a:p>
            <a:pPr indent="0" lvl="0" marL="0" rtl="0" algn="l">
              <a:spcBef>
                <a:spcPts val="0"/>
              </a:spcBef>
              <a:spcAft>
                <a:spcPts val="0"/>
              </a:spcAft>
              <a:buNone/>
            </a:pPr>
            <a:r>
              <a:rPr lang="ru" sz="3500"/>
              <a:t>attention!</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The R</a:t>
            </a:r>
            <a:r>
              <a:rPr lang="ru"/>
              <a:t>ules of the Game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7302" l="15971" r="8012" t="3855"/>
          <a:stretch/>
        </p:blipFill>
        <p:spPr>
          <a:xfrm>
            <a:off x="649025" y="1386488"/>
            <a:ext cx="2402050" cy="2807325"/>
          </a:xfrm>
          <a:prstGeom prst="rect">
            <a:avLst/>
          </a:prstGeom>
          <a:noFill/>
          <a:ln>
            <a:noFill/>
          </a:ln>
        </p:spPr>
      </p:pic>
      <p:pic>
        <p:nvPicPr>
          <p:cNvPr id="63" name="Google Shape;63;p14"/>
          <p:cNvPicPr preferRelativeResize="0"/>
          <p:nvPr/>
        </p:nvPicPr>
        <p:blipFill rotWithShape="1">
          <a:blip r:embed="rId4">
            <a:alphaModFix/>
          </a:blip>
          <a:srcRect b="13186" l="9540" r="14443" t="0"/>
          <a:stretch/>
        </p:blipFill>
        <p:spPr>
          <a:xfrm>
            <a:off x="3370975" y="1489063"/>
            <a:ext cx="2402060" cy="2743225"/>
          </a:xfrm>
          <a:prstGeom prst="rect">
            <a:avLst/>
          </a:prstGeom>
          <a:noFill/>
          <a:ln>
            <a:noFill/>
          </a:ln>
        </p:spPr>
      </p:pic>
      <p:pic>
        <p:nvPicPr>
          <p:cNvPr id="64" name="Google Shape;64;p14"/>
          <p:cNvPicPr preferRelativeResize="0"/>
          <p:nvPr/>
        </p:nvPicPr>
        <p:blipFill rotWithShape="1">
          <a:blip r:embed="rId5">
            <a:alphaModFix/>
          </a:blip>
          <a:srcRect b="11824" l="12610" r="13686" t="0"/>
          <a:stretch/>
        </p:blipFill>
        <p:spPr>
          <a:xfrm>
            <a:off x="5913300" y="1402500"/>
            <a:ext cx="2437450" cy="291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Hardware</a:t>
            </a:r>
            <a:endParaRPr/>
          </a:p>
        </p:txBody>
      </p:sp>
      <p:pic>
        <p:nvPicPr>
          <p:cNvPr id="70" name="Google Shape;70;p15"/>
          <p:cNvPicPr preferRelativeResize="0"/>
          <p:nvPr/>
        </p:nvPicPr>
        <p:blipFill>
          <a:blip r:embed="rId3">
            <a:alphaModFix/>
          </a:blip>
          <a:stretch>
            <a:fillRect/>
          </a:stretch>
        </p:blipFill>
        <p:spPr>
          <a:xfrm>
            <a:off x="1983588" y="1161775"/>
            <a:ext cx="5176824" cy="378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Hardware</a:t>
            </a:r>
            <a:endParaRPr/>
          </a:p>
        </p:txBody>
      </p:sp>
      <p:pic>
        <p:nvPicPr>
          <p:cNvPr id="76" name="Google Shape;76;p16"/>
          <p:cNvPicPr preferRelativeResize="0"/>
          <p:nvPr/>
        </p:nvPicPr>
        <p:blipFill>
          <a:blip r:embed="rId3">
            <a:alphaModFix/>
          </a:blip>
          <a:stretch>
            <a:fillRect/>
          </a:stretch>
        </p:blipFill>
        <p:spPr>
          <a:xfrm>
            <a:off x="1983588" y="1161775"/>
            <a:ext cx="5176824" cy="3784175"/>
          </a:xfrm>
          <a:prstGeom prst="rect">
            <a:avLst/>
          </a:prstGeom>
          <a:noFill/>
          <a:ln>
            <a:noFill/>
          </a:ln>
        </p:spPr>
      </p:pic>
      <p:sp>
        <p:nvSpPr>
          <p:cNvPr id="77" name="Google Shape;77;p16"/>
          <p:cNvSpPr/>
          <p:nvPr/>
        </p:nvSpPr>
        <p:spPr>
          <a:xfrm>
            <a:off x="3630575" y="2296200"/>
            <a:ext cx="1132800" cy="10638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Hardware</a:t>
            </a:r>
            <a:endParaRPr/>
          </a:p>
        </p:txBody>
      </p:sp>
      <p:pic>
        <p:nvPicPr>
          <p:cNvPr id="83" name="Google Shape;83;p17"/>
          <p:cNvPicPr preferRelativeResize="0"/>
          <p:nvPr/>
        </p:nvPicPr>
        <p:blipFill>
          <a:blip r:embed="rId3">
            <a:alphaModFix/>
          </a:blip>
          <a:stretch>
            <a:fillRect/>
          </a:stretch>
        </p:blipFill>
        <p:spPr>
          <a:xfrm>
            <a:off x="1983588" y="1161775"/>
            <a:ext cx="5176824" cy="3784175"/>
          </a:xfrm>
          <a:prstGeom prst="rect">
            <a:avLst/>
          </a:prstGeom>
          <a:noFill/>
          <a:ln>
            <a:noFill/>
          </a:ln>
        </p:spPr>
      </p:pic>
      <p:sp>
        <p:nvSpPr>
          <p:cNvPr id="84" name="Google Shape;84;p17"/>
          <p:cNvSpPr/>
          <p:nvPr/>
        </p:nvSpPr>
        <p:spPr>
          <a:xfrm>
            <a:off x="2297425" y="3145775"/>
            <a:ext cx="789600" cy="7836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Hardware</a:t>
            </a:r>
            <a:endParaRPr/>
          </a:p>
        </p:txBody>
      </p:sp>
      <p:pic>
        <p:nvPicPr>
          <p:cNvPr id="90" name="Google Shape;90;p18"/>
          <p:cNvPicPr preferRelativeResize="0"/>
          <p:nvPr/>
        </p:nvPicPr>
        <p:blipFill>
          <a:blip r:embed="rId3">
            <a:alphaModFix/>
          </a:blip>
          <a:stretch>
            <a:fillRect/>
          </a:stretch>
        </p:blipFill>
        <p:spPr>
          <a:xfrm>
            <a:off x="1983588" y="1161775"/>
            <a:ext cx="5176824" cy="3784175"/>
          </a:xfrm>
          <a:prstGeom prst="rect">
            <a:avLst/>
          </a:prstGeom>
          <a:noFill/>
          <a:ln>
            <a:noFill/>
          </a:ln>
        </p:spPr>
      </p:pic>
      <p:sp>
        <p:nvSpPr>
          <p:cNvPr id="91" name="Google Shape;91;p18"/>
          <p:cNvSpPr/>
          <p:nvPr/>
        </p:nvSpPr>
        <p:spPr>
          <a:xfrm>
            <a:off x="2321750" y="2189050"/>
            <a:ext cx="1132800" cy="10638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Hardware</a:t>
            </a:r>
            <a:endParaRPr/>
          </a:p>
        </p:txBody>
      </p:sp>
      <p:pic>
        <p:nvPicPr>
          <p:cNvPr id="97" name="Google Shape;97;p19"/>
          <p:cNvPicPr preferRelativeResize="0"/>
          <p:nvPr/>
        </p:nvPicPr>
        <p:blipFill>
          <a:blip r:embed="rId3">
            <a:alphaModFix/>
          </a:blip>
          <a:stretch>
            <a:fillRect/>
          </a:stretch>
        </p:blipFill>
        <p:spPr>
          <a:xfrm>
            <a:off x="1983588" y="1161775"/>
            <a:ext cx="5176824" cy="3784175"/>
          </a:xfrm>
          <a:prstGeom prst="rect">
            <a:avLst/>
          </a:prstGeom>
          <a:noFill/>
          <a:ln>
            <a:noFill/>
          </a:ln>
        </p:spPr>
      </p:pic>
      <p:sp>
        <p:nvSpPr>
          <p:cNvPr id="98" name="Google Shape;98;p19"/>
          <p:cNvSpPr/>
          <p:nvPr/>
        </p:nvSpPr>
        <p:spPr>
          <a:xfrm>
            <a:off x="2029525" y="3658600"/>
            <a:ext cx="1230900" cy="11559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Software</a:t>
            </a:r>
            <a:endParaRPr/>
          </a:p>
        </p:txBody>
      </p:sp>
      <p:sp>
        <p:nvSpPr>
          <p:cNvPr id="104" name="Google Shape;104;p20"/>
          <p:cNvSpPr txBox="1"/>
          <p:nvPr>
            <p:ph idx="1" type="body"/>
          </p:nvPr>
        </p:nvSpPr>
        <p:spPr>
          <a:xfrm>
            <a:off x="311700" y="1225925"/>
            <a:ext cx="8520600" cy="33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input handler</a:t>
            </a:r>
            <a:endParaRPr/>
          </a:p>
          <a:p>
            <a:pPr indent="-342900" lvl="0" marL="457200" rtl="0" algn="l">
              <a:spcBef>
                <a:spcPts val="0"/>
              </a:spcBef>
              <a:spcAft>
                <a:spcPts val="0"/>
              </a:spcAft>
              <a:buSzPts val="1800"/>
              <a:buChar char="●"/>
            </a:pPr>
            <a:r>
              <a:rPr lang="ru"/>
              <a:t>output handlers</a:t>
            </a:r>
            <a:endParaRPr/>
          </a:p>
          <a:p>
            <a:pPr indent="-342900" lvl="0" marL="457200" rtl="0" algn="l">
              <a:spcBef>
                <a:spcPts val="0"/>
              </a:spcBef>
              <a:spcAft>
                <a:spcPts val="0"/>
              </a:spcAft>
              <a:buSzPts val="1800"/>
              <a:buChar char="●"/>
            </a:pPr>
            <a:r>
              <a:rPr lang="ru"/>
              <a:t>game state checker </a:t>
            </a:r>
            <a:endParaRPr/>
          </a:p>
          <a:p>
            <a:pPr indent="-342900" lvl="0" marL="457200" rtl="0" algn="l">
              <a:spcBef>
                <a:spcPts val="0"/>
              </a:spcBef>
              <a:spcAft>
                <a:spcPts val="0"/>
              </a:spcAft>
              <a:buSzPts val="1800"/>
              <a:buChar char="●"/>
            </a:pPr>
            <a:r>
              <a:rPr lang="ru"/>
              <a:t>AI player</a:t>
            </a:r>
            <a:endParaRPr/>
          </a:p>
          <a:p>
            <a:pPr indent="-342900" lvl="0" marL="457200" rtl="0" algn="l">
              <a:spcBef>
                <a:spcPts val="0"/>
              </a:spcBef>
              <a:spcAft>
                <a:spcPts val="0"/>
              </a:spcAft>
              <a:buSzPts val="1800"/>
              <a:buChar char="●"/>
            </a:pPr>
            <a:r>
              <a:rPr lang="ru"/>
              <a:t>main loop, which connects everything together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Memory planning</a:t>
            </a:r>
            <a:endParaRPr/>
          </a:p>
        </p:txBody>
      </p:sp>
      <p:pic>
        <p:nvPicPr>
          <p:cNvPr id="110" name="Google Shape;110;p21"/>
          <p:cNvPicPr preferRelativeResize="0"/>
          <p:nvPr/>
        </p:nvPicPr>
        <p:blipFill>
          <a:blip r:embed="rId3">
            <a:alphaModFix/>
          </a:blip>
          <a:stretch>
            <a:fillRect/>
          </a:stretch>
        </p:blipFill>
        <p:spPr>
          <a:xfrm>
            <a:off x="5677275" y="2008175"/>
            <a:ext cx="2895600" cy="1704975"/>
          </a:xfrm>
          <a:prstGeom prst="rect">
            <a:avLst/>
          </a:prstGeom>
          <a:noFill/>
          <a:ln>
            <a:noFill/>
          </a:ln>
        </p:spPr>
      </p:pic>
      <p:pic>
        <p:nvPicPr>
          <p:cNvPr id="111" name="Google Shape;111;p21"/>
          <p:cNvPicPr preferRelativeResize="0"/>
          <p:nvPr/>
        </p:nvPicPr>
        <p:blipFill>
          <a:blip r:embed="rId4">
            <a:alphaModFix/>
          </a:blip>
          <a:stretch>
            <a:fillRect/>
          </a:stretch>
        </p:blipFill>
        <p:spPr>
          <a:xfrm>
            <a:off x="384650" y="1152475"/>
            <a:ext cx="4906875" cy="3735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