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 id="2147485081" r:id="rId5"/>
  </p:sldMasterIdLst>
  <p:notesMasterIdLst>
    <p:notesMasterId r:id="rId19"/>
  </p:notesMasterIdLst>
  <p:handoutMasterIdLst>
    <p:handoutMasterId r:id="rId20"/>
  </p:handoutMasterIdLst>
  <p:sldIdLst>
    <p:sldId id="339" r:id="rId6"/>
    <p:sldId id="340" r:id="rId7"/>
    <p:sldId id="341" r:id="rId8"/>
    <p:sldId id="299" r:id="rId9"/>
    <p:sldId id="300" r:id="rId10"/>
    <p:sldId id="301" r:id="rId11"/>
    <p:sldId id="320" r:id="rId12"/>
    <p:sldId id="322" r:id="rId13"/>
    <p:sldId id="338" r:id="rId14"/>
    <p:sldId id="337" r:id="rId15"/>
    <p:sldId id="332" r:id="rId16"/>
    <p:sldId id="333" r:id="rId17"/>
    <p:sldId id="298"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02124"/>
    <a:srgbClr val="2F5994"/>
    <a:srgbClr val="0B5A99"/>
    <a:srgbClr val="216398"/>
    <a:srgbClr val="0078D7"/>
    <a:srgbClr val="69A1C7"/>
    <a:srgbClr val="206296"/>
    <a:srgbClr val="6BA2C9"/>
    <a:srgbClr val="6FA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4612" autoAdjust="0"/>
  </p:normalViewPr>
  <p:slideViewPr>
    <p:cSldViewPr snapToGrid="0">
      <p:cViewPr>
        <p:scale>
          <a:sx n="41" d="100"/>
          <a:sy n="41" d="100"/>
        </p:scale>
        <p:origin x="785" y="271"/>
      </p:cViewPr>
      <p:guideLst/>
    </p:cSldViewPr>
  </p:slideViewPr>
  <p:notesTextViewPr>
    <p:cViewPr>
      <p:scale>
        <a:sx n="200" d="100"/>
        <a:sy n="200" d="100"/>
      </p:scale>
      <p:origin x="0" y="0"/>
    </p:cViewPr>
  </p:notesTextViewPr>
  <p:sorterViewPr>
    <p:cViewPr varScale="1">
      <p:scale>
        <a:sx n="1" d="1"/>
        <a:sy n="1" d="1"/>
      </p:scale>
      <p:origin x="0" y="-317"/>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10/26/2015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10/26/2015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56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GB" dirty="0" smtClean="0"/>
              <a:t>The growth of mobile devices has led to a set of revolutionary experiences allowing developers to reach their customers in new and unique ways .</a:t>
            </a:r>
          </a:p>
          <a:p>
            <a:pPr defTabSz="924916">
              <a:defRPr/>
            </a:pPr>
            <a:endParaRPr lang="en-GB" dirty="0" smtClean="0"/>
          </a:p>
          <a:p>
            <a:pPr defTabSz="924916">
              <a:defRPr/>
            </a:pPr>
            <a:r>
              <a:rPr lang="en-GB" dirty="0" smtClean="0"/>
              <a:t>However, up until now, mobility has been attached to “mobile devices” – or devices that you carry on your person like a phone or tablet.  You sort of “bring the experience with you”.  However, this is a very constrained experience as the screens are small, batteries are limiting, and sharing the experience is typically challenging. How many times have you tried to show everyone in the room a photo?  You have to pass around your phone or have everyone look over your shoulder.</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5661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GB" dirty="0" smtClean="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smtClean="0"/>
          </a:p>
          <a:p>
            <a:pPr defTabSz="924916">
              <a:defRPr/>
            </a:pPr>
            <a:r>
              <a:rPr lang="en-GB" dirty="0" smtClean="0"/>
              <a:t>People want to be at the </a:t>
            </a:r>
            <a:r>
              <a:rPr lang="en-GB" dirty="0" err="1" smtClean="0"/>
              <a:t>center</a:t>
            </a:r>
            <a:r>
              <a:rPr lang="en-GB" dirty="0" smtClean="0"/>
              <a:t> of the experience – not their device.  If there is a big screen and you want to share an experience with a group – you should be able to bring the experience to that screen.</a:t>
            </a:r>
          </a:p>
          <a:p>
            <a:pPr defTabSz="924916">
              <a:defRPr/>
            </a:pPr>
            <a:endParaRPr lang="en-GB" dirty="0" smtClean="0"/>
          </a:p>
          <a:p>
            <a:pPr defTabSz="924916">
              <a:defRPr/>
            </a:pPr>
            <a:r>
              <a:rPr lang="en-GB" dirty="0" smtClean="0"/>
              <a:t>End users want their experiences available on the right device at the right time – allowing them the simplicity of sharing and collaboration.</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0766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 Windows 10 we are blazing a new path forward for MOBILE EXPERIENCES – breaking out of the limited box of just “mobile devices” and all of this is powered with Universal Apps as they can target and run on all devices in the Windows ecosystem.</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789240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OneDrive offers file based cloud storage. However, for a fully functional cloud backend for your mobile app,</a:t>
            </a:r>
            <a:r>
              <a:rPr lang="en-GB" baseline="0" dirty="0" smtClean="0"/>
              <a:t> you should consider using Microsoft Azure, and in particular Azure App Service Mobile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243232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anose="020B0604020202020204" pitchFamily="34" charset="0"/>
              <a:buNone/>
            </a:pPr>
            <a:r>
              <a:rPr lang="en-US" baseline="0" dirty="0" smtClean="0"/>
              <a:t>App service – What is it?</a:t>
            </a:r>
          </a:p>
          <a:p>
            <a:pPr marL="0" indent="0">
              <a:buFont typeface="Arial" panose="020B0604020202020204" pitchFamily="34" charset="0"/>
              <a:buNone/>
            </a:pPr>
            <a:r>
              <a:rPr lang="en-US" baseline="0" dirty="0" smtClean="0"/>
              <a:t>It is an integrated offering that gives you four components.</a:t>
            </a:r>
          </a:p>
          <a:p>
            <a:pPr marL="0" indent="0">
              <a:buFont typeface="Arial" panose="020B0604020202020204" pitchFamily="34" charset="0"/>
              <a:buNone/>
            </a:pPr>
            <a:r>
              <a:rPr lang="en-US" baseline="0" dirty="0" smtClean="0"/>
              <a:t>The first of these is Web Apps, which is basically Azure Websites rebranded – with some new features of course. The reason for this rebranding is that Azure Websites are a great way of hosting code, not just websites. And in fact under the wrappers, Mobile Apps and API Apps are built on top of Azure Web Apps.</a:t>
            </a:r>
          </a:p>
          <a:p>
            <a:pPr marL="0" indent="0">
              <a:buFont typeface="Arial" panose="020B0604020202020204" pitchFamily="34" charset="0"/>
              <a:buNone/>
            </a:pPr>
            <a:r>
              <a:rPr lang="en-US" baseline="0" dirty="0" smtClean="0"/>
              <a:t>The cool thing about App Service is that all these components can share all the features of Web Apps, because the hosting environment is actually shared.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[Click] So Mobile Apps you can think of as Mobile Services </a:t>
            </a:r>
            <a:r>
              <a:rPr lang="en-US" baseline="0" dirty="0" err="1" smtClean="0"/>
              <a:t>platformed</a:t>
            </a:r>
            <a:r>
              <a:rPr lang="en-US" baseline="0" dirty="0" smtClean="0"/>
              <a:t> onto Azure App Service.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Logic apps is about orchestrating multiple pieces of your system together, so business processes. Example is a customer sends an email and a LOGIC app posts the details into your CRM.</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API apps are kind of the glue that connects everything together. You can build an API app that is custom, or you can use one of the connectors that we have in the gallery. So for example, there is </a:t>
            </a:r>
            <a:r>
              <a:rPr lang="en-US" baseline="0" dirty="0" err="1" smtClean="0"/>
              <a:t>SalesForce</a:t>
            </a:r>
            <a:r>
              <a:rPr lang="en-US" baseline="0" dirty="0" smtClean="0"/>
              <a:t> and there’s SQL and a bunch of enterprise connectors. There’s also social network connectors such as </a:t>
            </a:r>
            <a:r>
              <a:rPr lang="en-US" baseline="0" dirty="0" err="1" smtClean="0"/>
              <a:t>Twilio</a:t>
            </a:r>
            <a:r>
              <a:rPr lang="en-US" baseline="0" dirty="0" smtClean="0"/>
              <a:t> and things like that.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72246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Azure App Service is a fully managed Platform as a Service (PaaS) offering for professional developers that brings a rich set of capabilities to web, mobile and integration scenarios. Mobile Apps in Azure App Service offer a highly scalable, globally available mobile application development platform for Enterprise Developers and System Integrators that brings a rich set of capabilities to mobile developers.</a:t>
            </a:r>
          </a:p>
          <a:p>
            <a:endParaRPr lang="en-GB" dirty="0" smtClean="0"/>
          </a:p>
          <a:p>
            <a:r>
              <a:rPr lang="en-GB" dirty="0" smtClean="0"/>
              <a:t>With Mobile Apps you can:</a:t>
            </a:r>
          </a:p>
          <a:p>
            <a:pPr marL="171450" indent="-171450">
              <a:buFont typeface="Arial" panose="020B0604020202020204" pitchFamily="34" charset="0"/>
              <a:buChar char="•"/>
            </a:pPr>
            <a:r>
              <a:rPr lang="en-GB" dirty="0" smtClean="0"/>
              <a:t>Build native and cross platform apps - whether you're building native iOS, Android, and Windows apps or cross-platform Xamarin or Cordova (</a:t>
            </a:r>
            <a:r>
              <a:rPr lang="en-GB" dirty="0" err="1" smtClean="0"/>
              <a:t>Phonegap</a:t>
            </a:r>
            <a:r>
              <a:rPr lang="en-GB" dirty="0" smtClean="0"/>
              <a:t>) apps, you can take advantage of App Service using native SDKs.</a:t>
            </a:r>
          </a:p>
          <a:p>
            <a:pPr marL="171450" indent="-171450">
              <a:buFont typeface="Arial" panose="020B0604020202020204" pitchFamily="34" charset="0"/>
              <a:buChar char="•"/>
            </a:pPr>
            <a:r>
              <a:rPr lang="en-GB" dirty="0" smtClean="0"/>
              <a:t>Connect to your enterprise systems - with Mobile Apps you can add corporate sign on in minutes, and connect to your enterprise on-premises or cloud resources.</a:t>
            </a:r>
          </a:p>
          <a:p>
            <a:pPr marL="171450" indent="-171450">
              <a:buFont typeface="Arial" panose="020B0604020202020204" pitchFamily="34" charset="0"/>
              <a:buChar char="•"/>
            </a:pPr>
            <a:r>
              <a:rPr lang="en-GB" dirty="0" smtClean="0"/>
              <a:t>Connect to SaaS APIs easily - with more than 40 SaaS API connectors, you can easily integrate your app with SaaS APIs your enterprise uses today. Want to update account status in both CRM and the billing system? Mobile Apps offer enterprise SaaS APIs at your fingertips.</a:t>
            </a:r>
          </a:p>
          <a:p>
            <a:pPr marL="171450" indent="-171450">
              <a:buFont typeface="Arial" panose="020B0604020202020204" pitchFamily="34" charset="0"/>
              <a:buChar char="•"/>
            </a:pPr>
            <a:r>
              <a:rPr lang="en-GB" dirty="0" smtClean="0"/>
              <a:t>Build offline-ready apps with sync - make your mobile workforce productive by building apps that work offline and use Mobile Apps to sync data in the background when connectivity is present with any of your enterprise data sources or SaaS APIs.</a:t>
            </a:r>
          </a:p>
          <a:p>
            <a:pPr marL="171450" indent="-171450">
              <a:buFont typeface="Arial" panose="020B0604020202020204" pitchFamily="34" charset="0"/>
              <a:buChar char="•"/>
            </a:pPr>
            <a:r>
              <a:rPr lang="en-GB" dirty="0" smtClean="0"/>
              <a:t>Push Notifications to millions in seconds - engage your customers with instant push notifications on any device, personalized to their needs, sent when the time is right.</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1832621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Support for offline sync in Azure App Service Mobile App is easy to implement and a powerful solution.</a:t>
            </a:r>
          </a:p>
          <a:p>
            <a:r>
              <a:rPr lang="en-GB" dirty="0" smtClean="0"/>
              <a:t>By default, it works with SQL Azure for your backend data store, but you can also link it to an on premises SQL Server, or you can use other</a:t>
            </a:r>
            <a:r>
              <a:rPr lang="en-GB" baseline="0" dirty="0" smtClean="0"/>
              <a:t> cloud storage such as SQL Azure Tables, Mongo DB and others.</a:t>
            </a:r>
          </a:p>
          <a:p>
            <a:r>
              <a:rPr lang="en-GB" baseline="0" dirty="0" smtClean="0"/>
              <a:t>Azure App Service is not a Windows client only solution! It supports iOS, Android and Xamarin clients as well.</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424694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changes are tracked, so that when connectivity is restored, local changes can be pushed back up to the server and any changes applied server-side by other clients can be pulled back to get the client back in sync.</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Allowing offline data changes introduces the possibility of two clients updating the same data object. Azure Mobile Apps can detect change conflicts and allows your application code to resolve them.</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2558490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379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891521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122738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2263904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75457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17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487635"/>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48789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133356271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241069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225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408555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13167360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5260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93183910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4691072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6214761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542964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274638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smtClean="0"/>
          </a:p>
        </p:txBody>
      </p:sp>
      <p:sp>
        <p:nvSpPr>
          <p:cNvPr id="5" name="Slide Number Placeholder 4"/>
          <p:cNvSpPr>
            <a:spLocks noGrp="1"/>
          </p:cNvSpPr>
          <p:nvPr>
            <p:ph type="sldNum" sz="quarter" idx="12"/>
          </p:nvPr>
        </p:nvSpPr>
        <p:spPr/>
        <p:txBody>
          <a:bodyPr/>
          <a:lstStyle/>
          <a:p>
            <a:endParaRPr lang="en-US" dirty="0"/>
          </a:p>
        </p:txBody>
      </p:sp>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463458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11651658"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84408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94025257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0970211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theme" Target="../theme/theme3.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theme" Target="../theme/theme5.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9" r:id="rId39"/>
    <p:sldLayoutId id="2147485080"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78821"/>
      </p:ext>
    </p:extLst>
  </p:cSld>
  <p:clrMap bg1="lt1" tx1="dk1" bg2="lt2" tx2="dk2" accent1="accent1" accent2="accent2" accent3="accent3" accent4="accent4" accent5="accent5" accent6="accent6" hlink="hlink" folHlink="folHlink"/>
  <p:sldLayoutIdLst>
    <p:sldLayoutId id="2147485082" r:id="rId1"/>
    <p:sldLayoutId id="2147485083" r:id="rId2"/>
    <p:sldLayoutId id="2147485084" r:id="rId3"/>
    <p:sldLayoutId id="2147485085" r:id="rId4"/>
    <p:sldLayoutId id="2147485086" r:id="rId5"/>
    <p:sldLayoutId id="2147485087" r:id="rId6"/>
    <p:sldLayoutId id="2147485088" r:id="rId7"/>
    <p:sldLayoutId id="2147485089" r:id="rId8"/>
    <p:sldLayoutId id="2147485090" r:id="rId9"/>
    <p:sldLayoutId id="2147485091" r:id="rId10"/>
    <p:sldLayoutId id="2147485092" r:id="rId11"/>
    <p:sldLayoutId id="2147485093" r:id="rId12"/>
    <p:sldLayoutId id="2147485094" r:id="rId13"/>
    <p:sldLayoutId id="2147485095" r:id="rId14"/>
    <p:sldLayoutId id="2147485096" r:id="rId15"/>
    <p:sldLayoutId id="214748509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0.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6.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jpe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6.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3.emf"/><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microsoft.com/office/2007/relationships/hdphoto" Target="../media/hdphoto1.wdp"/><Relationship Id="rId2" Type="http://schemas.openxmlformats.org/officeDocument/2006/relationships/notesSlide" Target="../notesSlides/notesSlide7.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46.xml"/><Relationship Id="rId6" Type="http://schemas.openxmlformats.org/officeDocument/2006/relationships/image" Target="../media/image34.emf"/><Relationship Id="rId11" Type="http://schemas.openxmlformats.org/officeDocument/2006/relationships/image" Target="../media/image39.emf"/><Relationship Id="rId24" Type="http://schemas.openxmlformats.org/officeDocument/2006/relationships/image" Target="../media/image52.png"/><Relationship Id="rId5" Type="http://schemas.openxmlformats.org/officeDocument/2006/relationships/image" Target="../media/image33.emf"/><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5.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emf"/><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104558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Офлайн синхронизация с </a:t>
            </a:r>
            <a:r>
              <a:rPr lang="en-US" dirty="0" smtClean="0"/>
              <a:t>Azure </a:t>
            </a:r>
            <a:r>
              <a:rPr lang="en-US" dirty="0" smtClean="0"/>
              <a:t>Mobile </a:t>
            </a:r>
            <a:r>
              <a:rPr lang="en-US" dirty="0" smtClean="0"/>
              <a:t>App</a:t>
            </a:r>
            <a:r>
              <a:rPr lang="en-US" dirty="0"/>
              <a:t>s</a:t>
            </a:r>
            <a:endParaRPr lang="en-US" dirty="0"/>
          </a:p>
        </p:txBody>
      </p:sp>
      <p:sp>
        <p:nvSpPr>
          <p:cNvPr id="6" name="Text Placeholder 5"/>
          <p:cNvSpPr>
            <a:spLocks noGrp="1"/>
          </p:cNvSpPr>
          <p:nvPr>
            <p:ph type="body" sz="quarter" idx="10"/>
          </p:nvPr>
        </p:nvSpPr>
        <p:spPr>
          <a:xfrm>
            <a:off x="269239" y="1189177"/>
            <a:ext cx="11653523" cy="5253169"/>
          </a:xfrm>
        </p:spPr>
        <p:txBody>
          <a:bodyPr/>
          <a:lstStyle/>
          <a:p>
            <a:r>
              <a:rPr lang="ru-RU" dirty="0" smtClean="0"/>
              <a:t>Поддержка сценарие</a:t>
            </a:r>
            <a:r>
              <a:rPr lang="ru-RU" dirty="0" smtClean="0"/>
              <a:t>в «всегда онлайн» и «периодическое подключение»</a:t>
            </a:r>
            <a:endParaRPr lang="en-US" dirty="0"/>
          </a:p>
          <a:p>
            <a:pPr marL="334963" lvl="1" indent="-334963">
              <a:buNone/>
            </a:pPr>
            <a:r>
              <a:rPr lang="ru-RU" dirty="0" smtClean="0"/>
              <a:t>Полный контроль над операциями </a:t>
            </a:r>
            <a:r>
              <a:rPr lang="en-US" dirty="0" smtClean="0"/>
              <a:t>push </a:t>
            </a:r>
            <a:r>
              <a:rPr lang="ru-RU" dirty="0" smtClean="0"/>
              <a:t>и</a:t>
            </a:r>
            <a:r>
              <a:rPr lang="en-US" dirty="0" smtClean="0"/>
              <a:t> </a:t>
            </a:r>
            <a:r>
              <a:rPr lang="en-US" dirty="0"/>
              <a:t>pull </a:t>
            </a:r>
            <a:r>
              <a:rPr lang="ru-RU" dirty="0" smtClean="0"/>
              <a:t>операциями</a:t>
            </a:r>
            <a:endParaRPr lang="en-US" dirty="0"/>
          </a:p>
          <a:p>
            <a:r>
              <a:rPr lang="ru-RU" dirty="0" smtClean="0"/>
              <a:t>Работа с разнообразными хранилищами</a:t>
            </a:r>
            <a:endParaRPr lang="en-US" dirty="0" smtClean="0"/>
          </a:p>
          <a:p>
            <a:pPr marL="334963" lvl="1" indent="-334963">
              <a:buNone/>
            </a:pPr>
            <a:r>
              <a:rPr lang="en-US" dirty="0" smtClean="0"/>
              <a:t>SQL, Azure Tables, Mongo, Dynamics CRM, </a:t>
            </a:r>
            <a:r>
              <a:rPr lang="en-US" dirty="0" smtClean="0"/>
              <a:t>Salesforce</a:t>
            </a:r>
            <a:r>
              <a:rPr lang="ru-RU" dirty="0"/>
              <a:t> </a:t>
            </a:r>
            <a:r>
              <a:rPr lang="ru-RU" dirty="0" smtClean="0"/>
              <a:t>и т</a:t>
            </a:r>
            <a:r>
              <a:rPr lang="en-US" dirty="0" smtClean="0"/>
              <a:t>.</a:t>
            </a:r>
            <a:r>
              <a:rPr lang="ru-RU" dirty="0" smtClean="0"/>
              <a:t>д.</a:t>
            </a:r>
            <a:endParaRPr lang="en-US" dirty="0" smtClean="0"/>
          </a:p>
          <a:p>
            <a:pPr marL="334963" indent="-334963"/>
            <a:r>
              <a:rPr lang="ru-RU" dirty="0" smtClean="0"/>
              <a:t>Кроссплатформенные </a:t>
            </a:r>
            <a:r>
              <a:rPr lang="en-US" dirty="0" smtClean="0"/>
              <a:t>SDK</a:t>
            </a:r>
            <a:endParaRPr lang="en-US" dirty="0"/>
          </a:p>
          <a:p>
            <a:pPr marL="334963" lvl="1" indent="-334963">
              <a:buNone/>
            </a:pPr>
            <a:r>
              <a:rPr lang="en-US" dirty="0" smtClean="0"/>
              <a:t>Windows </a:t>
            </a:r>
            <a:r>
              <a:rPr lang="en-US" dirty="0"/>
              <a:t>Universal, Xamarin, iOS, </a:t>
            </a:r>
            <a:r>
              <a:rPr lang="en-US" dirty="0" smtClean="0"/>
              <a:t>Android</a:t>
            </a:r>
          </a:p>
          <a:p>
            <a:pPr marL="334963" indent="-334963"/>
            <a:r>
              <a:rPr lang="ru-RU" dirty="0" smtClean="0"/>
              <a:t>Гибкая и мощная платформа</a:t>
            </a:r>
            <a:endParaRPr lang="en-US" dirty="0"/>
          </a:p>
          <a:p>
            <a:pPr marL="334963" lvl="1" indent="-334963">
              <a:buNone/>
            </a:pPr>
            <a:r>
              <a:rPr lang="ru-RU" dirty="0" smtClean="0"/>
              <a:t>Поддержка разных инструментов работы с данными </a:t>
            </a:r>
            <a:endParaRPr lang="en-US" dirty="0"/>
          </a:p>
          <a:p>
            <a:pPr marL="334963" lvl="1" indent="-334963">
              <a:buNone/>
            </a:pPr>
            <a:r>
              <a:rPr lang="ru-RU" dirty="0" smtClean="0"/>
              <a:t>Обнаружение и обработка конфликтов на сервере и клиенте</a:t>
            </a:r>
            <a:endParaRPr lang="en-US" dirty="0"/>
          </a:p>
          <a:p>
            <a:pPr marL="336145" lvl="1" indent="0">
              <a:buNone/>
            </a:pPr>
            <a:endParaRPr lang="en-US" dirty="0" smtClean="0"/>
          </a:p>
        </p:txBody>
      </p:sp>
    </p:spTree>
    <p:extLst>
      <p:ext uri="{BB962C8B-B14F-4D97-AF65-F5344CB8AC3E}">
        <p14:creationId xmlns:p14="http://schemas.microsoft.com/office/powerpoint/2010/main" val="2652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это работает</a:t>
            </a:r>
            <a:endParaRPr lang="en-US" dirty="0"/>
          </a:p>
        </p:txBody>
      </p:sp>
      <p:sp>
        <p:nvSpPr>
          <p:cNvPr id="3" name="Text Placeholder 2"/>
          <p:cNvSpPr>
            <a:spLocks noGrp="1"/>
          </p:cNvSpPr>
          <p:nvPr>
            <p:ph type="body" sz="quarter" idx="10"/>
          </p:nvPr>
        </p:nvSpPr>
        <p:spPr>
          <a:xfrm>
            <a:off x="3746091" y="1482253"/>
            <a:ext cx="8287282" cy="4832092"/>
          </a:xfrm>
        </p:spPr>
        <p:txBody>
          <a:bodyPr/>
          <a:lstStyle/>
          <a:p>
            <a:r>
              <a:rPr lang="ru-RU" sz="2800" dirty="0" smtClean="0"/>
              <a:t>Доступ к данным таблиц мобильной </a:t>
            </a:r>
            <a:br>
              <a:rPr lang="ru-RU" sz="2800" dirty="0" smtClean="0"/>
            </a:br>
            <a:r>
              <a:rPr lang="ru-RU" sz="2800" dirty="0" smtClean="0"/>
              <a:t>службы даже в режиме офлайн</a:t>
            </a:r>
          </a:p>
          <a:p>
            <a:endParaRPr lang="en-US" sz="1200" dirty="0"/>
          </a:p>
          <a:p>
            <a:r>
              <a:rPr lang="ru-RU" sz="2800" dirty="0" smtClean="0"/>
              <a:t>Сохранение и синхронизация </a:t>
            </a:r>
            <a:r>
              <a:rPr lang="en-US" sz="2800" dirty="0" smtClean="0"/>
              <a:t>CRUD </a:t>
            </a:r>
            <a:r>
              <a:rPr lang="ru-RU" sz="2800" dirty="0" smtClean="0"/>
              <a:t>операций </a:t>
            </a:r>
            <a:br>
              <a:rPr lang="ru-RU" sz="2800" dirty="0" smtClean="0"/>
            </a:br>
            <a:r>
              <a:rPr lang="ru-RU" sz="2800" dirty="0" smtClean="0"/>
              <a:t>при восстановлении соединения с сервером</a:t>
            </a:r>
          </a:p>
          <a:p>
            <a:endParaRPr lang="en-US" sz="1200" dirty="0"/>
          </a:p>
          <a:p>
            <a:r>
              <a:rPr lang="ru-RU" sz="2800" dirty="0" smtClean="0"/>
              <a:t>Обнаружение конфликтов в случаях, когда </a:t>
            </a:r>
            <a:br>
              <a:rPr lang="ru-RU" sz="2800" dirty="0" smtClean="0"/>
            </a:br>
            <a:r>
              <a:rPr lang="ru-RU" sz="2800" dirty="0" smtClean="0"/>
              <a:t>элемент был изменен на сервере и локально</a:t>
            </a:r>
          </a:p>
          <a:p>
            <a:endParaRPr lang="en-US" sz="1200" dirty="0"/>
          </a:p>
          <a:p>
            <a:r>
              <a:rPr lang="ru-RU" sz="2800" dirty="0" smtClean="0"/>
              <a:t>Функция псевдо-удаления записей</a:t>
            </a:r>
          </a:p>
          <a:p>
            <a:endParaRPr lang="en-US" sz="1200" dirty="0"/>
          </a:p>
          <a:p>
            <a:r>
              <a:rPr lang="ru-RU" sz="2800" dirty="0" smtClean="0"/>
              <a:t>Синхронизация с сервером через</a:t>
            </a:r>
            <a:r>
              <a:rPr lang="ru-RU" sz="2800" dirty="0" smtClean="0"/>
              <a:t> </a:t>
            </a:r>
            <a:br>
              <a:rPr lang="ru-RU" sz="2800" dirty="0" smtClean="0"/>
            </a:br>
            <a:r>
              <a:rPr lang="en-US" sz="2800" dirty="0" smtClean="0"/>
              <a:t>push</a:t>
            </a:r>
            <a:r>
              <a:rPr lang="ru-RU" sz="2800" dirty="0" smtClean="0"/>
              <a:t>-уведомления</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8642" y="1710853"/>
            <a:ext cx="2347779" cy="1494041"/>
          </a:xfrm>
          <a:prstGeom prst="rect">
            <a:avLst/>
          </a:prstGeom>
        </p:spPr>
      </p:pic>
    </p:spTree>
    <p:extLst>
      <p:ext uri="{BB962C8B-B14F-4D97-AF65-F5344CB8AC3E}">
        <p14:creationId xmlns:p14="http://schemas.microsoft.com/office/powerpoint/2010/main" val="73089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308" y="706326"/>
            <a:ext cx="10120865" cy="2628605"/>
          </a:xfrm>
        </p:spPr>
        <p:txBody>
          <a:bodyPr/>
          <a:lstStyle/>
          <a:p>
            <a:r>
              <a:rPr lang="en-US" dirty="0" smtClean="0"/>
              <a:t>Lab:</a:t>
            </a:r>
            <a:br>
              <a:rPr lang="en-US" dirty="0" smtClean="0"/>
            </a:br>
            <a:r>
              <a:rPr lang="ru-RU" dirty="0" smtClean="0"/>
              <a:t>Использование облачного сервиса </a:t>
            </a:r>
            <a:r>
              <a:rPr lang="en-US" dirty="0" smtClean="0"/>
              <a:t>Azure Mobile Apps</a:t>
            </a:r>
            <a:endParaRPr lang="en-US" dirty="0"/>
          </a:p>
        </p:txBody>
      </p:sp>
      <p:sp>
        <p:nvSpPr>
          <p:cNvPr id="2" name="Text Placeholder 1"/>
          <p:cNvSpPr>
            <a:spLocks noGrp="1"/>
          </p:cNvSpPr>
          <p:nvPr>
            <p:ph type="body" sz="quarter" idx="12"/>
          </p:nvPr>
        </p:nvSpPr>
        <p:spPr/>
        <p:txBody>
          <a:bodyPr/>
          <a:lstStyle/>
          <a:p>
            <a:r>
              <a:rPr lang="ru-RU" dirty="0" smtClean="0"/>
              <a:t>Мария Горелкина</a:t>
            </a:r>
            <a:endParaRPr lang="en-GB" dirty="0"/>
          </a:p>
        </p:txBody>
      </p:sp>
      <p:sp>
        <p:nvSpPr>
          <p:cNvPr id="3" name="Text Placeholder 2"/>
          <p:cNvSpPr>
            <a:spLocks noGrp="1"/>
          </p:cNvSpPr>
          <p:nvPr>
            <p:ph type="body" sz="quarter" idx="13"/>
          </p:nvPr>
        </p:nvSpPr>
        <p:spPr/>
        <p:txBody>
          <a:bodyPr/>
          <a:lstStyle/>
          <a:p>
            <a:r>
              <a:rPr lang="ru-RU" dirty="0" smtClean="0"/>
              <a:t>Технологический евангелист, </a:t>
            </a:r>
            <a:r>
              <a:rPr lang="en-US" dirty="0" smtClean="0"/>
              <a:t>Microsoft</a:t>
            </a:r>
            <a:endParaRPr lang="en-GB" dirty="0"/>
          </a:p>
        </p:txBody>
      </p:sp>
    </p:spTree>
    <p:extLst>
      <p:ext uri="{BB962C8B-B14F-4D97-AF65-F5344CB8AC3E}">
        <p14:creationId xmlns:p14="http://schemas.microsoft.com/office/powerpoint/2010/main" val="16441015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8201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Мария </a:t>
            </a:r>
            <a:r>
              <a:rPr lang="ru-RU" dirty="0" err="1" smtClean="0"/>
              <a:t>Горелкина</a:t>
            </a:r>
            <a:endParaRPr lang="ru-RU" dirty="0"/>
          </a:p>
          <a:p>
            <a:r>
              <a:rPr lang="ru-RU" sz="2000" dirty="0" smtClean="0"/>
              <a:t>Технологический </a:t>
            </a:r>
            <a:r>
              <a:rPr lang="ru-RU" sz="2000" dirty="0" smtClean="0"/>
              <a:t>евангелист</a:t>
            </a:r>
            <a:r>
              <a:rPr lang="ru-RU" sz="2000" dirty="0" smtClean="0"/>
              <a:t>, </a:t>
            </a:r>
            <a:r>
              <a:rPr lang="en-US" sz="2000" dirty="0" smtClean="0"/>
              <a:t>Microsoft</a:t>
            </a:r>
            <a:endParaRPr lang="ru-RU" sz="2000" dirty="0" smtClean="0"/>
          </a:p>
          <a:p>
            <a:r>
              <a:rPr lang="en-US" sz="2000" dirty="0" smtClean="0"/>
              <a:t>magore@microsoft.com | @</a:t>
            </a:r>
            <a:r>
              <a:rPr lang="en-US" sz="2000" dirty="0" err="1" smtClean="0"/>
              <a:t>MariaGorelkina</a:t>
            </a:r>
            <a:endParaRPr lang="ru-RU" sz="2000" dirty="0" smtClean="0"/>
          </a:p>
          <a:p>
            <a:endParaRPr lang="ru-RU" sz="2000" dirty="0"/>
          </a:p>
        </p:txBody>
      </p:sp>
      <p:sp>
        <p:nvSpPr>
          <p:cNvPr id="2" name="Title 1"/>
          <p:cNvSpPr>
            <a:spLocks noGrp="1"/>
          </p:cNvSpPr>
          <p:nvPr>
            <p:ph type="title"/>
          </p:nvPr>
        </p:nvSpPr>
        <p:spPr>
          <a:prstGeom prst="rect">
            <a:avLst/>
          </a:prstGeom>
        </p:spPr>
        <p:txBody>
          <a:bodyPr/>
          <a:lstStyle/>
          <a:p>
            <a:r>
              <a:rPr lang="ru-RU" dirty="0"/>
              <a:t>Использование облака в приложениях на платформе </a:t>
            </a:r>
            <a:r>
              <a:rPr lang="ru-RU" dirty="0" err="1" smtClean="0"/>
              <a:t>Windows</a:t>
            </a:r>
            <a:r>
              <a:rPr lang="en-US" dirty="0" smtClean="0"/>
              <a:t> 10</a:t>
            </a:r>
            <a:endParaRPr lang="ru-RU" dirty="0"/>
          </a:p>
        </p:txBody>
      </p:sp>
      <p:sp>
        <p:nvSpPr>
          <p:cNvPr id="4" name="TextBox 3"/>
          <p:cNvSpPr txBox="1"/>
          <p:nvPr/>
        </p:nvSpPr>
        <p:spPr>
          <a:xfrm>
            <a:off x="3786938" y="1024666"/>
            <a:ext cx="1483098"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smtClean="0">
                <a:ln>
                  <a:noFill/>
                </a:ln>
                <a:solidFill>
                  <a:prstClr val="white"/>
                </a:solidFill>
                <a:effectLst/>
                <a:uLnTx/>
                <a:uFillTx/>
                <a:latin typeface="Segoe UI"/>
                <a:ea typeface="+mn-ea"/>
                <a:cs typeface="+mn-cs"/>
              </a:rPr>
              <a:t>0</a:t>
            </a:r>
            <a:r>
              <a:rPr kumimoji="0" lang="ru-RU" sz="8800" b="1" i="0" u="none" strike="noStrike" kern="1200" cap="none" spc="0" normalizeH="0" baseline="0" noProof="0" dirty="0" smtClean="0">
                <a:ln>
                  <a:noFill/>
                </a:ln>
                <a:solidFill>
                  <a:prstClr val="white"/>
                </a:solidFill>
                <a:effectLst/>
                <a:uLnTx/>
                <a:uFillTx/>
                <a:latin typeface="Segoe UI"/>
                <a:ea typeface="+mn-ea"/>
                <a:cs typeface="+mn-cs"/>
              </a:rPr>
              <a:t>5</a:t>
            </a:r>
            <a:endParaRPr kumimoji="0" lang="en-US" sz="8800" b="1"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611946591"/>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Эволюция работы с мобильным устройством</a:t>
            </a:r>
            <a:endParaRPr lang="en-US" sz="4000" i="1" dirty="0"/>
          </a:p>
        </p:txBody>
      </p:sp>
      <p:sp>
        <p:nvSpPr>
          <p:cNvPr id="5" name="Text Placeholder 4"/>
          <p:cNvSpPr>
            <a:spLocks noGrp="1"/>
          </p:cNvSpPr>
          <p:nvPr>
            <p:ph type="body" sz="quarter" idx="10"/>
          </p:nvPr>
        </p:nvSpPr>
        <p:spPr>
          <a:xfrm>
            <a:off x="269241" y="1189175"/>
            <a:ext cx="5378548" cy="619144"/>
          </a:xfrm>
        </p:spPr>
        <p:txBody>
          <a:bodyPr/>
          <a:lstStyle/>
          <a:p>
            <a:r>
              <a:rPr lang="en-GB" dirty="0" smtClean="0"/>
              <a:t> </a:t>
            </a:r>
            <a:endParaRPr lang="en-GB" dirty="0"/>
          </a:p>
        </p:txBody>
      </p:sp>
      <p:sp>
        <p:nvSpPr>
          <p:cNvPr id="8" name="Text Placeholder 7"/>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293797" y="1807227"/>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endParaRPr lang="en-US" sz="2000" dirty="0" smtClean="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ru-RU" dirty="0" smtClean="0"/>
              <a:t>Новые способы взаимодействия с клиентом</a:t>
            </a:r>
            <a:endParaRPr lang="en-US" dirty="0"/>
          </a:p>
        </p:txBody>
      </p:sp>
      <p:sp>
        <p:nvSpPr>
          <p:cNvPr id="24" name="Content Placeholder 3"/>
          <p:cNvSpPr txBox="1">
            <a:spLocks/>
          </p:cNvSpPr>
          <p:nvPr/>
        </p:nvSpPr>
        <p:spPr>
          <a:xfrm>
            <a:off x="5369054" y="2041443"/>
            <a:ext cx="6704758"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ru-RU" sz="2400" dirty="0" smtClean="0">
                <a:solidFill>
                  <a:schemeClr val="tx1"/>
                </a:solidFill>
                <a:latin typeface="+mn-lt"/>
              </a:rPr>
              <a:t>Мобильные устройства привели к новому опыту взаимодействия с пользователем.</a:t>
            </a:r>
            <a:endParaRPr lang="en-US" sz="2400" dirty="0" smtClean="0">
              <a:solidFill>
                <a:schemeClr val="tx1"/>
              </a:solidFill>
              <a:latin typeface="+mn-lt"/>
            </a:endParaRPr>
          </a:p>
          <a:p>
            <a:pPr>
              <a:spcBef>
                <a:spcPts val="1200"/>
              </a:spcBef>
              <a:spcAft>
                <a:spcPts val="1200"/>
              </a:spcAft>
            </a:pPr>
            <a:r>
              <a:rPr lang="en-US" sz="2400" dirty="0" smtClean="0">
                <a:solidFill>
                  <a:schemeClr val="tx1"/>
                </a:solidFill>
                <a:latin typeface="+mn-lt"/>
              </a:rPr>
              <a:t>“</a:t>
            </a:r>
            <a:r>
              <a:rPr lang="ru-RU" sz="2400" dirty="0" smtClean="0">
                <a:solidFill>
                  <a:schemeClr val="tx1"/>
                </a:solidFill>
                <a:latin typeface="+mn-lt"/>
              </a:rPr>
              <a:t>Не расставайтесь со своим стилем работы</a:t>
            </a:r>
            <a:r>
              <a:rPr lang="en-US" sz="2400" dirty="0" smtClean="0">
                <a:solidFill>
                  <a:schemeClr val="tx1"/>
                </a:solidFill>
                <a:latin typeface="+mn-lt"/>
              </a:rPr>
              <a:t>”</a:t>
            </a:r>
            <a:endParaRPr lang="en-US" sz="2400" dirty="0" smtClean="0">
              <a:solidFill>
                <a:schemeClr val="tx1"/>
              </a:solidFill>
              <a:latin typeface="+mn-lt"/>
            </a:endParaRPr>
          </a:p>
          <a:p>
            <a:pPr>
              <a:spcBef>
                <a:spcPts val="1200"/>
              </a:spcBef>
              <a:spcAft>
                <a:spcPts val="1200"/>
              </a:spcAft>
            </a:pPr>
            <a:r>
              <a:rPr lang="ru-RU" sz="2400" dirty="0" smtClean="0">
                <a:solidFill>
                  <a:schemeClr val="tx1"/>
                </a:solidFill>
                <a:latin typeface="+mn-lt"/>
              </a:rPr>
              <a:t>Новый стиль работы сталкивается </a:t>
            </a:r>
            <a:br>
              <a:rPr lang="ru-RU" sz="2400" dirty="0" smtClean="0">
                <a:solidFill>
                  <a:schemeClr val="tx1"/>
                </a:solidFill>
                <a:latin typeface="+mn-lt"/>
              </a:rPr>
            </a:br>
            <a:r>
              <a:rPr lang="ru-RU" sz="2400" dirty="0" smtClean="0">
                <a:solidFill>
                  <a:schemeClr val="tx1"/>
                </a:solidFill>
                <a:latin typeface="+mn-lt"/>
              </a:rPr>
              <a:t>с новыми ограничениями </a:t>
            </a:r>
            <a:r>
              <a:rPr lang="en-US" sz="2400" dirty="0" smtClean="0">
                <a:solidFill>
                  <a:schemeClr val="tx1"/>
                </a:solidFill>
                <a:latin typeface="+mn-lt"/>
              </a:rPr>
              <a:t>(</a:t>
            </a:r>
            <a:r>
              <a:rPr lang="ru-RU" sz="2400" dirty="0" smtClean="0">
                <a:solidFill>
                  <a:schemeClr val="tx1"/>
                </a:solidFill>
                <a:latin typeface="+mn-lt"/>
              </a:rPr>
              <a:t>маленький экран</a:t>
            </a:r>
            <a:r>
              <a:rPr lang="en-US" sz="2400" dirty="0" smtClean="0">
                <a:solidFill>
                  <a:schemeClr val="tx1"/>
                </a:solidFill>
                <a:latin typeface="+mn-lt"/>
              </a:rPr>
              <a:t>, </a:t>
            </a:r>
            <a:r>
              <a:rPr lang="ru-RU" sz="2400" dirty="0" smtClean="0">
                <a:solidFill>
                  <a:schemeClr val="tx1"/>
                </a:solidFill>
                <a:latin typeface="+mn-lt"/>
              </a:rPr>
              <a:t>батарея</a:t>
            </a:r>
            <a:r>
              <a:rPr lang="en-US" sz="2400" dirty="0" smtClean="0">
                <a:solidFill>
                  <a:schemeClr val="tx1"/>
                </a:solidFill>
                <a:latin typeface="+mn-lt"/>
              </a:rPr>
              <a:t>, </a:t>
            </a:r>
            <a:r>
              <a:rPr lang="ru-RU" sz="2400" dirty="0" smtClean="0">
                <a:solidFill>
                  <a:schemeClr val="tx1"/>
                </a:solidFill>
                <a:latin typeface="+mn-lt"/>
              </a:rPr>
              <a:t>и т</a:t>
            </a:r>
            <a:r>
              <a:rPr lang="en-US" sz="2400" dirty="0" smtClean="0">
                <a:solidFill>
                  <a:schemeClr val="tx1"/>
                </a:solidFill>
                <a:latin typeface="+mn-lt"/>
              </a:rPr>
              <a:t>.</a:t>
            </a:r>
            <a:r>
              <a:rPr lang="ru-RU" sz="2400" dirty="0" smtClean="0">
                <a:solidFill>
                  <a:schemeClr val="tx1"/>
                </a:solidFill>
                <a:latin typeface="+mn-lt"/>
              </a:rPr>
              <a:t>д.</a:t>
            </a:r>
            <a:r>
              <a:rPr lang="en-US" sz="2400" dirty="0" smtClean="0">
                <a:solidFill>
                  <a:schemeClr val="tx1"/>
                </a:solidFill>
                <a:latin typeface="+mn-lt"/>
              </a:rPr>
              <a:t>)</a:t>
            </a:r>
            <a:endParaRPr lang="en-US" sz="24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pic>
        <p:nvPicPr>
          <p:cNvPr id="6" name="Small Tablet"/>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34659" y="2275661"/>
            <a:ext cx="3173214" cy="2718393"/>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9625" y="2324933"/>
            <a:ext cx="1870455" cy="1720818"/>
          </a:xfrm>
          <a:prstGeom prst="rect">
            <a:avLst/>
          </a:prstGeom>
        </p:spPr>
      </p:pic>
    </p:spTree>
    <p:extLst>
      <p:ext uri="{BB962C8B-B14F-4D97-AF65-F5344CB8AC3E}">
        <p14:creationId xmlns:p14="http://schemas.microsoft.com/office/powerpoint/2010/main" val="364302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Мобильность – это не только устройства </a:t>
            </a:r>
            <a:endParaRPr lang="en-US" sz="4000" dirty="0"/>
          </a:p>
        </p:txBody>
      </p:sp>
      <p:sp>
        <p:nvSpPr>
          <p:cNvPr id="7" name="Text Placeholder 6"/>
          <p:cNvSpPr>
            <a:spLocks noGrp="1"/>
          </p:cNvSpPr>
          <p:nvPr>
            <p:ph type="body" sz="quarter" idx="11"/>
          </p:nvPr>
        </p:nvSpPr>
        <p:spPr>
          <a:xfrm>
            <a:off x="6544214" y="1189175"/>
            <a:ext cx="5378548" cy="619144"/>
          </a:xfrm>
        </p:spPr>
        <p:txBody>
          <a:bodyPr/>
          <a:lstStyle/>
          <a:p>
            <a:r>
              <a:rPr lang="en-GB" dirty="0" smtClean="0"/>
              <a:t> </a:t>
            </a:r>
            <a:endParaRPr lang="en-GB" dirty="0"/>
          </a:p>
        </p:txBody>
      </p:sp>
      <p:sp>
        <p:nvSpPr>
          <p:cNvPr id="4" name="Content Placeholder 3"/>
          <p:cNvSpPr txBox="1">
            <a:spLocks/>
          </p:cNvSpPr>
          <p:nvPr/>
        </p:nvSpPr>
        <p:spPr>
          <a:xfrm>
            <a:off x="6544214" y="1960885"/>
            <a:ext cx="5478422" cy="3186827"/>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00"/>
              </a:spcBef>
              <a:spcAft>
                <a:spcPts val="1200"/>
              </a:spcAft>
            </a:pPr>
            <a:r>
              <a:rPr lang="ru-RU" sz="2400" dirty="0" smtClean="0">
                <a:solidFill>
                  <a:schemeClr val="tx1"/>
                </a:solidFill>
                <a:latin typeface="+mn-lt"/>
              </a:rPr>
              <a:t>Акцент смещается с устройства на пользователя</a:t>
            </a:r>
            <a:r>
              <a:rPr lang="en-US" sz="2400" dirty="0" smtClean="0">
                <a:solidFill>
                  <a:schemeClr val="tx1"/>
                </a:solidFill>
                <a:latin typeface="+mn-lt"/>
              </a:rPr>
              <a:t>.</a:t>
            </a:r>
            <a:endParaRPr lang="en-US" sz="2400" dirty="0" smtClean="0">
              <a:solidFill>
                <a:schemeClr val="tx1"/>
              </a:solidFill>
              <a:latin typeface="+mn-lt"/>
            </a:endParaRPr>
          </a:p>
          <a:p>
            <a:pPr>
              <a:spcBef>
                <a:spcPts val="1200"/>
              </a:spcBef>
              <a:spcAft>
                <a:spcPts val="1200"/>
              </a:spcAft>
            </a:pPr>
            <a:r>
              <a:rPr lang="ru-RU" sz="2400" dirty="0" smtClean="0">
                <a:solidFill>
                  <a:schemeClr val="tx1"/>
                </a:solidFill>
                <a:latin typeface="+mn-lt"/>
              </a:rPr>
              <a:t>Доступно на подходящем устройстве, в нужное время.</a:t>
            </a:r>
            <a:endParaRPr lang="en-US" sz="2400" dirty="0">
              <a:solidFill>
                <a:schemeClr val="tx1"/>
              </a:solidFill>
              <a:latin typeface="+mn-lt"/>
            </a:endParaRPr>
          </a:p>
          <a:p>
            <a:pPr>
              <a:spcBef>
                <a:spcPts val="1200"/>
              </a:spcBef>
              <a:spcAft>
                <a:spcPts val="1200"/>
              </a:spcAft>
            </a:pPr>
            <a:r>
              <a:rPr lang="ru-RU" sz="2400" dirty="0" smtClean="0">
                <a:solidFill>
                  <a:schemeClr val="tx1"/>
                </a:solidFill>
                <a:latin typeface="+mn-lt"/>
              </a:rPr>
              <a:t>Оптимальный режим ввода.</a:t>
            </a:r>
            <a:endParaRPr lang="en-US" sz="2400" dirty="0" smtClean="0">
              <a:solidFill>
                <a:schemeClr val="tx1"/>
              </a:solidFill>
              <a:latin typeface="+mn-lt"/>
            </a:endParaRPr>
          </a:p>
          <a:p>
            <a:pPr>
              <a:spcBef>
                <a:spcPts val="1200"/>
              </a:spcBef>
              <a:spcAft>
                <a:spcPts val="1200"/>
              </a:spcAft>
            </a:pPr>
            <a:r>
              <a:rPr lang="ru-RU" sz="2400" dirty="0" smtClean="0">
                <a:solidFill>
                  <a:schemeClr val="tx1"/>
                </a:solidFill>
                <a:latin typeface="+mn-lt"/>
              </a:rPr>
              <a:t>Универсальные приложения.</a:t>
            </a:r>
            <a:endParaRPr lang="en-US" sz="2400" dirty="0">
              <a:solidFill>
                <a:schemeClr val="tx1"/>
              </a:solidFill>
              <a:latin typeface="+mn-lt"/>
            </a:endParaRPr>
          </a:p>
          <a:p>
            <a:pPr>
              <a:spcBef>
                <a:spcPts val="0"/>
              </a:spcBef>
              <a:spcAft>
                <a:spcPts val="1200"/>
              </a:spcAft>
            </a:pPr>
            <a:endParaRPr lang="en-US" sz="2000" dirty="0" smtClean="0">
              <a:solidFill>
                <a:schemeClr val="tx1"/>
              </a:solidFill>
              <a:latin typeface="+mn-lt"/>
            </a:endParaRPr>
          </a:p>
          <a:p>
            <a:pPr>
              <a:spcBef>
                <a:spcPts val="0"/>
              </a:spcBef>
              <a:spcAft>
                <a:spcPts val="1200"/>
              </a:spcAft>
            </a:pPr>
            <a:endParaRPr lang="en-US" sz="2000" dirty="0">
              <a:solidFill>
                <a:schemeClr val="tx1"/>
              </a:solidFill>
              <a:latin typeface="+mn-lt"/>
            </a:endParaRPr>
          </a:p>
        </p:txBody>
      </p:sp>
      <p:sp>
        <p:nvSpPr>
          <p:cNvPr id="16" name="Rectangle 15"/>
          <p:cNvSpPr/>
          <p:nvPr/>
        </p:nvSpPr>
        <p:spPr>
          <a:xfrm>
            <a:off x="300183" y="866015"/>
            <a:ext cx="9374907" cy="369332"/>
          </a:xfrm>
          <a:prstGeom prst="rect">
            <a:avLst/>
          </a:prstGeom>
        </p:spPr>
        <p:txBody>
          <a:bodyPr wrap="square">
            <a:spAutoFit/>
          </a:bodyPr>
          <a:lstStyle/>
          <a:p>
            <a:r>
              <a:rPr lang="ru-RU" dirty="0" smtClean="0"/>
              <a:t>Ваш стиль работы на любом устройстве</a:t>
            </a:r>
            <a:endParaRPr lang="en-US" dirty="0"/>
          </a:p>
        </p:txBody>
      </p:sp>
      <p:grpSp>
        <p:nvGrpSpPr>
          <p:cNvPr id="5" name="Group 4"/>
          <p:cNvGrpSpPr>
            <a:grpSpLocks noChangeAspect="1"/>
          </p:cNvGrpSpPr>
          <p:nvPr/>
        </p:nvGrpSpPr>
        <p:grpSpPr>
          <a:xfrm>
            <a:off x="460809" y="1367918"/>
            <a:ext cx="3000262" cy="1684239"/>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026878" y="4015880"/>
            <a:ext cx="2357737" cy="1330101"/>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026878" y="2096409"/>
            <a:ext cx="1424587" cy="1301825"/>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16060" y="5563154"/>
            <a:ext cx="1122273" cy="1032491"/>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0861" y="5073742"/>
            <a:ext cx="2373894" cy="1431936"/>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67667" y="3854843"/>
            <a:ext cx="1593273" cy="628734"/>
          </a:xfrm>
          <a:prstGeom prst="rect">
            <a:avLst/>
          </a:prstGeom>
          <a:noFill/>
          <a:ln>
            <a:noFill/>
          </a:ln>
        </p:spPr>
      </p:pic>
      <p:grpSp>
        <p:nvGrpSpPr>
          <p:cNvPr id="15" name="Group 14"/>
          <p:cNvGrpSpPr/>
          <p:nvPr/>
        </p:nvGrpSpPr>
        <p:grpSpPr>
          <a:xfrm>
            <a:off x="1921055" y="3459854"/>
            <a:ext cx="2278497" cy="1293245"/>
            <a:chOff x="1876811" y="3526220"/>
            <a:chExt cx="2278497" cy="1293245"/>
          </a:xfrm>
        </p:grpSpPr>
        <p:grpSp>
          <p:nvGrpSpPr>
            <p:cNvPr id="13" name="Group 12"/>
            <p:cNvGrpSpPr/>
            <p:nvPr/>
          </p:nvGrpSpPr>
          <p:grpSpPr>
            <a:xfrm>
              <a:off x="1876811" y="3526220"/>
              <a:ext cx="2278497" cy="1238400"/>
              <a:chOff x="1876811" y="3526220"/>
              <a:chExt cx="2278497" cy="1238400"/>
            </a:xfrm>
          </p:grpSpPr>
          <p:sp>
            <p:nvSpPr>
              <p:cNvPr id="12" name="Oval 11"/>
              <p:cNvSpPr/>
              <p:nvPr/>
            </p:nvSpPr>
            <p:spPr>
              <a:xfrm>
                <a:off x="2399856" y="3526220"/>
                <a:ext cx="1237785" cy="1238400"/>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9820" y="4348567"/>
              <a:ext cx="733855" cy="470898"/>
            </a:xfrm>
            <a:prstGeom prst="rect">
              <a:avLst/>
            </a:prstGeom>
            <a:noFill/>
          </p:spPr>
          <p:txBody>
            <a:bodyPr wrap="none" lIns="137160" tIns="109728" rIns="137160" bIns="109728" rtlCol="0">
              <a:spAutoFit/>
            </a:bodyPr>
            <a:lstStyle/>
            <a:p>
              <a:pPr>
                <a:lnSpc>
                  <a:spcPct val="90000"/>
                </a:lnSpc>
                <a:spcBef>
                  <a:spcPts val="600"/>
                </a:spcBef>
              </a:pPr>
              <a:r>
                <a:rPr lang="en-US" dirty="0" smtClean="0">
                  <a:solidFill>
                    <a:schemeClr val="tx2">
                      <a:lumMod val="95000"/>
                      <a:lumOff val="5000"/>
                    </a:schemeClr>
                  </a:solidFill>
                </a:rPr>
                <a:t>User</a:t>
              </a:r>
            </a:p>
          </p:txBody>
        </p:sp>
      </p:grpSp>
    </p:spTree>
    <p:extLst>
      <p:ext uri="{BB962C8B-B14F-4D97-AF65-F5344CB8AC3E}">
        <p14:creationId xmlns:p14="http://schemas.microsoft.com/office/powerpoint/2010/main" val="3293808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ru-RU" dirty="0" smtClean="0"/>
              <a:t>Единый опыт использования приложения на всех типах устройств</a:t>
            </a:r>
            <a:endParaRPr lang="en-GB" dirty="0"/>
          </a:p>
        </p:txBody>
      </p:sp>
    </p:spTree>
    <p:extLst>
      <p:ext uri="{BB962C8B-B14F-4D97-AF65-F5344CB8AC3E}">
        <p14:creationId xmlns:p14="http://schemas.microsoft.com/office/powerpoint/2010/main" val="3140427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1813958"/>
          </a:xfrm>
        </p:spPr>
        <p:txBody>
          <a:bodyPr/>
          <a:lstStyle/>
          <a:p>
            <a:r>
              <a:rPr lang="en-US" dirty="0" smtClean="0"/>
              <a:t>Azure </a:t>
            </a:r>
            <a:r>
              <a:rPr lang="en-US" dirty="0"/>
              <a:t>App </a:t>
            </a:r>
            <a:r>
              <a:rPr lang="en-US" dirty="0" smtClean="0"/>
              <a:t>Service</a:t>
            </a:r>
            <a:br>
              <a:rPr lang="en-US" dirty="0" smtClean="0"/>
            </a:br>
            <a:r>
              <a:rPr lang="en-US" dirty="0" smtClean="0"/>
              <a:t>Mobile Apps</a:t>
            </a:r>
            <a:endParaRPr lang="en-US" dirty="0"/>
          </a:p>
        </p:txBody>
      </p:sp>
    </p:spTree>
    <p:extLst>
      <p:ext uri="{BB962C8B-B14F-4D97-AF65-F5344CB8AC3E}">
        <p14:creationId xmlns:p14="http://schemas.microsoft.com/office/powerpoint/2010/main" val="26605330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 </a:t>
            </a:r>
            <a:r>
              <a:rPr lang="ru-RU" dirty="0" smtClean="0"/>
              <a:t>единая платформа</a:t>
            </a:r>
            <a:endParaRPr lang="en-US" dirty="0"/>
          </a:p>
        </p:txBody>
      </p:sp>
      <p:grpSp>
        <p:nvGrpSpPr>
          <p:cNvPr id="41" name="Group 40"/>
          <p:cNvGrpSpPr/>
          <p:nvPr/>
        </p:nvGrpSpPr>
        <p:grpSpPr>
          <a:xfrm>
            <a:off x="4524813" y="3578384"/>
            <a:ext cx="453483" cy="267063"/>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49"/>
            <a:ext cx="2582978" cy="1665527"/>
            <a:chOff x="8728103" y="4231511"/>
            <a:chExt cx="2635145" cy="1699165"/>
          </a:xfrm>
        </p:grpSpPr>
        <p:pic>
          <p:nvPicPr>
            <p:cNvPr id="42" name="Picture 4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359556" y="1739535"/>
            <a:ext cx="3314024" cy="168861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that scale </a:t>
              </a:r>
              <a:br>
                <a:rPr lang="en-US" sz="1400" kern="0" dirty="0">
                  <a:gradFill>
                    <a:gsLst>
                      <a:gs pos="0">
                        <a:srgbClr val="ECECEC">
                          <a:lumMod val="75000"/>
                        </a:srgbClr>
                      </a:gs>
                      <a:gs pos="100000">
                        <a:srgbClr val="ECECEC">
                          <a:lumMod val="75000"/>
                        </a:srgbClr>
                      </a:gs>
                    </a:gsLst>
                    <a:lin ang="5400000" scaled="0"/>
                  </a:gradFill>
                  <a:latin typeface="Segoe UI Light"/>
                </a:rPr>
              </a:br>
              <a:r>
                <a:rPr lang="en-US" sz="1400"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4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Build Mobile apps </a:t>
              </a:r>
              <a:br>
                <a:rPr lang="en-US" sz="1400" dirty="0">
                  <a:gradFill>
                    <a:gsLst>
                      <a:gs pos="0">
                        <a:srgbClr val="ECECEC">
                          <a:lumMod val="75000"/>
                        </a:srgbClr>
                      </a:gs>
                      <a:gs pos="100000">
                        <a:srgbClr val="ECECEC">
                          <a:lumMod val="75000"/>
                        </a:srgbClr>
                      </a:gs>
                    </a:gsLst>
                    <a:lin ang="5400000" scaled="0"/>
                  </a:gradFill>
                </a:rPr>
              </a:br>
              <a:r>
                <a:rPr lang="en-US" sz="1400"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tx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421"/>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67599" y="2071138"/>
            <a:ext cx="3326461" cy="3350561"/>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3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836346" y="3831809"/>
            <a:ext cx="859487" cy="1860"/>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2362" y="3635968"/>
            <a:ext cx="3965109" cy="709633"/>
          </a:xfrm>
          <a:prstGeom prst="rect">
            <a:avLst/>
          </a:prstGeom>
          <a:solidFill>
            <a:schemeClr val="tx2"/>
          </a:solidFill>
          <a:ln>
            <a:noFill/>
          </a:ln>
        </p:spPr>
        <p:txBody>
          <a:bodyPr wrap="square" lIns="175711" tIns="140569" rIns="175711" bIns="140569" rtlCol="0">
            <a:spAutoFit/>
          </a:bodyPr>
          <a:lstStyle/>
          <a:p>
            <a:pPr algn="ctr" defTabSz="896009">
              <a:lnSpc>
                <a:spcPct val="90000"/>
              </a:lnSpc>
              <a:defRPr/>
            </a:pPr>
            <a:r>
              <a:rPr lang="en-US" sz="3074" kern="0" dirty="0">
                <a:solidFill>
                  <a:srgbClr val="404040"/>
                </a:solidFill>
              </a:rPr>
              <a:t>REST API</a:t>
            </a:r>
          </a:p>
        </p:txBody>
      </p:sp>
      <p:sp>
        <p:nvSpPr>
          <p:cNvPr id="49" name="TextBox 48"/>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3" cstate="print">
            <a:lum bright="100000"/>
          </a:blip>
          <a:srcRect l="2000" t="50000" r="46000" b="4000"/>
          <a:stretch>
            <a:fillRect/>
          </a:stretch>
        </p:blipFill>
        <p:spPr bwMode="auto">
          <a:xfrm>
            <a:off x="1673252" y="2372532"/>
            <a:ext cx="754405" cy="667359"/>
          </a:xfrm>
          <a:prstGeom prst="rect">
            <a:avLst/>
          </a:prstGeom>
          <a:noFill/>
          <a:ln>
            <a:noFill/>
          </a:ln>
        </p:spPr>
      </p:pic>
      <p:pic>
        <p:nvPicPr>
          <p:cNvPr id="51" name="Picture 50"/>
          <p:cNvPicPr>
            <a:picLocks noChangeAspect="1"/>
          </p:cNvPicPr>
          <p:nvPr/>
        </p:nvPicPr>
        <p:blipFill>
          <a:blip r:embed="rId4">
            <a:biLevel thresh="25000"/>
          </a:blip>
          <a:stretch>
            <a:fillRect/>
          </a:stretch>
        </p:blipFill>
        <p:spPr>
          <a:xfrm>
            <a:off x="992838" y="2386734"/>
            <a:ext cx="413964" cy="583722"/>
          </a:xfrm>
          <a:prstGeom prst="rect">
            <a:avLst/>
          </a:prstGeom>
        </p:spPr>
      </p:pic>
      <p:grpSp>
        <p:nvGrpSpPr>
          <p:cNvPr id="68" name="Group 67"/>
          <p:cNvGrpSpPr/>
          <p:nvPr/>
        </p:nvGrpSpPr>
        <p:grpSpPr>
          <a:xfrm>
            <a:off x="679431" y="4843071"/>
            <a:ext cx="1748226" cy="826991"/>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solidFill>
                    <a:srgbClr val="FF8C00"/>
                  </a:solidFill>
                </a:rPr>
                <a:t>Offline sync</a:t>
              </a:r>
            </a:p>
          </p:txBody>
        </p:sp>
        <p:pic>
          <p:nvPicPr>
            <p:cNvPr id="54" name="Picture 53"/>
            <p:cNvPicPr>
              <a:picLocks noChangeAspect="1"/>
            </p:cNvPicPr>
            <p:nvPr/>
          </p:nvPicPr>
          <p:blipFill>
            <a:blip r:embed="rId5">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0215" y="1382013"/>
            <a:ext cx="7255225" cy="5210101"/>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Data connections</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92D05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8"/>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42" name="Picture 41"/>
            <p:cNvPicPr>
              <a:picLocks noChangeAspect="1"/>
            </p:cNvPicPr>
            <p:nvPr/>
          </p:nvPicPr>
          <p:blipFill>
            <a:blip r:embed="rId9"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5/JS</a:t>
            </a:r>
            <a:endParaRPr lang="en-US" sz="1176" dirty="0">
              <a:solidFill>
                <a:srgbClr val="FFFFFF"/>
              </a:solidFill>
            </a:endParaRPr>
          </a:p>
        </p:txBody>
      </p:sp>
      <p:sp>
        <p:nvSpPr>
          <p:cNvPr id="33" name="TextBox 32"/>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74" name="Group 73"/>
          <p:cNvGrpSpPr/>
          <p:nvPr/>
        </p:nvGrpSpPr>
        <p:grpSpPr>
          <a:xfrm>
            <a:off x="7014770" y="5218923"/>
            <a:ext cx="977133" cy="1191821"/>
            <a:chOff x="4733635" y="4960493"/>
            <a:chExt cx="996727" cy="1215720"/>
          </a:xfrm>
        </p:grpSpPr>
        <p:pic>
          <p:nvPicPr>
            <p:cNvPr id="75" name="Picture 74"/>
            <p:cNvPicPr>
              <a:picLocks noChangeAspect="1"/>
            </p:cNvPicPr>
            <p:nvPr/>
          </p:nvPicPr>
          <p:blipFill rotWithShape="1">
            <a:blip r:embed="rId10"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p>
          </p:txBody>
        </p:sp>
      </p:grpSp>
      <p:grpSp>
        <p:nvGrpSpPr>
          <p:cNvPr id="77" name="Group 76"/>
          <p:cNvGrpSpPr/>
          <p:nvPr/>
        </p:nvGrpSpPr>
        <p:grpSpPr>
          <a:xfrm>
            <a:off x="6155715" y="5429244"/>
            <a:ext cx="815486" cy="1109003"/>
            <a:chOff x="6794518" y="5235831"/>
            <a:chExt cx="831838" cy="1131241"/>
          </a:xfrm>
        </p:grpSpPr>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p>
          </p:txBody>
        </p:sp>
      </p:grpSp>
      <p:grpSp>
        <p:nvGrpSpPr>
          <p:cNvPr id="80" name="Group 79"/>
          <p:cNvGrpSpPr/>
          <p:nvPr/>
        </p:nvGrpSpPr>
        <p:grpSpPr>
          <a:xfrm>
            <a:off x="5193933" y="5435185"/>
            <a:ext cx="775257" cy="1090956"/>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p>
          </p:txBody>
        </p:sp>
        <p:pic>
          <p:nvPicPr>
            <p:cNvPr id="82" name="Picture 8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785573" y="5427682"/>
            <a:ext cx="1119815" cy="974834"/>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p>
          </p:txBody>
        </p:sp>
      </p:grpSp>
      <p:grpSp>
        <p:nvGrpSpPr>
          <p:cNvPr id="86" name="Group 85"/>
          <p:cNvGrpSpPr/>
          <p:nvPr/>
        </p:nvGrpSpPr>
        <p:grpSpPr>
          <a:xfrm>
            <a:off x="7972047" y="5419011"/>
            <a:ext cx="934061" cy="991733"/>
            <a:chOff x="8872474" y="5203497"/>
            <a:chExt cx="952791" cy="1011619"/>
          </a:xfrm>
        </p:grpSpPr>
        <p:pic>
          <p:nvPicPr>
            <p:cNvPr id="87" name="Picture 8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p>
          </p:txBody>
        </p:sp>
      </p:grpSp>
      <p:grpSp>
        <p:nvGrpSpPr>
          <p:cNvPr id="89" name="Group 88"/>
          <p:cNvGrpSpPr/>
          <p:nvPr/>
        </p:nvGrpSpPr>
        <p:grpSpPr bwMode="gray">
          <a:xfrm>
            <a:off x="7274650" y="3831809"/>
            <a:ext cx="637688" cy="425427"/>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sp>
        <p:nvSpPr>
          <p:cNvPr id="15" name="TextBox 14"/>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25" name="TextBox 124"/>
          <p:cNvSpPr txBox="1"/>
          <p:nvPr/>
        </p:nvSpPr>
        <p:spPr>
          <a:xfrm>
            <a:off x="4808391" y="1501790"/>
            <a:ext cx="1954202"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66" name="Group 65"/>
          <p:cNvGrpSpPr/>
          <p:nvPr/>
        </p:nvGrpSpPr>
        <p:grpSpPr>
          <a:xfrm>
            <a:off x="10245497" y="1659264"/>
            <a:ext cx="1546976" cy="4352008"/>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79285" tIns="143428" rIns="179285" bIns="143428" rtlCol="0">
              <a:spAutoFit/>
            </a:bodyPr>
            <a:lstStyle/>
            <a:p>
              <a:pPr>
                <a:lnSpc>
                  <a:spcPct val="90000"/>
                </a:lnSpc>
                <a:spcAft>
                  <a:spcPts val="588"/>
                </a:spcAft>
              </a:pPr>
              <a:r>
                <a:rPr lang="en-US" sz="1568" dirty="0">
                  <a:solidFill>
                    <a:srgbClr val="FFFFFF"/>
                  </a:solidFill>
                  <a:latin typeface="Segoe UI Light"/>
                </a:rPr>
                <a:t>Backend code</a:t>
              </a:r>
            </a:p>
          </p:txBody>
        </p:sp>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1281" y="2161447"/>
            <a:ext cx="689118" cy="894043"/>
            <a:chOff x="6967218" y="2204292"/>
            <a:chExt cx="702936" cy="911970"/>
          </a:xfrm>
        </p:grpSpPr>
        <p:pic>
          <p:nvPicPr>
            <p:cNvPr id="132" name="Picture 13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63" name="Group 62"/>
          <p:cNvGrpSpPr/>
          <p:nvPr/>
        </p:nvGrpSpPr>
        <p:grpSpPr>
          <a:xfrm>
            <a:off x="7924952" y="2131506"/>
            <a:ext cx="1009727" cy="921317"/>
            <a:chOff x="8134624" y="2173750"/>
            <a:chExt cx="1029974" cy="939791"/>
          </a:xfrm>
        </p:grpSpPr>
        <p:pic>
          <p:nvPicPr>
            <p:cNvPr id="135" name="Picture 134" descr="mongodb white.png"/>
            <p:cNvPicPr>
              <a:picLocks noChangeAspect="1"/>
            </p:cNvPicPr>
            <p:nvPr/>
          </p:nvPicPr>
          <p:blipFill>
            <a:blip r:embed="rId24" cstate="print">
              <a:clrChange>
                <a:clrFrom>
                  <a:srgbClr val="89D1E5"/>
                </a:clrFrom>
                <a:clrTo>
                  <a:srgbClr val="89D1E5">
                    <a:alpha val="0"/>
                  </a:srgbClr>
                </a:clrTo>
              </a:clrChange>
              <a:extLst>
                <a:ext uri="{BEBA8EAE-BF5A-486C-A8C5-ECC9F3942E4B}">
                  <a14:imgProps xmlns:a14="http://schemas.microsoft.com/office/drawing/2010/main">
                    <a14:imgLayer r:embed="rId25">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p>
          </p:txBody>
        </p:sp>
      </p:grpSp>
      <p:grpSp>
        <p:nvGrpSpPr>
          <p:cNvPr id="62" name="Group 61"/>
          <p:cNvGrpSpPr/>
          <p:nvPr/>
        </p:nvGrpSpPr>
        <p:grpSpPr>
          <a:xfrm>
            <a:off x="7371084" y="2166535"/>
            <a:ext cx="861395" cy="886658"/>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p>
          </p:txBody>
        </p:sp>
        <p:pic>
          <p:nvPicPr>
            <p:cNvPr id="139" name="Picture 138"/>
            <p:cNvPicPr>
              <a:picLocks noChangeAspect="1"/>
            </p:cNvPicPr>
            <p:nvPr/>
          </p:nvPicPr>
          <p:blipFill>
            <a:blip r:embed="rId26">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7213" y="2091725"/>
            <a:ext cx="1009727" cy="961097"/>
            <a:chOff x="8737007" y="2133171"/>
            <a:chExt cx="1029974" cy="980369"/>
          </a:xfrm>
        </p:grpSpPr>
        <p:pic>
          <p:nvPicPr>
            <p:cNvPr id="61" name="Picture 60"/>
            <p:cNvPicPr>
              <a:picLocks noChangeAspect="1"/>
            </p:cNvPicPr>
            <p:nvPr/>
          </p:nvPicPr>
          <p:blipFill>
            <a:blip r:embed="rId27"/>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p>
          </p:txBody>
        </p:sp>
      </p:grpSp>
      <p:grpSp>
        <p:nvGrpSpPr>
          <p:cNvPr id="65" name="Group 64"/>
          <p:cNvGrpSpPr/>
          <p:nvPr/>
        </p:nvGrpSpPr>
        <p:grpSpPr>
          <a:xfrm>
            <a:off x="9222511" y="2154605"/>
            <a:ext cx="1009727" cy="898215"/>
            <a:chOff x="9407441" y="2197313"/>
            <a:chExt cx="1029974" cy="916226"/>
          </a:xfrm>
        </p:grpSpPr>
        <p:pic>
          <p:nvPicPr>
            <p:cNvPr id="59" name="Picture 58"/>
            <p:cNvPicPr>
              <a:picLocks noChangeAspect="1"/>
            </p:cNvPicPr>
            <p:nvPr/>
          </p:nvPicPr>
          <p:blipFill>
            <a:blip r:embed="rId28"/>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API Apps</a:t>
              </a:r>
            </a:p>
          </p:txBody>
        </p:sp>
      </p:grpSp>
      <p:grpSp>
        <p:nvGrpSpPr>
          <p:cNvPr id="70" name="Group 69"/>
          <p:cNvGrpSpPr/>
          <p:nvPr/>
        </p:nvGrpSpPr>
        <p:grpSpPr>
          <a:xfrm>
            <a:off x="4831715" y="1472144"/>
            <a:ext cx="1859703" cy="1234066"/>
            <a:chOff x="4928600" y="1501167"/>
            <a:chExt cx="1896994" cy="1258812"/>
          </a:xfrm>
        </p:grpSpPr>
        <p:sp>
          <p:nvSpPr>
            <p:cNvPr id="126" name="Right Arrow 125"/>
            <p:cNvSpPr/>
            <p:nvPr/>
          </p:nvSpPr>
          <p:spPr bwMode="auto">
            <a:xfrm>
              <a:off x="5582252" y="2138160"/>
              <a:ext cx="667558" cy="303871"/>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Offline Sync</a:t>
              </a:r>
            </a:p>
          </p:txBody>
        </p:sp>
      </p:grpSp>
    </p:spTree>
    <p:extLst>
      <p:ext uri="{BB962C8B-B14F-4D97-AF65-F5344CB8AC3E}">
        <p14:creationId xmlns:p14="http://schemas.microsoft.com/office/powerpoint/2010/main" val="150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1256</Words>
  <Application>Microsoft Office PowerPoint</Application>
  <PresentationFormat>Widescreen</PresentationFormat>
  <Paragraphs>137</Paragraphs>
  <Slides>13</Slides>
  <Notes>9</Notes>
  <HiddenSlides>0</HiddenSlides>
  <MMClips>1</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13</vt:i4>
      </vt:variant>
    </vt:vector>
  </HeadingPairs>
  <TitlesOfParts>
    <vt:vector size="30" baseType="lpstr">
      <vt:lpstr>Arial</vt:lpstr>
      <vt:lpstr>Avenir LT Pro 45 Book</vt:lpstr>
      <vt:lpstr>Calibri</vt:lpstr>
      <vt:lpstr>Consolas</vt:lpstr>
      <vt:lpstr>Lucida Grande</vt:lpstr>
      <vt:lpstr>ＭＳ Ｐゴシック</vt:lpstr>
      <vt:lpstr>Segoe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Office Theme</vt:lpstr>
      <vt:lpstr>PowerPoint Presentation</vt:lpstr>
      <vt:lpstr>PowerPoint Presentation</vt:lpstr>
      <vt:lpstr>Использование облака в приложениях на платформе Windows 10</vt:lpstr>
      <vt:lpstr>Эволюция работы с мобильным устройством</vt:lpstr>
      <vt:lpstr>Мобильность – это не только устройства </vt:lpstr>
      <vt:lpstr>Единый опыт использования приложения на всех типах устройств</vt:lpstr>
      <vt:lpstr>Azure App Service Mobile Apps</vt:lpstr>
      <vt:lpstr>App Service – единая платформа</vt:lpstr>
      <vt:lpstr>Azure Mobile Apps</vt:lpstr>
      <vt:lpstr>Офлайн синхронизация с Azure Mobile Apps</vt:lpstr>
      <vt:lpstr>Как это работает</vt:lpstr>
      <vt:lpstr>Lab: Использование облачного сервиса Azure Mobile Apps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2015-08-17T15:20:38Z</dcterms:created>
  <dcterms:modified xsi:type="dcterms:W3CDTF">2015-10-26T20:17:09Z</dcterms:modified>
</cp:coreProperties>
</file>