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76" r:id="rId5"/>
  </p:sldMasterIdLst>
  <p:notesMasterIdLst>
    <p:notesMasterId r:id="rId21"/>
  </p:notesMasterIdLst>
  <p:handoutMasterIdLst>
    <p:handoutMasterId r:id="rId22"/>
  </p:handoutMasterIdLst>
  <p:sldIdLst>
    <p:sldId id="326" r:id="rId6"/>
    <p:sldId id="327" r:id="rId7"/>
    <p:sldId id="328" r:id="rId8"/>
    <p:sldId id="260" r:id="rId9"/>
    <p:sldId id="299" r:id="rId10"/>
    <p:sldId id="269" r:id="rId11"/>
    <p:sldId id="263" r:id="rId12"/>
    <p:sldId id="267" r:id="rId13"/>
    <p:sldId id="268" r:id="rId14"/>
    <p:sldId id="321" r:id="rId15"/>
    <p:sldId id="322" r:id="rId16"/>
    <p:sldId id="323" r:id="rId17"/>
    <p:sldId id="324" r:id="rId18"/>
    <p:sldId id="325" r:id="rId19"/>
    <p:sldId id="298"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6695" autoAdjust="0"/>
  </p:normalViewPr>
  <p:slideViewPr>
    <p:cSldViewPr snapToGrid="0">
      <p:cViewPr varScale="1">
        <p:scale>
          <a:sx n="54" d="100"/>
          <a:sy n="54" d="100"/>
        </p:scale>
        <p:origin x="1146" y="78"/>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10/28/2015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10/28/2015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0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4</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5</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0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179124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608805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734613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0064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80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726298"/>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1872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4185876553"/>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53589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03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392984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27141147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05267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2823453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6196145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theme" Target="../theme/theme5.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636012"/>
      </p:ext>
    </p:extLst>
  </p:cSld>
  <p:clrMap bg1="lt1" tx1="dk1" bg2="lt2" tx2="dk2" accent1="accent1" accent2="accent2" accent3="accent3" accent4="accent4" accent5="accent5" accent6="accent6" hlink="hlink" folHlink="folHlink"/>
  <p:sldLayoutIdLst>
    <p:sldLayoutId id="2147485077" r:id="rId1"/>
    <p:sldLayoutId id="2147485078" r:id="rId2"/>
    <p:sldLayoutId id="2147485079" r:id="rId3"/>
    <p:sldLayoutId id="2147485080" r:id="rId4"/>
    <p:sldLayoutId id="2147485081" r:id="rId5"/>
    <p:sldLayoutId id="2147485082" r:id="rId6"/>
    <p:sldLayoutId id="2147485083" r:id="rId7"/>
    <p:sldLayoutId id="2147485084" r:id="rId8"/>
    <p:sldLayoutId id="2147485085" r:id="rId9"/>
    <p:sldLayoutId id="2147485086" r:id="rId10"/>
    <p:sldLayoutId id="2147485087" r:id="rId11"/>
    <p:sldLayoutId id="2147485088" r:id="rId12"/>
    <p:sldLayoutId id="2147485089" r:id="rId13"/>
    <p:sldLayoutId id="2147485090" r:id="rId14"/>
    <p:sldLayoutId id="2147485091" r:id="rId15"/>
    <p:sldLayoutId id="214748509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47.xml"/><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6.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9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25.pn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20.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19.png"/><Relationship Id="rId38"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28.png"/><Relationship Id="rId1" Type="http://schemas.openxmlformats.org/officeDocument/2006/relationships/slideLayout" Target="../slideLayouts/slideLayout97.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18.png"/><Relationship Id="rId37" Type="http://schemas.openxmlformats.org/officeDocument/2006/relationships/image" Target="../media/image23.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27.jpeg"/><Relationship Id="rId36" Type="http://schemas.openxmlformats.org/officeDocument/2006/relationships/image" Target="../media/image22.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26.png"/><Relationship Id="rId30" Type="http://schemas.openxmlformats.org/officeDocument/2006/relationships/image" Target="../media/image30.png"/><Relationship Id="rId35"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7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54004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Навигация в приложениях</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ru-RU" dirty="0" smtClean="0"/>
              <a:t>Мобильные и планшеты: стандартная кнопка</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Рабочий стол к оконном режиме</a:t>
            </a:r>
            <a:r>
              <a:rPr lang="en-US" dirty="0" smtClean="0"/>
              <a:t>: </a:t>
            </a:r>
            <a:br>
              <a:rPr lang="en-US" dirty="0" smtClean="0"/>
            </a:br>
            <a:r>
              <a:rPr lang="ru-RU" dirty="0" smtClean="0"/>
              <a:t>Опциональная кнопка на панели заголовка</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Десктоп в оконном режиме</a:t>
            </a:r>
            <a:r>
              <a:rPr lang="en-US" dirty="0" smtClean="0"/>
              <a:t>: </a:t>
            </a:r>
            <a:br>
              <a:rPr lang="en-US" dirty="0" smtClean="0"/>
            </a:br>
            <a:r>
              <a:rPr lang="ru-RU" dirty="0" smtClean="0"/>
              <a:t>Кнопка, отображаемая самим приложением</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1488990"/>
            <a:ext cx="10241391" cy="1747210"/>
          </a:xfrm>
        </p:spPr>
        <p:txBody>
          <a:bodyPr/>
          <a:lstStyle/>
          <a:p>
            <a:r>
              <a:rPr lang="en-GB" dirty="0" smtClean="0"/>
              <a:t>Lab </a:t>
            </a:r>
            <a:r>
              <a:rPr lang="ru-RU" dirty="0" smtClean="0"/>
              <a:t>1</a:t>
            </a:r>
            <a:r>
              <a:rPr lang="en-US" dirty="0"/>
              <a:t>B</a:t>
            </a:r>
            <a:r>
              <a:rPr lang="en-GB" dirty="0" smtClean="0"/>
              <a:t>: </a:t>
            </a:r>
            <a:br>
              <a:rPr lang="en-GB" dirty="0" smtClean="0"/>
            </a:br>
            <a:r>
              <a:rPr lang="ru-RU" sz="5400" dirty="0" smtClean="0"/>
              <a:t>Навигация и обработка возврата</a:t>
            </a:r>
            <a:endParaRPr lang="en-GB" sz="5400" dirty="0"/>
          </a:p>
        </p:txBody>
      </p:sp>
      <p:sp>
        <p:nvSpPr>
          <p:cNvPr id="5" name="Text Placeholder 4"/>
          <p:cNvSpPr>
            <a:spLocks noGrp="1"/>
          </p:cNvSpPr>
          <p:nvPr>
            <p:ph type="body" sz="quarter" idx="12"/>
          </p:nvPr>
        </p:nvSpPr>
        <p:spPr/>
        <p:txBody>
          <a:bodyPr/>
          <a:lstStyle/>
          <a:p>
            <a:r>
              <a:rPr lang="ru-RU" dirty="0" smtClean="0"/>
              <a:t>Дмитрий Сошников</a:t>
            </a:r>
            <a:endParaRPr lang="en-GB" dirty="0"/>
          </a:p>
        </p:txBody>
      </p:sp>
      <p:sp>
        <p:nvSpPr>
          <p:cNvPr id="6" name="Text Placeholder 5"/>
          <p:cNvSpPr>
            <a:spLocks noGrp="1"/>
          </p:cNvSpPr>
          <p:nvPr>
            <p:ph type="body" sz="quarter" idx="16"/>
          </p:nvPr>
        </p:nvSpPr>
        <p:spPr/>
        <p:txBody>
          <a:bodyPr/>
          <a:lstStyle/>
          <a:p>
            <a:r>
              <a:rPr lang="ru-RU" dirty="0" smtClean="0"/>
              <a:t>технологический евангелист, Майкрософт</a:t>
            </a:r>
            <a:endParaRPr lang="en-GB" dirty="0"/>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056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Дмитрий Сошников</a:t>
            </a:r>
            <a:endParaRPr lang="ru-RU" dirty="0"/>
          </a:p>
          <a:p>
            <a:r>
              <a:rPr lang="ru-RU" sz="2000" dirty="0" smtClean="0"/>
              <a:t>Технологический евангелист, </a:t>
            </a:r>
            <a:r>
              <a:rPr lang="en-US" sz="2000" dirty="0" smtClean="0"/>
              <a:t>Microsoft</a:t>
            </a:r>
            <a:endParaRPr lang="ru-RU" sz="2000" dirty="0" smtClean="0"/>
          </a:p>
          <a:p>
            <a:r>
              <a:rPr lang="en-US" sz="2000" dirty="0" smtClean="0"/>
              <a:t>dmitryso@microsoft.com | vk.com/</a:t>
            </a:r>
            <a:r>
              <a:rPr lang="en-US" sz="2000" dirty="0" err="1" smtClean="0"/>
              <a:t>shwars</a:t>
            </a:r>
            <a:endParaRPr lang="ru-RU" sz="2000" dirty="0"/>
          </a:p>
          <a:p>
            <a:endParaRPr lang="ru-RU" sz="2000" dirty="0"/>
          </a:p>
        </p:txBody>
      </p:sp>
      <p:sp>
        <p:nvSpPr>
          <p:cNvPr id="2" name="Title 1"/>
          <p:cNvSpPr>
            <a:spLocks noGrp="1"/>
          </p:cNvSpPr>
          <p:nvPr>
            <p:ph type="title"/>
          </p:nvPr>
        </p:nvSpPr>
        <p:spPr>
          <a:prstGeom prst="rect">
            <a:avLst/>
          </a:prstGeom>
        </p:spPr>
        <p:txBody>
          <a:bodyPr/>
          <a:lstStyle/>
          <a:p>
            <a:r>
              <a:rPr lang="ru-RU" dirty="0" smtClean="0"/>
              <a:t>Введение в платформу универсальных приложений </a:t>
            </a:r>
            <a:r>
              <a:rPr lang="en-US" dirty="0" smtClean="0"/>
              <a:t>Windows 10</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r>
              <a:rPr lang="en-US" sz="8800" b="1" dirty="0" smtClean="0"/>
              <a:t>01</a:t>
            </a:r>
            <a:endParaRPr lang="en-US" sz="8800" b="1" dirty="0"/>
          </a:p>
        </p:txBody>
      </p:sp>
    </p:spTree>
    <p:extLst>
      <p:ext uri="{BB962C8B-B14F-4D97-AF65-F5344CB8AC3E}">
        <p14:creationId xmlns:p14="http://schemas.microsoft.com/office/powerpoint/2010/main" val="1631291093"/>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128145" y="626124"/>
            <a:ext cx="1244410"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Смартфон</a:t>
            </a:r>
            <a:endParaRPr lang="en-US" sz="1567" dirty="0">
              <a:solidFill>
                <a:srgbClr val="4F4F4F"/>
              </a:solidFill>
              <a:latin typeface="Segoe Pro Light"/>
              <a:cs typeface="Segoe UI" panose="020B0502040204020203" pitchFamily="34" charset="0"/>
            </a:endParaRP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Планшет</a:t>
            </a:r>
            <a:endParaRPr lang="en-US" sz="1567" dirty="0">
              <a:solidFill>
                <a:srgbClr val="4F4F4F"/>
              </a:solidFill>
              <a:latin typeface="Segoe Pro Light"/>
              <a:cs typeface="Segoe UI" panose="020B0502040204020203" pitchFamily="34" charset="0"/>
            </a:endParaRPr>
          </a:p>
        </p:txBody>
      </p:sp>
      <p:sp>
        <p:nvSpPr>
          <p:cNvPr id="41" name="TextBox 40"/>
          <p:cNvSpPr txBox="1"/>
          <p:nvPr/>
        </p:nvSpPr>
        <p:spPr>
          <a:xfrm>
            <a:off x="5783165" y="192031"/>
            <a:ext cx="1966929" cy="65114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ru-RU" sz="1567" dirty="0" smtClean="0">
                <a:solidFill>
                  <a:srgbClr val="4F4F4F"/>
                </a:solidFill>
                <a:latin typeface="Segoe Pro Light"/>
              </a:rPr>
              <a:t>2-в-1</a:t>
            </a:r>
            <a:r>
              <a:rPr lang="en-US" sz="1567" dirty="0">
                <a:solidFill>
                  <a:srgbClr val="4F4F4F"/>
                </a:solidFill>
                <a:latin typeface="Segoe Pro Light"/>
              </a:rPr>
              <a:t/>
            </a:r>
            <a:br>
              <a:rPr lang="en-US" sz="1567" dirty="0">
                <a:solidFill>
                  <a:srgbClr val="4F4F4F"/>
                </a:solidFill>
                <a:latin typeface="Segoe Pro Light"/>
              </a:rPr>
            </a:br>
            <a:r>
              <a:rPr lang="en-US" sz="1567" dirty="0" smtClean="0">
                <a:solidFill>
                  <a:srgbClr val="4F4F4F"/>
                </a:solidFill>
                <a:latin typeface="Segoe Pro Light"/>
              </a:rPr>
              <a:t>(</a:t>
            </a:r>
            <a:r>
              <a:rPr lang="ru-RU" sz="1567" dirty="0" smtClean="0">
                <a:solidFill>
                  <a:srgbClr val="4F4F4F"/>
                </a:solidFill>
                <a:latin typeface="Segoe Pro Light"/>
              </a:rPr>
              <a:t>п</a:t>
            </a:r>
            <a:r>
              <a:rPr lang="ru-RU" sz="1567" dirty="0">
                <a:solidFill>
                  <a:srgbClr val="4F4F4F"/>
                </a:solidFill>
                <a:latin typeface="Segoe Pro Light"/>
              </a:rPr>
              <a:t>л</a:t>
            </a:r>
            <a:r>
              <a:rPr lang="ru-RU" sz="1567" dirty="0" smtClean="0">
                <a:solidFill>
                  <a:srgbClr val="4F4F4F"/>
                </a:solidFill>
                <a:latin typeface="Segoe Pro Light"/>
              </a:rPr>
              <a:t>аншет </a:t>
            </a:r>
            <a:r>
              <a:rPr lang="ru-RU" sz="1567" dirty="0" smtClean="0">
                <a:solidFill>
                  <a:srgbClr val="4F4F4F"/>
                </a:solidFill>
                <a:latin typeface="Segoe Pro Light"/>
              </a:rPr>
              <a:t>или </a:t>
            </a:r>
            <a:r>
              <a:rPr lang="ru-RU" sz="1567" dirty="0" err="1" smtClean="0">
                <a:solidFill>
                  <a:srgbClr val="4F4F4F"/>
                </a:solidFill>
                <a:latin typeface="Segoe Pro Light"/>
              </a:rPr>
              <a:t>лаптоп</a:t>
            </a:r>
            <a:r>
              <a:rPr lang="en-US" sz="1567" dirty="0" smtClean="0">
                <a:solidFill>
                  <a:srgbClr val="4F4F4F"/>
                </a:solidFill>
                <a:latin typeface="Segoe Pro Light"/>
              </a:rPr>
              <a:t>)</a:t>
            </a:r>
            <a:endParaRPr lang="en-US" sz="1567" dirty="0">
              <a:solidFill>
                <a:srgbClr val="4F4F4F"/>
              </a:solidFill>
              <a:latin typeface="Segoe Pro Light"/>
            </a:endParaRP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Настольный ПК или всё-в-одном</a:t>
            </a:r>
            <a:endParaRPr lang="en-US" sz="1567" dirty="0">
              <a:solidFill>
                <a:srgbClr val="4F4F4F"/>
              </a:solidFill>
              <a:latin typeface="Segoe Pro Light"/>
              <a:cs typeface="Segoe UI" panose="020B0502040204020203" pitchFamily="34" charset="0"/>
            </a:endParaRP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err="1" smtClean="0">
                <a:solidFill>
                  <a:srgbClr val="4F4F4F"/>
                </a:solidFill>
                <a:latin typeface="Segoe Pro Light"/>
                <a:cs typeface="Segoe UI" panose="020B0502040204020203" pitchFamily="34" charset="0"/>
              </a:rPr>
              <a:t>Фаблет</a:t>
            </a:r>
            <a:endParaRPr lang="en-US" sz="1567" dirty="0">
              <a:solidFill>
                <a:srgbClr val="4F4F4F"/>
              </a:solidFill>
              <a:latin typeface="Segoe Pro Light"/>
              <a:cs typeface="Segoe UI" panose="020B0502040204020203" pitchFamily="34" charset="0"/>
            </a:endParaRP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Б</a:t>
            </a:r>
            <a:r>
              <a:rPr lang="en-US" sz="1567" dirty="0" smtClean="0">
                <a:solidFill>
                  <a:srgbClr val="4F4F4F"/>
                </a:solidFill>
                <a:latin typeface="Segoe Pro Light"/>
                <a:cs typeface="Segoe UI" panose="020B0502040204020203" pitchFamily="34" charset="0"/>
              </a:rPr>
              <a:t>o</a:t>
            </a:r>
            <a:r>
              <a:rPr lang="ru-RU" sz="1567" dirty="0" err="1" smtClean="0">
                <a:solidFill>
                  <a:srgbClr val="4F4F4F"/>
                </a:solidFill>
                <a:latin typeface="Segoe Pro Light"/>
                <a:cs typeface="Segoe UI" panose="020B0502040204020203" pitchFamily="34" charset="0"/>
              </a:rPr>
              <a:t>льшой</a:t>
            </a:r>
            <a:r>
              <a:rPr lang="ru-RU" sz="1567" dirty="0" smtClean="0">
                <a:solidFill>
                  <a:srgbClr val="4F4F4F"/>
                </a:solidFill>
                <a:latin typeface="Segoe Pro Light"/>
                <a:cs typeface="Segoe UI" panose="020B0502040204020203" pitchFamily="34" charset="0"/>
              </a:rPr>
              <a:t> </a:t>
            </a:r>
            <a:r>
              <a:rPr lang="ru-RU" sz="1567" dirty="0" smtClean="0">
                <a:solidFill>
                  <a:srgbClr val="4F4F4F"/>
                </a:solidFill>
                <a:latin typeface="Segoe Pro Light"/>
                <a:cs typeface="Segoe UI" panose="020B0502040204020203" pitchFamily="34" charset="0"/>
              </a:rPr>
              <a:t>планшет</a:t>
            </a:r>
            <a:endParaRPr lang="en-US" sz="1567" dirty="0">
              <a:solidFill>
                <a:srgbClr val="4F4F4F"/>
              </a:solidFill>
              <a:latin typeface="Segoe Pro Light"/>
              <a:cs typeface="Segoe UI" panose="020B0502040204020203" pitchFamily="34" charset="0"/>
            </a:endParaRPr>
          </a:p>
        </p:txBody>
      </p:sp>
      <p:sp>
        <p:nvSpPr>
          <p:cNvPr id="49" name="TextBox 48"/>
          <p:cNvSpPr txBox="1"/>
          <p:nvPr/>
        </p:nvSpPr>
        <p:spPr>
          <a:xfrm>
            <a:off x="8257989" y="409149"/>
            <a:ext cx="953698"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Ноутбук</a:t>
            </a:r>
            <a:endParaRPr lang="en-US" sz="1567" dirty="0">
              <a:solidFill>
                <a:srgbClr val="4F4F4F"/>
              </a:solidFill>
              <a:latin typeface="Segoe Pro Light"/>
              <a:cs typeface="Segoe UI" panose="020B0502040204020203" pitchFamily="34" charset="0"/>
            </a:endParaRP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err="1" smtClean="0">
                <a:solidFill>
                  <a:srgbClr val="4F4F4F"/>
                </a:solidFill>
                <a:latin typeface="Segoe Pro Light"/>
                <a:cs typeface="Segoe UI" panose="020B0502040204020203" pitchFamily="34" charset="0"/>
              </a:rPr>
              <a:t>Hololens</a:t>
            </a:r>
            <a:endParaRPr lang="en-US" sz="1567" dirty="0">
              <a:solidFill>
                <a:srgbClr val="4F4F4F"/>
              </a:solidFill>
              <a:latin typeface="Segoe Pro Light"/>
              <a:cs typeface="Segoe UI" panose="020B0502040204020203" pitchFamily="34" charset="0"/>
            </a:endParaRP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2985789" y="2715571"/>
            <a:ext cx="6220422" cy="535146"/>
          </a:xfrm>
          <a:prstGeom prst="rect">
            <a:avLst/>
          </a:prstGeom>
          <a:noFill/>
        </p:spPr>
        <p:txBody>
          <a:bodyPr wrap="none">
            <a:spAutoFit/>
          </a:bodyPr>
          <a:lstStyle/>
          <a:p>
            <a:pPr algn="ctr" defTabSz="1242115" fontAlgn="base">
              <a:lnSpc>
                <a:spcPct val="90000"/>
              </a:lnSpc>
              <a:spcBef>
                <a:spcPct val="0"/>
              </a:spcBef>
              <a:spcAft>
                <a:spcPct val="0"/>
              </a:spcAft>
              <a:defRPr/>
            </a:pPr>
            <a:r>
              <a:rPr lang="ru-RU"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Различные семейства устройств</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9978" y="2754509"/>
            <a:ext cx="5501835" cy="1107020"/>
          </a:xfrm>
          <a:prstGeom prst="rect">
            <a:avLst/>
          </a:prstGeom>
          <a:noFill/>
        </p:spPr>
        <p:txBody>
          <a:bodyPr wrap="square" lIns="137033" tIns="109626" rIns="137033" bIns="109626" rtlCol="0">
            <a:spAutoFit/>
          </a:bodyPr>
          <a:lstStyle/>
          <a:p>
            <a:pPr algn="ctr" defTabSz="913554">
              <a:lnSpc>
                <a:spcPct val="90000"/>
              </a:lnSpc>
              <a:spcBef>
                <a:spcPts val="599"/>
              </a:spcBef>
            </a:pPr>
            <a:r>
              <a:rPr lang="ru-RU"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Универсальные приложения</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3"/>
            <a:ext cx="2243479" cy="959606"/>
            <a:chOff x="7574900" y="3506973"/>
            <a:chExt cx="1688884" cy="793389"/>
          </a:xfrm>
        </p:grpSpPr>
        <p:sp>
          <p:nvSpPr>
            <p:cNvPr id="76" name="TextBox 75"/>
            <p:cNvSpPr txBox="1"/>
            <p:nvPr/>
          </p:nvSpPr>
          <p:spPr>
            <a:xfrm>
              <a:off x="7853238" y="3506973"/>
              <a:ext cx="1410546" cy="793389"/>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Один магазин</a:t>
              </a:r>
              <a:r>
                <a:rPr lang="en-US" sz="1599" dirty="0" smtClean="0">
                  <a:solidFill>
                    <a:srgbClr val="0078D7">
                      <a:lumMod val="20000"/>
                      <a:lumOff val="80000"/>
                    </a:srgbClr>
                  </a:solidFill>
                </a:rPr>
                <a:t>+</a:t>
              </a:r>
              <a:r>
                <a:rPr lang="en-US" sz="1599" dirty="0">
                  <a:solidFill>
                    <a:srgbClr val="0078D7">
                      <a:lumMod val="20000"/>
                      <a:lumOff val="80000"/>
                    </a:srgbClr>
                  </a:solidFill>
                </a:rPr>
                <a:t/>
              </a:r>
              <a:br>
                <a:rPr lang="en-US" sz="1599" dirty="0">
                  <a:solidFill>
                    <a:srgbClr val="0078D7">
                      <a:lumMod val="20000"/>
                      <a:lumOff val="80000"/>
                    </a:srgbClr>
                  </a:solidFill>
                </a:rPr>
              </a:br>
              <a:r>
                <a:rPr lang="ru-RU" sz="1599" dirty="0" smtClean="0">
                  <a:solidFill>
                    <a:srgbClr val="0078D7">
                      <a:lumMod val="20000"/>
                      <a:lumOff val="80000"/>
                    </a:srgbClr>
                  </a:solidFill>
                </a:rPr>
                <a:t>и центр разработчика</a:t>
              </a:r>
              <a:endParaRPr lang="en-US" sz="1599" dirty="0">
                <a:solidFill>
                  <a:srgbClr val="0078D7">
                    <a:lumMod val="20000"/>
                    <a:lumOff val="80000"/>
                  </a:srgbClr>
                </a:solidFill>
              </a:endParaRP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4" y="3871581"/>
            <a:ext cx="1780079"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ru-RU" sz="1599" dirty="0" err="1" smtClean="0">
                  <a:solidFill>
                    <a:srgbClr val="0078D7">
                      <a:lumMod val="20000"/>
                      <a:lumOff val="80000"/>
                    </a:srgbClr>
                  </a:solidFill>
                </a:rPr>
                <a:t>Переисполь-зование</a:t>
              </a:r>
              <a:r>
                <a:rPr lang="ru-RU" sz="1599" dirty="0" smtClean="0">
                  <a:solidFill>
                    <a:srgbClr val="0078D7">
                      <a:lumMod val="20000"/>
                      <a:lumOff val="80000"/>
                    </a:srgbClr>
                  </a:solidFill>
                </a:rPr>
                <a:t> кода</a:t>
              </a:r>
              <a:endParaRPr lang="en-US" sz="1599" dirty="0">
                <a:solidFill>
                  <a:srgbClr val="0078D7">
                    <a:lumMod val="20000"/>
                    <a:lumOff val="80000"/>
                  </a:srgbClr>
                </a:solidFill>
              </a:endParaRPr>
            </a:p>
          </p:txBody>
        </p:sp>
      </p:grpSp>
      <p:grpSp>
        <p:nvGrpSpPr>
          <p:cNvPr id="83" name="One SDK"/>
          <p:cNvGrpSpPr/>
          <p:nvPr/>
        </p:nvGrpSpPr>
        <p:grpSpPr>
          <a:xfrm>
            <a:off x="5247801" y="4318234"/>
            <a:ext cx="1904758" cy="738135"/>
            <a:chOff x="4428826" y="3733778"/>
            <a:chExt cx="1429891" cy="554114"/>
          </a:xfrm>
        </p:grpSpPr>
        <p:sp>
          <p:nvSpPr>
            <p:cNvPr id="84" name="TextBox 83"/>
            <p:cNvSpPr txBox="1"/>
            <p:nvPr/>
          </p:nvSpPr>
          <p:spPr>
            <a:xfrm>
              <a:off x="4608153" y="3733778"/>
              <a:ext cx="1250564" cy="554114"/>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Одно </a:t>
              </a:r>
              <a:r>
                <a:rPr lang="en-US" sz="1599" dirty="0" smtClean="0">
                  <a:solidFill>
                    <a:srgbClr val="0078D7">
                      <a:lumMod val="20000"/>
                      <a:lumOff val="80000"/>
                    </a:srgbClr>
                  </a:solidFill>
                </a:rPr>
                <a:t>SDK </a:t>
              </a:r>
              <a:r>
                <a:rPr lang="en-US" sz="1599" dirty="0">
                  <a:solidFill>
                    <a:srgbClr val="0078D7">
                      <a:lumMod val="20000"/>
                      <a:lumOff val="80000"/>
                    </a:srgbClr>
                  </a:solidFill>
                </a:rPr>
                <a:t>+ </a:t>
              </a:r>
              <a:r>
                <a:rPr lang="ru-RU" sz="1599" dirty="0" smtClean="0">
                  <a:solidFill>
                    <a:srgbClr val="0078D7">
                      <a:lumMod val="20000"/>
                      <a:lumOff val="80000"/>
                    </a:srgbClr>
                  </a:solidFill>
                </a:rPr>
                <a:t>Инструменты</a:t>
              </a:r>
              <a:endParaRPr lang="en-US" sz="1599" dirty="0">
                <a:solidFill>
                  <a:srgbClr val="0078D7">
                    <a:lumMod val="20000"/>
                    <a:lumOff val="80000"/>
                  </a:srgbClr>
                </a:solidFill>
              </a:endParaRP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80"/>
            <a:ext cx="2055208" cy="738135"/>
            <a:chOff x="1274764" y="3263907"/>
            <a:chExt cx="1542833" cy="554113"/>
          </a:xfrm>
        </p:grpSpPr>
        <p:sp>
          <p:nvSpPr>
            <p:cNvPr id="87" name="TextBox 86"/>
            <p:cNvSpPr txBox="1"/>
            <p:nvPr/>
          </p:nvSpPr>
          <p:spPr>
            <a:xfrm>
              <a:off x="1592022" y="3263907"/>
              <a:ext cx="1225575" cy="554113"/>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Адаптивный интерфейс</a:t>
              </a:r>
              <a:endParaRPr lang="en-US" sz="1599" dirty="0">
                <a:solidFill>
                  <a:srgbClr val="0078D7">
                    <a:lumMod val="20000"/>
                    <a:lumOff val="80000"/>
                  </a:srgbClr>
                </a:solidFill>
              </a:endParaRP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7"/>
            <a:ext cx="2079044" cy="959606"/>
            <a:chOff x="2810595" y="3636234"/>
            <a:chExt cx="1560727" cy="720371"/>
          </a:xfrm>
        </p:grpSpPr>
        <p:sp>
          <p:nvSpPr>
            <p:cNvPr id="95" name="TextBox 94"/>
            <p:cNvSpPr txBox="1"/>
            <p:nvPr/>
          </p:nvSpPr>
          <p:spPr>
            <a:xfrm>
              <a:off x="2988031" y="3636234"/>
              <a:ext cx="1383291" cy="720371"/>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Естественное </a:t>
              </a:r>
              <a:r>
                <a:rPr lang="ru-RU" sz="1599" dirty="0" err="1" smtClean="0">
                  <a:solidFill>
                    <a:srgbClr val="0078D7">
                      <a:lumMod val="20000"/>
                      <a:lumOff val="80000"/>
                    </a:srgbClr>
                  </a:solidFill>
                </a:rPr>
                <a:t>взаимодей-ствие</a:t>
              </a:r>
              <a:endParaRPr lang="en-US" sz="1599" dirty="0">
                <a:solidFill>
                  <a:srgbClr val="0078D7">
                    <a:lumMod val="20000"/>
                    <a:lumOff val="80000"/>
                  </a:srgbClr>
                </a:solidFill>
              </a:endParaRP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817772" y="4332420"/>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293832" y="4350113"/>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104806" y="5258337"/>
            <a:ext cx="8402941" cy="664207"/>
          </a:xfrm>
          <a:prstGeom prst="rect">
            <a:avLst/>
          </a:prstGeom>
          <a:noFill/>
        </p:spPr>
        <p:txBody>
          <a:bodyPr wrap="none" lIns="137033" tIns="109626" rIns="137033" bIns="109626" rtlCol="0">
            <a:spAutoFit/>
          </a:bodyPr>
          <a:lstStyle/>
          <a:p>
            <a:pPr defTabSz="913554">
              <a:lnSpc>
                <a:spcPct val="90000"/>
              </a:lnSpc>
              <a:spcBef>
                <a:spcPts val="599"/>
              </a:spcBef>
            </a:pPr>
            <a:r>
              <a:rPr lang="ru-RU" sz="3197" dirty="0" smtClean="0">
                <a:solidFill>
                  <a:srgbClr val="0070C0"/>
                </a:solidFill>
                <a:ea typeface="Segoe UI" pitchFamily="34" charset="0"/>
                <a:cs typeface="Segoe UI Light" panose="020B0502040204020203" pitchFamily="34" charset="0"/>
              </a:rPr>
              <a:t>Одна универсальная </a:t>
            </a:r>
            <a:r>
              <a:rPr lang="ru-RU" sz="3197" dirty="0" err="1" smtClean="0">
                <a:solidFill>
                  <a:srgbClr val="0070C0"/>
                </a:solidFill>
                <a:ea typeface="Segoe UI" pitchFamily="34" charset="0"/>
                <a:cs typeface="Segoe UI Light" panose="020B0502040204020203" pitchFamily="34" charset="0"/>
              </a:rPr>
              <a:t>платоформа</a:t>
            </a:r>
            <a:r>
              <a:rPr lang="ru-RU" sz="3197" dirty="0" smtClean="0">
                <a:solidFill>
                  <a:srgbClr val="0070C0"/>
                </a:solidFill>
                <a:ea typeface="Segoe UI" pitchFamily="34" charset="0"/>
                <a:cs typeface="Segoe UI Light" panose="020B0502040204020203" pitchFamily="34" charset="0"/>
              </a:rPr>
              <a:t> </a:t>
            </a:r>
            <a:r>
              <a:rPr lang="en-US" sz="3197" dirty="0" smtClean="0">
                <a:solidFill>
                  <a:srgbClr val="0070C0"/>
                </a:solidFill>
                <a:ea typeface="Segoe UI" pitchFamily="34" charset="0"/>
                <a:cs typeface="Segoe UI Light" panose="020B0502040204020203" pitchFamily="34" charset="0"/>
              </a:rPr>
              <a:t>Windows</a:t>
            </a:r>
            <a:endParaRPr lang="en-US" sz="3197" dirty="0">
              <a:solidFill>
                <a:srgbClr val="0070C0"/>
              </a:solidFill>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Универсальная платформа </a:t>
            </a:r>
            <a:r>
              <a:rPr lang="en-US" dirty="0" smtClean="0"/>
              <a:t>Windows</a:t>
            </a:r>
            <a:r>
              <a:rPr lang="en-GB" dirty="0"/>
              <a:t/>
            </a:r>
            <a:br>
              <a:rPr lang="en-GB" dirty="0"/>
            </a:br>
            <a:endParaRPr lang="en-GB" dirty="0"/>
          </a:p>
        </p:txBody>
      </p:sp>
      <p:sp>
        <p:nvSpPr>
          <p:cNvPr id="3" name="Text Placeholder 2"/>
          <p:cNvSpPr>
            <a:spLocks noGrp="1"/>
          </p:cNvSpPr>
          <p:nvPr>
            <p:ph type="body" sz="quarter" idx="10"/>
          </p:nvPr>
        </p:nvSpPr>
        <p:spPr>
          <a:xfrm>
            <a:off x="269239" y="1189177"/>
            <a:ext cx="11653523" cy="4981620"/>
          </a:xfrm>
        </p:spPr>
        <p:txBody>
          <a:bodyPr/>
          <a:lstStyle/>
          <a:p>
            <a:r>
              <a:rPr lang="ru-RU" dirty="0" smtClean="0"/>
              <a:t>Одна операционная система</a:t>
            </a:r>
            <a:endParaRPr lang="en-GB" dirty="0"/>
          </a:p>
          <a:p>
            <a:pPr lvl="1"/>
            <a:r>
              <a:rPr lang="ru-RU" dirty="0" smtClean="0"/>
              <a:t>Единое ядро для всех устройств</a:t>
            </a:r>
            <a:endParaRPr lang="en-GB" dirty="0"/>
          </a:p>
          <a:p>
            <a:r>
              <a:rPr lang="ru-RU" dirty="0" smtClean="0"/>
              <a:t>Одна платформа приложений</a:t>
            </a:r>
            <a:endParaRPr lang="en-GB" dirty="0"/>
          </a:p>
          <a:p>
            <a:pPr lvl="1"/>
            <a:r>
              <a:rPr lang="ru-RU" dirty="0" smtClean="0"/>
              <a:t>Приложения работают на всех семействах устройств</a:t>
            </a:r>
            <a:endParaRPr lang="en-GB" dirty="0"/>
          </a:p>
          <a:p>
            <a:r>
              <a:rPr lang="ru-RU" dirty="0" smtClean="0"/>
              <a:t>Один центр разработчика</a:t>
            </a:r>
            <a:endParaRPr lang="en-GB" dirty="0"/>
          </a:p>
          <a:p>
            <a:pPr lvl="1"/>
            <a:r>
              <a:rPr lang="ru-RU" dirty="0" smtClean="0"/>
              <a:t>Достаточно один раз подать приложение в магазин</a:t>
            </a:r>
            <a:endParaRPr lang="en-GB" dirty="0"/>
          </a:p>
          <a:p>
            <a:r>
              <a:rPr lang="ru-RU" dirty="0" smtClean="0"/>
              <a:t>Один магазин</a:t>
            </a:r>
            <a:r>
              <a:rPr lang="en-GB" dirty="0" smtClean="0"/>
              <a:t>                                                    </a:t>
            </a:r>
            <a:endParaRPr lang="en-GB" dirty="0"/>
          </a:p>
          <a:p>
            <a:pPr lvl="1"/>
            <a:r>
              <a:rPr lang="ru-RU" dirty="0" smtClean="0"/>
              <a:t>Глобальная доступность</a:t>
            </a:r>
            <a:r>
              <a:rPr lang="en-GB" dirty="0" smtClean="0"/>
              <a:t>, </a:t>
            </a:r>
            <a:r>
              <a:rPr lang="ru-RU" dirty="0" smtClean="0"/>
              <a:t>локальная монетизация</a:t>
            </a:r>
            <a:r>
              <a:rPr lang="en-GB" dirty="0"/>
              <a:t/>
            </a:r>
            <a:br>
              <a:rPr lang="en-GB" dirty="0"/>
            </a:br>
            <a:r>
              <a:rPr lang="ru-RU" dirty="0" smtClean="0"/>
              <a:t>Потребители</a:t>
            </a:r>
            <a:r>
              <a:rPr lang="en-GB" dirty="0" smtClean="0"/>
              <a:t>, </a:t>
            </a:r>
            <a:r>
              <a:rPr lang="ru-RU" dirty="0" smtClean="0"/>
              <a:t>компании и образование</a:t>
            </a:r>
            <a:endParaRPr lang="en-GB" dirty="0"/>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Универсальная платформа </a:t>
            </a:r>
            <a:r>
              <a:rPr lang="en-US" dirty="0" smtClean="0"/>
              <a:t>Windows</a:t>
            </a:r>
            <a:r>
              <a:rPr lang="en-GB" dirty="0"/>
              <a:t/>
            </a:r>
            <a:br>
              <a:rPr lang="en-GB" dirty="0"/>
            </a:br>
            <a:endParaRPr lang="en-GB" dirty="0"/>
          </a:p>
        </p:txBody>
      </p:sp>
      <p:sp>
        <p:nvSpPr>
          <p:cNvPr id="3" name="Text Placeholder 2"/>
          <p:cNvSpPr>
            <a:spLocks noGrp="1"/>
          </p:cNvSpPr>
          <p:nvPr>
            <p:ph type="body" sz="quarter" idx="10"/>
          </p:nvPr>
        </p:nvSpPr>
        <p:spPr>
          <a:xfrm>
            <a:off x="269239" y="1189177"/>
            <a:ext cx="11653523" cy="2055114"/>
          </a:xfrm>
        </p:spPr>
        <p:txBody>
          <a:bodyPr/>
          <a:lstStyle/>
          <a:p>
            <a:r>
              <a:rPr lang="ru-RU" dirty="0" smtClean="0"/>
              <a:t>Единый гарантированный контракт </a:t>
            </a:r>
            <a:r>
              <a:rPr lang="en-US" dirty="0" smtClean="0"/>
              <a:t>API</a:t>
            </a:r>
            <a:endParaRPr lang="en-GB" dirty="0"/>
          </a:p>
          <a:p>
            <a:r>
              <a:rPr lang="ru-RU" dirty="0" smtClean="0"/>
              <a:t>Одинаковый на всех устройствах</a:t>
            </a:r>
            <a:endParaRPr lang="en-GB" dirty="0"/>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Универсальные приложения </a:t>
            </a:r>
            <a:r>
              <a:rPr lang="en-US" dirty="0" smtClean="0"/>
              <a:t>Windows</a:t>
            </a:r>
            <a:r>
              <a:rPr lang="en-GB" dirty="0"/>
              <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ru-RU" dirty="0" smtClean="0"/>
              <a:t>Единый пакет приложения</a:t>
            </a:r>
            <a:endParaRPr lang="en-GB" dirty="0"/>
          </a:p>
          <a:p>
            <a:pPr lvl="1"/>
            <a:r>
              <a:rPr lang="ru-RU" dirty="0" smtClean="0"/>
              <a:t>Работает на любом устройстве</a:t>
            </a:r>
            <a:endParaRPr lang="en-GB" dirty="0"/>
          </a:p>
          <a:p>
            <a:pPr lvl="1"/>
            <a:r>
              <a:rPr lang="ru-RU" dirty="0" smtClean="0"/>
              <a:t>Может проверять доступность возможностей</a:t>
            </a:r>
            <a:endParaRPr lang="en-GB" dirty="0"/>
          </a:p>
          <a:p>
            <a:pPr lvl="1"/>
            <a:r>
              <a:rPr lang="ru-RU" dirty="0" smtClean="0"/>
              <a:t>Подстраивается под устройство</a:t>
            </a:r>
            <a:endParaRPr lang="en-GB" dirty="0"/>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1</a:t>
            </a:r>
            <a:r>
              <a:rPr lang="en-US" dirty="0" smtClean="0"/>
              <a:t>A</a:t>
            </a:r>
            <a:r>
              <a:rPr lang="en-GB" dirty="0" smtClean="0"/>
              <a:t>: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r>
              <a:rPr lang="ru-RU" dirty="0" smtClean="0"/>
              <a:t>Дмитрий Сошников</a:t>
            </a:r>
            <a:endParaRPr lang="en-GB" dirty="0"/>
          </a:p>
        </p:txBody>
      </p:sp>
      <p:sp>
        <p:nvSpPr>
          <p:cNvPr id="6" name="Text Placeholder 5"/>
          <p:cNvSpPr>
            <a:spLocks noGrp="1"/>
          </p:cNvSpPr>
          <p:nvPr>
            <p:ph type="body" sz="quarter" idx="16"/>
          </p:nvPr>
        </p:nvSpPr>
        <p:spPr/>
        <p:txBody>
          <a:bodyPr/>
          <a:lstStyle/>
          <a:p>
            <a:r>
              <a:rPr lang="ru-RU" dirty="0"/>
              <a:t>т</a:t>
            </a:r>
            <a:r>
              <a:rPr lang="ru-RU" dirty="0" smtClean="0"/>
              <a:t>ехнологический евангелист, Майкрософт</a:t>
            </a:r>
            <a:endParaRPr lang="en-GB" dirty="0"/>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Широкоэкранный</PresentationFormat>
  <Paragraphs>114</Paragraphs>
  <Slides>15</Slides>
  <Notes>8</Notes>
  <HiddenSlides>0</HiddenSlides>
  <MMClips>1</MMClips>
  <ScaleCrop>false</ScaleCrop>
  <HeadingPairs>
    <vt:vector size="6" baseType="variant">
      <vt:variant>
        <vt:lpstr>Использованные шрифты</vt:lpstr>
      </vt:variant>
      <vt:variant>
        <vt:i4>11</vt:i4>
      </vt:variant>
      <vt:variant>
        <vt:lpstr>Тема</vt:lpstr>
      </vt:variant>
      <vt:variant>
        <vt:i4>5</vt:i4>
      </vt:variant>
      <vt:variant>
        <vt:lpstr>Заголовки слайдов</vt:lpstr>
      </vt:variant>
      <vt:variant>
        <vt:i4>15</vt:i4>
      </vt:variant>
    </vt:vector>
  </HeadingPairs>
  <TitlesOfParts>
    <vt:vector size="31"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Презентация PowerPoint</vt:lpstr>
      <vt:lpstr>Презентация PowerPoint</vt:lpstr>
      <vt:lpstr>Введение в платформу универсальных приложений Windows 10</vt:lpstr>
      <vt:lpstr>Презентация PowerPoint</vt:lpstr>
      <vt:lpstr>Презентация PowerPoint</vt:lpstr>
      <vt:lpstr>Универсальная платформа Windows </vt:lpstr>
      <vt:lpstr>Универсальная платформа Windows </vt:lpstr>
      <vt:lpstr>Универсальные приложения Windows </vt:lpstr>
      <vt:lpstr>Lab 1A:  Hello UWP World</vt:lpstr>
      <vt:lpstr>Навигация в приложениях</vt:lpstr>
      <vt:lpstr>Мобильные и планшеты: стандартная кнопка</vt:lpstr>
      <vt:lpstr>Рабочий стол к оконном режиме:  Опциональная кнопка на панели заголовка</vt:lpstr>
      <vt:lpstr>Десктоп в оконном режиме:  Кнопка, отображаемая самим приложением</vt:lpstr>
      <vt:lpstr>Lab 1B:  Навигация и обработка возврата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2015-10-28T06:36:02Z</dcterms:modified>
</cp:coreProperties>
</file>