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Денис Кретов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Quattrocento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1-17T07:49:17.473">
    <p:pos x="268" y="259"/>
    <p:text>Рабочее название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1-17T07:49:41.973">
    <p:pos x="268" y="259"/>
    <p:text>Рабочее название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Быстро развернуть Backend</a:t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Быстро развернуть Backend</a:t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Slide - Dark" type="title">
  <p:cSld name="TITLE">
    <p:bg>
      <p:bgPr>
        <a:solidFill>
          <a:schemeClr val="accent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 u="none" cap="none" strike="noStrike">
                <a:solidFill>
                  <a:schemeClr val="lt1"/>
                </a:solidFill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x="9696000" y="5949000"/>
            <a:ext cx="2234522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</a:t>
            </a:r>
            <a:r>
              <a:rPr lang="ru-RU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xamarinday2018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 Slide">
  <p:cSld name="Resources Slide">
    <p:bg>
      <p:bgPr>
        <a:solidFill>
          <a:srgbClr val="2C2C2C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1020529" y="726775"/>
            <a:ext cx="387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lt1"/>
                </a:solidFill>
              </a:rPr>
              <a:t>Полезные ресурсы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0192" y="736316"/>
            <a:ext cx="319200" cy="3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" type="body"/>
          </p:nvPr>
        </p:nvSpPr>
        <p:spPr>
          <a:xfrm>
            <a:off x="695324" y="1268413"/>
            <a:ext cx="10800675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FF8F"/>
              </a:buClr>
              <a:buSzPts val="2400"/>
              <a:buNone/>
              <a:defRPr i="0" sz="2400" u="none" cap="none" strike="noStrike">
                <a:solidFill>
                  <a:srgbClr val="27FF8F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0" sz="2000" u="none" cap="none" strike="noStrike">
                <a:solidFill>
                  <a:schemeClr val="lt1"/>
                </a:solidFill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  <a:defRPr i="0" sz="1800" u="none" cap="none" strike="noStrike">
                <a:solidFill>
                  <a:schemeClr val="lt1"/>
                </a:solidFill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/>
        </p:nvSpPr>
        <p:spPr>
          <a:xfrm>
            <a:off x="9696000" y="5949000"/>
            <a:ext cx="2234522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#xamarinday2018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ient slide content">
  <p:cSld name="Client slide content">
    <p:bg>
      <p:bgPr>
        <a:solidFill>
          <a:srgbClr val="008DB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pic"/>
          </p:nvPr>
        </p:nvSpPr>
        <p:spPr>
          <a:xfrm>
            <a:off x="1624013" y="1455738"/>
            <a:ext cx="3778250" cy="3778250"/>
          </a:xfrm>
          <a:prstGeom prst="ellipse">
            <a:avLst/>
          </a:prstGeom>
          <a:solidFill>
            <a:srgbClr val="5C574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053330" y="2041500"/>
            <a:ext cx="5440736" cy="3500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6053328" y="466344"/>
            <a:ext cx="5440680" cy="155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Quattrocento Sans"/>
              <a:buNone/>
              <a:defRPr b="0" i="0" sz="4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1490472" y="1321268"/>
            <a:ext cx="4041648" cy="4041648"/>
          </a:xfrm>
          <a:prstGeom prst="ellipse">
            <a:avLst/>
          </a:prstGeom>
          <a:noFill/>
          <a:ln cap="flat" cmpd="sng" w="38100">
            <a:solidFill>
              <a:srgbClr val="5EDA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Slide">
  <p:cSld name="5_Section Slide">
    <p:bg>
      <p:bgPr>
        <a:solidFill>
          <a:srgbClr val="2C2C2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/>
        </p:nvSpPr>
        <p:spPr>
          <a:xfrm>
            <a:off x="1056000" y="587975"/>
            <a:ext cx="103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lt1"/>
                </a:solidFill>
              </a:rPr>
              <a:t>Цели</a:t>
            </a:r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0192" y="736316"/>
            <a:ext cx="319200" cy="3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type="title"/>
          </p:nvPr>
        </p:nvSpPr>
        <p:spPr>
          <a:xfrm>
            <a:off x="576942" y="205396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273550" y="2054225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i="0" sz="4400" u="none" cap="none" strike="noStrike">
                <a:solidFill>
                  <a:schemeClr val="lt1"/>
                </a:solidFill>
              </a:defRPr>
            </a:lvl2pPr>
            <a:lvl3pPr indent="-508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  <a:defRPr i="0" sz="4400" u="none" cap="none" strike="noStrike">
                <a:solidFill>
                  <a:schemeClr val="lt1"/>
                </a:solidFill>
              </a:defRPr>
            </a:lvl3pPr>
            <a:lvl4pPr indent="-508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  <a:defRPr i="0" sz="4400" u="none" cap="none" strike="noStrike">
                <a:solidFill>
                  <a:schemeClr val="lt1"/>
                </a:solidFill>
              </a:defRPr>
            </a:lvl4pPr>
            <a:lvl5pPr indent="-508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  <a:defRPr i="0" sz="4400" u="none" cap="none" strike="noStrike">
                <a:solidFill>
                  <a:schemeClr val="lt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7970158" y="2053965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508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508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508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3" type="body"/>
          </p:nvPr>
        </p:nvSpPr>
        <p:spPr>
          <a:xfrm>
            <a:off x="4273550" y="371545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0" sz="200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i="0" sz="4400" u="none" cap="none" strike="noStrike">
                <a:solidFill>
                  <a:schemeClr val="lt1"/>
                </a:solidFill>
              </a:defRPr>
            </a:lvl2pPr>
            <a:lvl3pPr indent="-508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508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508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4" type="body"/>
          </p:nvPr>
        </p:nvSpPr>
        <p:spPr>
          <a:xfrm>
            <a:off x="7970158" y="371519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0" sz="200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i="0" sz="4400" u="none" cap="none" strike="noStrike">
                <a:solidFill>
                  <a:schemeClr val="lt1"/>
                </a:solidFill>
              </a:defRPr>
            </a:lvl2pPr>
            <a:lvl3pPr indent="-508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508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508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5" type="body"/>
          </p:nvPr>
        </p:nvSpPr>
        <p:spPr>
          <a:xfrm>
            <a:off x="576942" y="371519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0" sz="200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i="0" sz="4400" u="none" cap="none" strike="noStrike">
                <a:solidFill>
                  <a:schemeClr val="lt1"/>
                </a:solidFill>
              </a:defRPr>
            </a:lvl2pPr>
            <a:lvl3pPr indent="-508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508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508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>
            <a:off x="839755" y="3489649"/>
            <a:ext cx="3079102" cy="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533999" y="3489649"/>
            <a:ext cx="3079102" cy="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" name="Shape 25"/>
          <p:cNvCxnSpPr/>
          <p:nvPr/>
        </p:nvCxnSpPr>
        <p:spPr>
          <a:xfrm>
            <a:off x="8230607" y="3489649"/>
            <a:ext cx="3079102" cy="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/>
        </p:nvSpPr>
        <p:spPr>
          <a:xfrm>
            <a:off x="9696000" y="5949000"/>
            <a:ext cx="2234522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#xamarinday2018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- Startup Track">
  <p:cSld name="Presentation Title - Startup Track">
    <p:bg>
      <p:bgPr>
        <a:solidFill>
          <a:schemeClr val="accent5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0" name="Shape 30"/>
          <p:cNvSpPr txBox="1"/>
          <p:nvPr/>
        </p:nvSpPr>
        <p:spPr>
          <a:xfrm>
            <a:off x="669566" y="726775"/>
            <a:ext cx="136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lt1"/>
                </a:solidFill>
              </a:rPr>
              <a:t>Задача</a:t>
            </a:r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9696000" y="5949000"/>
            <a:ext cx="2234522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#xamarinday2018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96000" y="14490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i="0" sz="40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i="0" sz="2000" u="none" cap="none" strike="noStrike">
                <a:solidFill>
                  <a:schemeClr val="dk1"/>
                </a:solidFill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◦"/>
              <a:defRPr i="0" sz="2000" u="none" cap="none" strike="noStrike">
                <a:solidFill>
                  <a:schemeClr val="dk1"/>
                </a:solidFill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- Azure Track">
  <p:cSld name="Presentation Title - Azure Track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 u="none" cap="none" strike="noStrike">
                <a:solidFill>
                  <a:schemeClr val="lt1"/>
                </a:solidFill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8" name="Shape 38"/>
          <p:cNvSpPr txBox="1"/>
          <p:nvPr/>
        </p:nvSpPr>
        <p:spPr>
          <a:xfrm>
            <a:off x="669566" y="726775"/>
            <a:ext cx="152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lt1"/>
                </a:solidFill>
              </a:rPr>
              <a:t>Azure</a:t>
            </a:r>
            <a:endParaRPr i="1" sz="2800">
              <a:solidFill>
                <a:schemeClr val="lt1"/>
              </a:solidFill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9696000" y="5949000"/>
            <a:ext cx="2234522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</a:t>
            </a:r>
            <a:r>
              <a:rPr lang="ru-RU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xamarinday2018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 Slide">
  <p:cSld name="Demo Slide">
    <p:bg>
      <p:bgPr>
        <a:solidFill>
          <a:srgbClr val="44216C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 u="none" cap="none" strike="noStrike">
                <a:solidFill>
                  <a:schemeClr val="lt1"/>
                </a:solidFill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3" name="Shape 43"/>
          <p:cNvSpPr txBox="1"/>
          <p:nvPr/>
        </p:nvSpPr>
        <p:spPr>
          <a:xfrm>
            <a:off x="1056000" y="634300"/>
            <a:ext cx="304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lt1"/>
                </a:solidFill>
              </a:rPr>
              <a:t>Демонстрация</a:t>
            </a:r>
            <a:endParaRPr/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0192" y="736316"/>
            <a:ext cx="319200" cy="3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9696000" y="5949000"/>
            <a:ext cx="2234522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#xamarinday2018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ection Slide">
  <p:cSld name="2_Section Slide">
    <p:bg>
      <p:bgPr>
        <a:solidFill>
          <a:srgbClr val="004C24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0" sz="3200" u="none" cap="none" strike="noStrike">
                <a:solidFill>
                  <a:schemeClr val="lt1"/>
                </a:solidFill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9" name="Shape 49"/>
          <p:cNvSpPr txBox="1"/>
          <p:nvPr/>
        </p:nvSpPr>
        <p:spPr>
          <a:xfrm>
            <a:off x="669570" y="574575"/>
            <a:ext cx="179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lt1"/>
                </a:solidFill>
              </a:rPr>
              <a:t>Xamarin</a:t>
            </a:r>
            <a:endParaRPr i="1" sz="2800">
              <a:solidFill>
                <a:schemeClr val="lt1"/>
              </a:solidFill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9696000" y="5949000"/>
            <a:ext cx="2234522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#xamarinday2018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Section Slide">
  <p:cSld name="6_Section Slide">
    <p:bg>
      <p:bgPr>
        <a:solidFill>
          <a:srgbClr val="2C2C2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1003101" y="634300"/>
            <a:ext cx="141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lt1"/>
                </a:solidFill>
              </a:rPr>
              <a:t>Выводы</a:t>
            </a:r>
            <a:endParaRPr/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0192" y="736316"/>
            <a:ext cx="319200" cy="3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type="title"/>
          </p:nvPr>
        </p:nvSpPr>
        <p:spPr>
          <a:xfrm>
            <a:off x="576942" y="205396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273550" y="2054225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508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508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508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7970158" y="2053965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508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508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508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4273550" y="371545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508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508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508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7970158" y="371519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508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508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508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5" type="body"/>
          </p:nvPr>
        </p:nvSpPr>
        <p:spPr>
          <a:xfrm>
            <a:off x="576942" y="371519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508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508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508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60" name="Shape 60"/>
          <p:cNvCxnSpPr/>
          <p:nvPr/>
        </p:nvCxnSpPr>
        <p:spPr>
          <a:xfrm>
            <a:off x="839755" y="3489649"/>
            <a:ext cx="3079102" cy="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" name="Shape 61"/>
          <p:cNvCxnSpPr/>
          <p:nvPr/>
        </p:nvCxnSpPr>
        <p:spPr>
          <a:xfrm>
            <a:off x="4533999" y="3489649"/>
            <a:ext cx="3079102" cy="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8230607" y="3489649"/>
            <a:ext cx="3079102" cy="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/>
        </p:nvSpPr>
        <p:spPr>
          <a:xfrm>
            <a:off x="9696000" y="5949000"/>
            <a:ext cx="2234522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#xamarinday2018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lide">
  <p:cSld name="Cod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-1"/>
            <a:ext cx="12192000" cy="1358153"/>
          </a:xfrm>
          <a:prstGeom prst="rect">
            <a:avLst/>
          </a:prstGeom>
          <a:solidFill>
            <a:srgbClr val="4421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95325" y="1449388"/>
            <a:ext cx="10658475" cy="5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ZgcHbhxI_CiIF1bzojtFlquP0NToY1DH/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W8vFnxNcqXj7CPjrnEFT8pifdKZTe7UR/view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youtube.com/watch?v=Gb6G021L9C4" TargetMode="External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SignalR, Xamarin и Azure - проверка на прочность.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669573" y="3947625"/>
            <a:ext cx="110502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Денис Кретов, Руководитель отдела разработки, kretov.d@notissimus.com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Максим Евтух, Руководитель направления мобильной разработки, evtukh.m@notissimus.com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16000" y="5589000"/>
            <a:ext cx="609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000" u="none" cap="none" strike="noStrike">
                <a:solidFill>
                  <a:schemeClr val="lt1"/>
                </a:solidFill>
              </a:rPr>
              <a:t>Исходные коды доступны по адресу </a:t>
            </a:r>
            <a:r>
              <a:rPr lang="ru-RU" sz="2000">
                <a:solidFill>
                  <a:schemeClr val="lt1"/>
                </a:solidFill>
              </a:rPr>
              <a:t>https://github.com/kretovd/xamarinday2018/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i="0" lang="ru-RU" sz="5400" u="none" cap="none" strike="noStrike">
                <a:solidFill>
                  <a:schemeClr val="lt1"/>
                </a:solidFill>
              </a:rPr>
              <a:t>Live Demo</a:t>
            </a:r>
            <a:endParaRPr i="0" sz="5400" u="none" cap="none" strike="noStrike">
              <a:solidFill>
                <a:schemeClr val="lt1"/>
              </a:solidFill>
            </a:endParaRP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ru-RU"/>
              <a:t>Разворачиваем Backend на Azure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Приложение SignalR + Xamarin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96000" y="365125"/>
            <a:ext cx="10657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ru-RU">
                <a:solidFill>
                  <a:schemeClr val="dk2"/>
                </a:solidFill>
              </a:rPr>
              <a:t>Почему Xamarin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696000" y="1671875"/>
            <a:ext cx="79989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Все наши приложения на Xamarin</a:t>
            </a:r>
            <a:endParaRPr sz="3000"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Большая общая кодовая база</a:t>
            </a:r>
            <a:endParaRPr sz="3000"/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Простой UI</a:t>
            </a:r>
            <a:endParaRPr sz="3000"/>
          </a:p>
        </p:txBody>
      </p:sp>
      <p:sp>
        <p:nvSpPr>
          <p:cNvPr id="166" name="Shape 166"/>
          <p:cNvSpPr txBox="1"/>
          <p:nvPr/>
        </p:nvSpPr>
        <p:spPr>
          <a:xfrm>
            <a:off x="1503300" y="4746850"/>
            <a:ext cx="91854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/>
              <a:t>идеальный </a:t>
            </a:r>
            <a:r>
              <a:rPr lang="ru-RU" sz="3200"/>
              <a:t>проект для Xamarin (Xamarin.Forms)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96000" y="365125"/>
            <a:ext cx="10657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ru-RU">
                <a:solidFill>
                  <a:schemeClr val="dk2"/>
                </a:solidFill>
              </a:rPr>
              <a:t>Xamarin + MvvmCross *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696000" y="1671875"/>
            <a:ext cx="89034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е</a:t>
            </a:r>
            <a:r>
              <a:rPr lang="ru-RU" sz="3000"/>
              <a:t>ще больше общего кода за счет Bindings</a:t>
            </a:r>
            <a:endParaRPr sz="3000"/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бонусы: IOC, MessageService и т.д.</a:t>
            </a:r>
            <a:endParaRPr sz="3000"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696000" y="365125"/>
            <a:ext cx="10657800" cy="90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ru-RU">
                <a:solidFill>
                  <a:schemeClr val="dk2"/>
                </a:solidFill>
              </a:rPr>
              <a:t>Xamarin + %mvvm_framework_name% *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696000" y="5887650"/>
            <a:ext cx="50586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* Xamarin.Forms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96000" y="365125"/>
            <a:ext cx="10657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ru-RU">
                <a:solidFill>
                  <a:schemeClr val="dk2"/>
                </a:solidFill>
              </a:rPr>
              <a:t>Как мы выбрали SignalR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852925" y="1429325"/>
            <a:ext cx="41313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Задача на разработку</a:t>
            </a:r>
            <a:endParaRPr sz="3000"/>
          </a:p>
        </p:txBody>
      </p:sp>
      <p:sp>
        <p:nvSpPr>
          <p:cNvPr id="181" name="Shape 181"/>
          <p:cNvSpPr txBox="1"/>
          <p:nvPr/>
        </p:nvSpPr>
        <p:spPr>
          <a:xfrm>
            <a:off x="7984200" y="2030325"/>
            <a:ext cx="37764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ТЗ</a:t>
            </a:r>
            <a:endParaRPr sz="3000"/>
          </a:p>
        </p:txBody>
      </p:sp>
      <p:sp>
        <p:nvSpPr>
          <p:cNvPr id="182" name="Shape 182"/>
          <p:cNvSpPr txBox="1"/>
          <p:nvPr/>
        </p:nvSpPr>
        <p:spPr>
          <a:xfrm>
            <a:off x="431400" y="2033450"/>
            <a:ext cx="37764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SignalR</a:t>
            </a:r>
            <a:endParaRPr sz="3000"/>
          </a:p>
        </p:txBody>
      </p:sp>
      <p:sp>
        <p:nvSpPr>
          <p:cNvPr id="183" name="Shape 183"/>
          <p:cNvSpPr txBox="1"/>
          <p:nvPr/>
        </p:nvSpPr>
        <p:spPr>
          <a:xfrm>
            <a:off x="431400" y="2033438"/>
            <a:ext cx="3776400" cy="4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strike="sngStrike">
                <a:solidFill>
                  <a:srgbClr val="666666"/>
                </a:solidFill>
              </a:rPr>
              <a:t>SignalR</a:t>
            </a:r>
            <a:endParaRPr sz="3000" strike="sngStrike">
              <a:solidFill>
                <a:srgbClr val="666666"/>
              </a:solidFill>
            </a:endParaRPr>
          </a:p>
        </p:txBody>
      </p:sp>
      <p:cxnSp>
        <p:nvCxnSpPr>
          <p:cNvPr id="184" name="Shape 184"/>
          <p:cNvCxnSpPr>
            <a:endCxn id="183" idx="0"/>
          </p:cNvCxnSpPr>
          <p:nvPr/>
        </p:nvCxnSpPr>
        <p:spPr>
          <a:xfrm flipH="1">
            <a:off x="2319600" y="1830638"/>
            <a:ext cx="1608600" cy="20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>
            <a:endCxn id="181" idx="0"/>
          </p:cNvCxnSpPr>
          <p:nvPr/>
        </p:nvCxnSpPr>
        <p:spPr>
          <a:xfrm>
            <a:off x="8007300" y="1836825"/>
            <a:ext cx="1865100" cy="19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7984200" y="2631325"/>
            <a:ext cx="3776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Синхронизация по времени на устройстве</a:t>
            </a:r>
            <a:endParaRPr sz="2400"/>
          </a:p>
        </p:txBody>
      </p:sp>
      <p:cxnSp>
        <p:nvCxnSpPr>
          <p:cNvPr id="187" name="Shape 187"/>
          <p:cNvCxnSpPr>
            <a:stCxn id="181" idx="2"/>
            <a:endCxn id="186" idx="0"/>
          </p:cNvCxnSpPr>
          <p:nvPr/>
        </p:nvCxnSpPr>
        <p:spPr>
          <a:xfrm>
            <a:off x="9872400" y="2471025"/>
            <a:ext cx="0" cy="16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7984200" y="3667925"/>
            <a:ext cx="3776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Синхронизация по времени на сервере</a:t>
            </a:r>
            <a:endParaRPr sz="2400"/>
          </a:p>
        </p:txBody>
      </p:sp>
      <p:cxnSp>
        <p:nvCxnSpPr>
          <p:cNvPr id="189" name="Shape 189"/>
          <p:cNvCxnSpPr>
            <a:stCxn id="186" idx="2"/>
            <a:endCxn id="188" idx="0"/>
          </p:cNvCxnSpPr>
          <p:nvPr/>
        </p:nvCxnSpPr>
        <p:spPr>
          <a:xfrm>
            <a:off x="9872400" y="3507625"/>
            <a:ext cx="0" cy="16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0" name="Shape 190"/>
          <p:cNvSpPr txBox="1"/>
          <p:nvPr/>
        </p:nvSpPr>
        <p:spPr>
          <a:xfrm>
            <a:off x="431400" y="2033438"/>
            <a:ext cx="3776400" cy="4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SignalR</a:t>
            </a:r>
            <a:endParaRPr sz="3000"/>
          </a:p>
        </p:txBody>
      </p:sp>
      <p:sp>
        <p:nvSpPr>
          <p:cNvPr id="191" name="Shape 191"/>
          <p:cNvSpPr txBox="1"/>
          <p:nvPr/>
        </p:nvSpPr>
        <p:spPr>
          <a:xfrm>
            <a:off x="7984200" y="2631325"/>
            <a:ext cx="3776400" cy="87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strike="sngStrike">
                <a:solidFill>
                  <a:srgbClr val="666666"/>
                </a:solidFill>
              </a:rPr>
              <a:t>Синхронизация по времени на устройстве</a:t>
            </a:r>
            <a:endParaRPr sz="2400" strike="sngStrike">
              <a:solidFill>
                <a:srgbClr val="666666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7984200" y="3667925"/>
            <a:ext cx="3776400" cy="87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strike="sngStrike">
                <a:solidFill>
                  <a:srgbClr val="666666"/>
                </a:solidFill>
              </a:rPr>
              <a:t>Синхронизация по времени на сервере</a:t>
            </a:r>
            <a:endParaRPr sz="2400" strike="sngStrike">
              <a:solidFill>
                <a:srgbClr val="666666"/>
              </a:solidFill>
            </a:endParaRPr>
          </a:p>
        </p:txBody>
      </p:sp>
      <p:cxnSp>
        <p:nvCxnSpPr>
          <p:cNvPr id="193" name="Shape 193"/>
          <p:cNvCxnSpPr>
            <a:stCxn id="192" idx="1"/>
          </p:cNvCxnSpPr>
          <p:nvPr/>
        </p:nvCxnSpPr>
        <p:spPr>
          <a:xfrm rot="10800000">
            <a:off x="2458800" y="2637575"/>
            <a:ext cx="5525400" cy="146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96000" y="365125"/>
            <a:ext cx="10657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ru-RU">
                <a:solidFill>
                  <a:schemeClr val="dk2"/>
                </a:solidFill>
              </a:rPr>
              <a:t>Xamarin + SignalR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696000" y="1416175"/>
            <a:ext cx="113055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создать проект на Xamarin (UI, Core, API)</a:t>
            </a:r>
            <a:endParaRPr sz="3000"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подключить из NuGet пакет </a:t>
            </a:r>
            <a:r>
              <a:rPr lang="ru-RU" sz="3000"/>
              <a:t>Microsoft.AspNet.SignalR.Client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установить соединение (HubConnection) с сервером и зарегистрировать callback</a:t>
            </a:r>
            <a:endParaRPr sz="3000"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…</a:t>
            </a:r>
            <a:endParaRPr sz="3000"/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PROFIT!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i="0" lang="ru-RU" sz="5400" u="none" cap="none" strike="noStrike">
                <a:solidFill>
                  <a:schemeClr val="lt1"/>
                </a:solidFill>
              </a:rPr>
              <a:t>Live Demo</a:t>
            </a:r>
            <a:endParaRPr i="0" sz="5400" u="none" cap="none" strike="noStrike">
              <a:solidFill>
                <a:schemeClr val="lt1"/>
              </a:solidFill>
            </a:endParaRPr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ru-RU"/>
              <a:t>П</a:t>
            </a:r>
            <a:r>
              <a:rPr i="0" lang="ru-RU" sz="3200" u="none" cap="none" strike="noStrike">
                <a:solidFill>
                  <a:schemeClr val="lt1"/>
                </a:solidFill>
              </a:rPr>
              <a:t>риложени</a:t>
            </a:r>
            <a:r>
              <a:rPr lang="ru-RU"/>
              <a:t>е</a:t>
            </a:r>
            <a:r>
              <a:rPr i="0" lang="ru-RU" sz="3200" u="none" cap="none" strike="noStrike">
                <a:solidFill>
                  <a:schemeClr val="lt1"/>
                </a:solidFill>
              </a:rPr>
              <a:t> на Xamarin + Sig</a:t>
            </a:r>
            <a:r>
              <a:rPr lang="ru-RU"/>
              <a:t>nalR</a:t>
            </a:r>
            <a:endParaRPr i="0" sz="32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 title="code_client.mov">
            <a:hlinkClick r:id="rId3"/>
          </p:cNvPr>
          <p:cNvSpPr/>
          <p:nvPr/>
        </p:nvSpPr>
        <p:spPr>
          <a:xfrm>
            <a:off x="2791562" y="1276375"/>
            <a:ext cx="6608875" cy="4956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 title="client_demo.mov">
            <a:hlinkClick r:id="rId3"/>
          </p:cNvPr>
          <p:cNvSpPr/>
          <p:nvPr/>
        </p:nvSpPr>
        <p:spPr>
          <a:xfrm>
            <a:off x="2735563" y="1269875"/>
            <a:ext cx="6720875" cy="50406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96000" y="365125"/>
            <a:ext cx="10657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ru-RU" sz="3600"/>
              <a:t>Light Show - как это было</a:t>
            </a:r>
            <a:endParaRPr sz="3600"/>
          </a:p>
        </p:txBody>
      </p:sp>
      <p:sp>
        <p:nvSpPr>
          <p:cNvPr id="221" name="Shape 221" title="СКА - ЦСКА. Крутое шоу перед стартом сезона КХЛ">
            <a:hlinkClick r:id="rId3"/>
          </p:cNvPr>
          <p:cNvSpPr/>
          <p:nvPr/>
        </p:nvSpPr>
        <p:spPr>
          <a:xfrm>
            <a:off x="2270900" y="1345225"/>
            <a:ext cx="7099424" cy="53245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696000" y="365125"/>
            <a:ext cx="10657800" cy="9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 команде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53075" y="4209850"/>
            <a:ext cx="106578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❏"/>
            </a:pPr>
            <a:r>
              <a:rPr lang="ru-RU" sz="2000">
                <a:solidFill>
                  <a:srgbClr val="FFFFFF"/>
                </a:solidFill>
              </a:rPr>
              <a:t>Разрабатываем на Xamarin с 2013 года.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❏"/>
            </a:pPr>
            <a:r>
              <a:rPr lang="ru-RU" sz="2000">
                <a:solidFill>
                  <a:srgbClr val="FFFFFF"/>
                </a:solidFill>
              </a:rPr>
              <a:t>Запустили 50+ проектов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❏"/>
            </a:pPr>
            <a:r>
              <a:rPr lang="ru-RU" sz="2000">
                <a:solidFill>
                  <a:srgbClr val="FFFFFF"/>
                </a:solidFill>
              </a:rPr>
              <a:t>Разрабатываем конструктор для Интернет-Магазинов на базе Xamarin с открытым кодом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❏"/>
            </a:pPr>
            <a:r>
              <a:rPr lang="ru-RU" sz="2000">
                <a:solidFill>
                  <a:srgbClr val="FFFFFF"/>
                </a:solidFill>
              </a:rPr>
              <a:t>Разрабатываем решения на базе iBeacon и Eddystone</a:t>
            </a:r>
            <a:endParaRPr sz="2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719750" y="2661725"/>
            <a:ext cx="44271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chemeClr val="accent6"/>
                </a:solidFill>
              </a:rPr>
              <a:t>О команде</a:t>
            </a:r>
            <a:endParaRPr sz="5400">
              <a:solidFill>
                <a:schemeClr val="accent6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3425" y="6133525"/>
            <a:ext cx="22288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576942" y="205396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i="0" lang="ru-RU" sz="3600" u="none" cap="none" strike="noStrike">
                <a:solidFill>
                  <a:schemeClr val="lt1"/>
                </a:solidFill>
              </a:rPr>
              <a:t>Вы ничем не ограничены</a:t>
            </a:r>
            <a:endParaRPr sz="3600"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273550" y="2054225"/>
            <a:ext cx="3600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i="0" lang="ru-RU" sz="3600" u="none" cap="none" strike="noStrike">
                <a:solidFill>
                  <a:schemeClr val="lt1"/>
                </a:solidFill>
              </a:rPr>
              <a:t>Попробуйте Xamarin</a:t>
            </a:r>
            <a:endParaRPr i="0" sz="3600" u="none" cap="none" strike="noStrike">
              <a:solidFill>
                <a:schemeClr val="lt1"/>
              </a:solidFill>
            </a:endParaRPr>
          </a:p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7970158" y="2053965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i="0" lang="ru-RU" sz="3600" u="none" cap="none" strike="noStrike">
                <a:solidFill>
                  <a:schemeClr val="lt1"/>
                </a:solidFill>
              </a:rPr>
              <a:t>Будьте новаторами</a:t>
            </a:r>
            <a:endParaRPr sz="3600"/>
          </a:p>
        </p:txBody>
      </p:sp>
      <p:sp>
        <p:nvSpPr>
          <p:cNvPr id="229" name="Shape 229"/>
          <p:cNvSpPr txBox="1"/>
          <p:nvPr>
            <p:ph idx="3" type="body"/>
          </p:nvPr>
        </p:nvSpPr>
        <p:spPr>
          <a:xfrm>
            <a:off x="4273550" y="3715456"/>
            <a:ext cx="3600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где важно сделать решение на несколько платформ, используйте Xamarin</a:t>
            </a:r>
            <a:endParaRPr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/>
          <p:nvPr>
            <p:ph idx="4" type="body"/>
          </p:nvPr>
        </p:nvSpPr>
        <p:spPr>
          <a:xfrm>
            <a:off x="7970158" y="371519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Разрабатывайте новые подходы и решения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>
            <p:ph idx="5" type="body"/>
          </p:nvPr>
        </p:nvSpPr>
        <p:spPr>
          <a:xfrm>
            <a:off x="576942" y="371519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использованием Xamarin и Azure вы можете делать лучшие 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высоконагруженные </a:t>
            </a:r>
            <a:r>
              <a:rPr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кросс-платформенные решения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95325" y="1268425"/>
            <a:ext cx="11400300" cy="46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ru-RU"/>
              <a:t>Xamarin https://www.xamarin.com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/>
              <a:t>MvvmCross https://www.mvvmcross.com 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/>
              <a:t>SignalR https://www.asp.net/signalr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/>
              <a:t>ASP.NET CORE 2.0 uses SignalR technology https://code.msdn.microsoft.com/ASPNET-CORE-20-uses-7a771742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/>
              <a:t>Azure </a:t>
            </a:r>
            <a:r>
              <a:rPr lang="ru-RU"/>
              <a:t>https://azure.com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ru-RU"/>
              <a:t>Исходные коды доступны по адресу https://github.com/kretovd/xamarinday2018/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656012" y="658869"/>
            <a:ext cx="9720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i="0" lang="ru-RU" sz="5400" u="none" cap="none" strike="noStrike">
                <a:solidFill>
                  <a:schemeClr val="lt1"/>
                </a:solidFill>
              </a:rPr>
              <a:t>Спасибо за внимание!</a:t>
            </a:r>
            <a:br>
              <a:rPr i="0" lang="ru-RU" sz="5400" u="none" cap="none" strike="noStrike">
                <a:solidFill>
                  <a:schemeClr val="lt1"/>
                </a:solidFill>
              </a:rPr>
            </a:br>
            <a:br>
              <a:rPr i="0" lang="ru-RU" sz="5400" u="none" cap="none" strike="noStrike">
                <a:solidFill>
                  <a:schemeClr val="lt1"/>
                </a:solidFill>
              </a:rPr>
            </a:br>
            <a:r>
              <a:rPr i="0" lang="ru-RU" sz="5400" u="none" cap="none" strike="noStrike">
                <a:solidFill>
                  <a:schemeClr val="lt1"/>
                </a:solidFill>
              </a:rPr>
              <a:t>Вопросы?</a:t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656000" y="3493123"/>
            <a:ext cx="111864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lt1"/>
                </a:solidFill>
              </a:rPr>
              <a:t>Денис Кретов, Руководитель отдела разработки, kretov.d@notissimus.com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lt1"/>
                </a:solidFill>
              </a:rPr>
              <a:t>Максим Евтух, Руководитель направления мобильной разработки,</a:t>
            </a:r>
            <a:r>
              <a:rPr lang="ru-RU"/>
              <a:t> </a:t>
            </a:r>
            <a:r>
              <a:rPr lang="ru-RU" sz="2000">
                <a:solidFill>
                  <a:schemeClr val="lt1"/>
                </a:solidFill>
              </a:rPr>
              <a:t>evtukh.m@notissimus.com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76942" y="205396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ru-RU"/>
              <a:t>Задача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273550" y="2054225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i="0" lang="ru-RU" sz="4000" u="none" cap="none" strike="noStrike">
                <a:solidFill>
                  <a:schemeClr val="lt1"/>
                </a:solidFill>
              </a:rPr>
              <a:t>Решение</a:t>
            </a:r>
            <a:endParaRPr/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7970158" y="2053965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i="0" lang="ru-RU" sz="4000" u="none" cap="none" strike="noStrike">
                <a:solidFill>
                  <a:schemeClr val="lt1"/>
                </a:solidFill>
              </a:rPr>
              <a:t>Реализация</a:t>
            </a:r>
            <a:endParaRPr/>
          </a:p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4273550" y="371545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i="0" lang="ru-RU" sz="2000" u="none" cap="none" strike="noStrike">
                <a:solidFill>
                  <a:schemeClr val="lt1"/>
                </a:solidFill>
              </a:rPr>
              <a:t>Решение на </a:t>
            </a:r>
            <a:r>
              <a:rPr lang="ru-RU"/>
              <a:t>SignalR, Xamarin и Azure</a:t>
            </a:r>
            <a:endParaRPr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103" name="Shape 103"/>
          <p:cNvSpPr txBox="1"/>
          <p:nvPr>
            <p:ph idx="4" type="body"/>
          </p:nvPr>
        </p:nvSpPr>
        <p:spPr>
          <a:xfrm>
            <a:off x="7970158" y="371519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/>
              <a:t> Live Demo </a:t>
            </a:r>
            <a:endParaRPr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104" name="Shape 104"/>
          <p:cNvSpPr txBox="1"/>
          <p:nvPr>
            <p:ph idx="5" type="body"/>
          </p:nvPr>
        </p:nvSpPr>
        <p:spPr>
          <a:xfrm>
            <a:off x="576942" y="3715196"/>
            <a:ext cx="360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/>
              <a:t>О</a:t>
            </a:r>
            <a:r>
              <a:rPr lang="ru-RU"/>
              <a:t>бъединить всех болельщиков на стадионе с помощью мобильного приложения</a:t>
            </a:r>
            <a:r>
              <a:rPr lang="ru-RU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877996" y="94079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29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669575" y="1442149"/>
            <a:ext cx="97200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/>
              <a:t>Объединить всех болельщиков на стадионе с помощью мобильного приложения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425686" y="411675"/>
            <a:ext cx="11151917" cy="6093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ru-RU" sz="3959">
                <a:solidFill>
                  <a:schemeClr val="dk1"/>
                </a:solidFill>
              </a:rPr>
              <a:t>Зажигаем на стадионе</a:t>
            </a:r>
            <a:endParaRPr sz="3959">
              <a:solidFill>
                <a:schemeClr val="accent2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75" y="1173475"/>
            <a:ext cx="2943875" cy="52253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063" y="1173450"/>
            <a:ext cx="2943880" cy="522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4625" y="1173459"/>
            <a:ext cx="2943875" cy="522539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425686" y="411675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ru-RU" sz="3959">
                <a:solidFill>
                  <a:schemeClr val="dk1"/>
                </a:solidFill>
              </a:rPr>
              <a:t>Схема решения</a:t>
            </a:r>
            <a:endParaRPr sz="3959">
              <a:solidFill>
                <a:schemeClr val="accent2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25675" y="1594525"/>
            <a:ext cx="4744800" cy="1854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FFFFFF"/>
                </a:solidFill>
              </a:rPr>
              <a:t>Azure Web Apps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25675" y="3448525"/>
            <a:ext cx="2340900" cy="1508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FFFFF"/>
                </a:solidFill>
              </a:rPr>
              <a:t>П</a:t>
            </a:r>
            <a:r>
              <a:rPr lang="ru-RU" sz="2000">
                <a:solidFill>
                  <a:srgbClr val="FFFFFF"/>
                </a:solidFill>
              </a:rPr>
              <a:t>анель администратора</a:t>
            </a:r>
            <a:endParaRPr sz="2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FFFFF"/>
                </a:solidFill>
              </a:rPr>
              <a:t>ReactJs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2766575" y="3448525"/>
            <a:ext cx="2403900" cy="1508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SignalR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642650" y="1566425"/>
            <a:ext cx="4744800" cy="1854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FFFFFF"/>
                </a:solidFill>
              </a:rPr>
              <a:t>Xamarin + MvvmCross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6642650" y="3420325"/>
            <a:ext cx="3742500" cy="1508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FFFFF"/>
                </a:solidFill>
              </a:rPr>
              <a:t>Core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0385200" y="3420325"/>
            <a:ext cx="1002300" cy="1508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UI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405413" y="3185550"/>
            <a:ext cx="1002300" cy="486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ru-RU"/>
              <a:t>Backend: </a:t>
            </a:r>
            <a:r>
              <a:rPr i="0" lang="ru-RU" sz="5400" u="none" cap="none" strike="noStrike">
                <a:solidFill>
                  <a:schemeClr val="lt1"/>
                </a:solidFill>
              </a:rPr>
              <a:t>Azure </a:t>
            </a:r>
            <a:r>
              <a:rPr lang="ru-RU"/>
              <a:t>Web</a:t>
            </a:r>
            <a:r>
              <a:rPr i="0" lang="ru-RU" sz="5400" u="none" cap="none" strike="noStrike">
                <a:solidFill>
                  <a:schemeClr val="lt1"/>
                </a:solidFill>
              </a:rPr>
              <a:t> </a:t>
            </a:r>
            <a:r>
              <a:rPr lang="ru-RU"/>
              <a:t>Apps</a:t>
            </a:r>
            <a:r>
              <a:rPr i="0" lang="ru-RU" sz="5400" u="none" cap="none" strike="noStrike">
                <a:solidFill>
                  <a:schemeClr val="lt1"/>
                </a:solidFill>
              </a:rPr>
              <a:t> + SignalR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ru-RU">
                <a:solidFill>
                  <a:schemeClr val="dk2"/>
                </a:solidFill>
                <a:highlight>
                  <a:srgbClr val="FFFFFF"/>
                </a:highlight>
              </a:rPr>
              <a:t>Azure Web Apps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715950" y="1629725"/>
            <a:ext cx="9750000" cy="4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ru-RU" sz="1200">
                <a:solidFill>
                  <a:srgbClr val="FFFFFF"/>
                </a:solidFill>
              </a:rPr>
              <a:t>Поддержка платформ на базе Windows и Linux</a:t>
            </a:r>
            <a:endParaRPr sz="1200">
              <a:solidFill>
                <a:srgbClr val="FFFFFF"/>
              </a:solidFill>
            </a:endParaRPr>
          </a:p>
          <a:p>
            <a:pPr indent="-4191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ru-RU" sz="3000">
                <a:solidFill>
                  <a:schemeClr val="dk1"/>
                </a:solidFill>
              </a:rPr>
              <a:t>Поддержка платформ на базе Windows и Linux - ASP.NET Core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ru-RU" sz="3000">
                <a:solidFill>
                  <a:schemeClr val="dk1"/>
                </a:solidFill>
              </a:rPr>
              <a:t>Встроенные автомасштабирование и балансировка нагрузки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ru-RU" sz="3000">
                <a:solidFill>
                  <a:schemeClr val="dk1"/>
                </a:solidFill>
              </a:rPr>
              <a:t>Высокий уровень доступности с автоматическим исправлением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ru-RU" sz="3000">
                <a:solidFill>
                  <a:schemeClr val="dk1"/>
                </a:solidFill>
              </a:rPr>
              <a:t>Непрерывное развертывание с Visual Studio Team Services</a:t>
            </a:r>
            <a:endParaRPr sz="3000">
              <a:solidFill>
                <a:schemeClr val="dk1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96000" y="365125"/>
            <a:ext cx="10657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ru-RU">
                <a:solidFill>
                  <a:schemeClr val="dk2"/>
                </a:solidFill>
                <a:highlight>
                  <a:srgbClr val="FFFFFF"/>
                </a:highlight>
              </a:rPr>
              <a:t>SingnalR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715950" y="1629725"/>
            <a:ext cx="9750000" cy="4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ru-RU" sz="1200">
                <a:solidFill>
                  <a:srgbClr val="FFFFFF"/>
                </a:solidFill>
              </a:rPr>
              <a:t>Поддержка платформ на базе Windows и Linux</a:t>
            </a:r>
            <a:endParaRPr sz="1200">
              <a:solidFill>
                <a:srgbClr val="FFFFFF"/>
              </a:solidFill>
            </a:endParaRPr>
          </a:p>
          <a:p>
            <a:pPr indent="-4191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ru-RU" sz="3000">
                <a:solidFill>
                  <a:schemeClr val="dk1"/>
                </a:solidFill>
              </a:rPr>
              <a:t>Библиотека для передачи данных в реальном времени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ru-RU" sz="3000">
                <a:solidFill>
                  <a:schemeClr val="dk1"/>
                </a:solidFill>
              </a:rPr>
              <a:t>Поддержка технологий для передачи данных: WebSockets, Server-sent events, Forever Frames, Long polling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ru-RU" sz="3000">
                <a:solidFill>
                  <a:schemeClr val="dk1"/>
                </a:solidFill>
              </a:rPr>
              <a:t>Количество одновременных подключений ограничено только характеристиками сервера</a:t>
            </a:r>
            <a:endParaRPr sz="3000">
              <a:solidFill>
                <a:schemeClr val="dk1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evCon 2016">
      <a:dk1>
        <a:srgbClr val="000000"/>
      </a:dk1>
      <a:lt1>
        <a:srgbClr val="FFFFFF"/>
      </a:lt1>
      <a:dk2>
        <a:srgbClr val="00984A"/>
      </a:dk2>
      <a:lt2>
        <a:srgbClr val="D2D2D2"/>
      </a:lt2>
      <a:accent1>
        <a:srgbClr val="0078D7"/>
      </a:accent1>
      <a:accent2>
        <a:srgbClr val="00BCF2"/>
      </a:accent2>
      <a:accent3>
        <a:srgbClr val="5C2D91"/>
      </a:accent3>
      <a:accent4>
        <a:srgbClr val="D83B01"/>
      </a:accent4>
      <a:accent5>
        <a:srgbClr val="00B294"/>
      </a:accent5>
      <a:accent6>
        <a:srgbClr val="585858"/>
      </a:accent6>
      <a:hlink>
        <a:srgbClr val="00BCF2"/>
      </a:hlink>
      <a:folHlink>
        <a:srgbClr val="B4A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