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5" r:id="rId5"/>
    <p:sldId id="261" r:id="rId6"/>
    <p:sldId id="263" r:id="rId7"/>
    <p:sldId id="276" r:id="rId8"/>
    <p:sldId id="274" r:id="rId9"/>
    <p:sldId id="277" r:id="rId10"/>
    <p:sldId id="268" r:id="rId11"/>
    <p:sldId id="271" r:id="rId12"/>
    <p:sldId id="275" r:id="rId13"/>
    <p:sldId id="273" r:id="rId14"/>
    <p:sldId id="272" r:id="rId15"/>
    <p:sldId id="269" r:id="rId16"/>
    <p:sldId id="279" r:id="rId17"/>
    <p:sldId id="270" r:id="rId18"/>
    <p:sldId id="280" r:id="rId19"/>
    <p:sldId id="283" r:id="rId20"/>
    <p:sldId id="284" r:id="rId21"/>
    <p:sldId id="28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.wikipedia.org/wiki/%E7%94%9F%E5%91%BD%E6%98%AF%E4%BB%80%E4%B9%8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wikipedia.org/wiki/%E5%BA%94%E6%BF%80%E6%80%A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人工智能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神经网络相关理论泛谈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</a:t>
            </a:r>
            <a:r>
              <a:rPr lang="en-US" altLang="zh-CN" dirty="0" smtClean="0"/>
              <a:t>(vector)</a:t>
            </a:r>
          </a:p>
          <a:p>
            <a:r>
              <a:rPr lang="zh-CN" altLang="en-US" dirty="0" smtClean="0"/>
              <a:t>矩阵</a:t>
            </a:r>
            <a:r>
              <a:rPr lang="en-US" altLang="zh-CN" dirty="0" smtClean="0"/>
              <a:t>(matrix)</a:t>
            </a:r>
          </a:p>
          <a:p>
            <a:r>
              <a:rPr lang="zh-CN" altLang="en-US" dirty="0" smtClean="0"/>
              <a:t>基</a:t>
            </a:r>
            <a:endParaRPr lang="en-US" altLang="zh-CN" dirty="0" smtClean="0"/>
          </a:p>
          <a:p>
            <a:r>
              <a:rPr lang="zh-CN" altLang="en-US" dirty="0" smtClean="0"/>
              <a:t>向量空间、张成</a:t>
            </a:r>
            <a:r>
              <a:rPr lang="en-US" altLang="zh-CN" dirty="0" smtClean="0"/>
              <a:t>(spaning)</a:t>
            </a:r>
          </a:p>
          <a:p>
            <a:r>
              <a:rPr lang="zh-CN" altLang="en-US" dirty="0" smtClean="0"/>
              <a:t>向量维度</a:t>
            </a:r>
            <a:endParaRPr lang="en-US" altLang="zh-CN" dirty="0" smtClean="0"/>
          </a:p>
          <a:p>
            <a:r>
              <a:rPr lang="zh-CN" altLang="en-US" dirty="0" smtClean="0"/>
              <a:t>矩阵的秩</a:t>
            </a:r>
            <a:endParaRPr lang="en-US" altLang="zh-CN" dirty="0" smtClean="0"/>
          </a:p>
          <a:p>
            <a:r>
              <a:rPr lang="zh-CN" altLang="en-US" dirty="0" smtClean="0"/>
              <a:t>向量乘矩阵</a:t>
            </a:r>
            <a:endParaRPr lang="en-US" altLang="zh-CN" dirty="0" smtClean="0"/>
          </a:p>
          <a:p>
            <a:r>
              <a:rPr lang="zh-CN" altLang="en-US" dirty="0" smtClean="0"/>
              <a:t>矩阵乘矩阵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线性变换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矩阵的几何意义，例：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矩阵应用：方程组 </a:t>
            </a:r>
            <a:r>
              <a:rPr lang="en-US" altLang="zh-CN" dirty="0" smtClean="0"/>
              <a:t>x+y = 5, x-2y = 2</a:t>
            </a:r>
          </a:p>
          <a:p>
            <a:pPr>
              <a:buNone/>
            </a:pPr>
            <a:r>
              <a:rPr lang="zh-CN" altLang="en-US" dirty="0" smtClean="0"/>
              <a:t>特殊矩阵：单位矩阵，剪切矩阵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Tensorflow</a:t>
            </a:r>
            <a:r>
              <a:rPr lang="zh-CN" altLang="en-US" dirty="0" smtClean="0"/>
              <a:t>的对应概念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熵</a:t>
            </a:r>
            <a:r>
              <a:rPr lang="zh-CN" altLang="en-US" dirty="0" smtClean="0"/>
              <a:t>：衡量对事物在跨时间后产生不同状态的混乱度。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概率</a:t>
            </a:r>
            <a:r>
              <a:rPr lang="zh-CN" altLang="en-US" dirty="0" smtClean="0"/>
              <a:t>：衡量对事物在跨时间后不同状态的确信度。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线性代数</a:t>
            </a:r>
            <a:r>
              <a:rPr lang="zh-CN" altLang="en-US" dirty="0" smtClean="0"/>
              <a:t>：描述任意维度空间下事物状态和状态变化的规则。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人工神经网络是模拟人类神经系统构成而构造的。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DNN(</a:t>
            </a:r>
            <a:r>
              <a:rPr lang="zh-CN" altLang="en-US" dirty="0" smtClean="0"/>
              <a:t>深度神经网络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、</a:t>
            </a:r>
            <a:r>
              <a:rPr lang="en-US" dirty="0" smtClean="0"/>
              <a:t>CNN(</a:t>
            </a:r>
            <a:r>
              <a:rPr lang="zh-CN" altLang="en-US" dirty="0" smtClean="0"/>
              <a:t>卷积神经网络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dirty="0" smtClean="0"/>
              <a:t>RNN(</a:t>
            </a:r>
            <a:r>
              <a:rPr lang="zh-CN" altLang="en-US" dirty="0" smtClean="0"/>
              <a:t>循环神经网络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人工神经网络的训练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人类智能的训练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输入：把左边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个神经元作为输入，每个神经元代表一个因素，以此就形成了维度为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的向量。这五个因素形成的向量可以表示一个事物的状态。</a:t>
            </a:r>
          </a:p>
          <a:p>
            <a:r>
              <a:rPr lang="zh-CN" altLang="en-US" dirty="0" smtClean="0"/>
              <a:t>权重：神经元之间所形成的连接，决定了的形状。装载着各个链接之间的强弱。表示着从传递过来的电信号会以何种方式进行线性变化。</a:t>
            </a:r>
          </a:p>
          <a:p>
            <a:r>
              <a:rPr lang="zh-CN" altLang="en-US" dirty="0" smtClean="0"/>
              <a:t>阀值：经由的变化传递到下一个神经元时，会逐渐累积，但并不会立刻触发，而是当膜电位达到</a:t>
            </a:r>
            <a:r>
              <a:rPr lang="en-US" altLang="zh-CN" dirty="0" smtClean="0"/>
              <a:t>-55 </a:t>
            </a:r>
            <a:r>
              <a:rPr lang="en-US" dirty="0" smtClean="0"/>
              <a:t>mV</a:t>
            </a:r>
            <a:r>
              <a:rPr lang="zh-CN" altLang="en-US" dirty="0" smtClean="0"/>
              <a:t>时才会向下传递。在神经元细胞中的就可以是（具体数值可变）：</a:t>
            </a:r>
          </a:p>
          <a:p>
            <a:r>
              <a:rPr lang="zh-CN" altLang="en-US" dirty="0" smtClean="0"/>
              <a:t>非线性：传递的电信号并不会直接被下一个神经元接受，而是通过神经递质进行增强（正信号）或抑制（负信号）。使线性变化的增加了非线性能力。生物中有多种表示不同的非线性能力。</a:t>
            </a:r>
          </a:p>
          <a:p>
            <a:r>
              <a:rPr lang="zh-CN" altLang="en-US" dirty="0" smtClean="0"/>
              <a:t>输出：经由得到的就可以看做</a:t>
            </a:r>
            <a:r>
              <a:rPr lang="en-US" altLang="zh-CN" dirty="0" smtClean="0"/>
              <a:t>1</a:t>
            </a:r>
            <a:r>
              <a:rPr lang="zh-CN" altLang="en-US" dirty="0" smtClean="0"/>
              <a:t>维向量，表示变化后的状态。这样一个基本动作就完成了。然而又可以看做为新的输入向量，通过其权重和其他的神经元共同作用，形成下一次的状态输出。</a:t>
            </a:r>
          </a:p>
          <a:p>
            <a:endParaRPr lang="zh-CN" altLang="en-US" dirty="0"/>
          </a:p>
        </p:txBody>
      </p:sp>
      <p:sp>
        <p:nvSpPr>
          <p:cNvPr id="17410" name="AutoShape 2" descr="https://yjango.gitbooks.io/superorganism/content/Binary_entropy_plo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785794"/>
            <a:ext cx="2928958" cy="218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http://playground.tensorflow.org/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6572296" cy="357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2476" y="2506901"/>
            <a:ext cx="5419048" cy="38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适用于图像识别，一般用作特征提取层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71810"/>
            <a:ext cx="6028572" cy="23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循环神经网络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用于处理时序问题，放在特征提取层之后</a:t>
            </a:r>
            <a:endParaRPr lang="en-US" altLang="zh-CN" dirty="0" smtClean="0"/>
          </a:p>
          <a:p>
            <a:r>
              <a:rPr lang="zh-CN" altLang="en-US" dirty="0" smtClean="0"/>
              <a:t>前馈神经网络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循环神经网络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357562"/>
            <a:ext cx="5704762" cy="12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000636"/>
            <a:ext cx="6465887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优点</a:t>
            </a:r>
            <a:br>
              <a:rPr lang="zh-CN" altLang="en-US" dirty="0" smtClean="0"/>
            </a:br>
            <a:r>
              <a:rPr lang="zh-CN" altLang="en-US" dirty="0" smtClean="0"/>
              <a:t>有很强的非线性拟合能力，可映射任意复杂的非线性关系，而且学习规则简单，便于计算机实现。具有很强的鲁棒性、记忆能力、非线性映射能力以及强大的自学习能力，因此有很大的应用市场。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br>
              <a:rPr lang="zh-CN" altLang="en-US" dirty="0" smtClean="0"/>
            </a:br>
            <a:r>
              <a:rPr lang="zh-CN" altLang="en-US" dirty="0" smtClean="0"/>
              <a:t>最严重的问题是没能力来解释自己的推理过程和推理依据。</a:t>
            </a:r>
            <a:br>
              <a:rPr lang="zh-CN" altLang="en-US" dirty="0" smtClean="0"/>
            </a:br>
            <a:r>
              <a:rPr lang="zh-CN" altLang="en-US" dirty="0" smtClean="0"/>
              <a:t>当数据不充分的时候，无法进行工作。</a:t>
            </a:r>
            <a:br>
              <a:rPr lang="zh-CN" altLang="en-US" dirty="0" smtClean="0"/>
            </a:br>
            <a:r>
              <a:rPr lang="zh-CN" altLang="en-US" dirty="0" smtClean="0"/>
              <a:t>理论和学习算法还有待于进一步完善和提高。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分享内容简介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人工智能的理论依据。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神经网络的基本原理、适用场景。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一些个人的想法和理解，私货。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应用及展望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人工智能的三大核心：数据、计算力、算法。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数据：文字、图像、声音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计算力：</a:t>
            </a:r>
            <a:r>
              <a:rPr lang="en-US" altLang="zh-CN" dirty="0" smtClean="0"/>
              <a:t>TPU</a:t>
            </a:r>
            <a:r>
              <a:rPr lang="zh-CN" altLang="en-US" dirty="0" smtClean="0"/>
              <a:t>、量子计算机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算法：指定规则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基于统计学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无监督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当下：有大量数据、规则相对固定的领域（自动驾驶、自然语言处理、图像识别、医疗、金融。。。）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未来：。。。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5000" dirty="0" smtClean="0"/>
              <a:t>THANK</a:t>
            </a:r>
            <a:r>
              <a:rPr lang="zh-CN" altLang="en-US" sz="5000" dirty="0" smtClean="0"/>
              <a:t>　</a:t>
            </a:r>
            <a:r>
              <a:rPr lang="en-US" altLang="zh-CN" sz="5000" dirty="0" smtClean="0"/>
              <a:t>YOU</a:t>
            </a:r>
            <a:endParaRPr lang="zh-CN" altLang="en-US" sz="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智能的本质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热力学第二定律（孤立系统会自发的朝向最大熵状态演化）。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智能：可以根据环境变化而做出相应变化的能力。</a:t>
            </a:r>
            <a:endParaRPr lang="en-US" altLang="zh-CN" dirty="0" smtClean="0"/>
          </a:p>
          <a:p>
            <a:r>
              <a:rPr lang="zh-CN" altLang="en-US" dirty="0" smtClean="0"/>
              <a:t>薛定谔在</a:t>
            </a:r>
            <a:r>
              <a:rPr lang="en-US" altLang="zh-CN" dirty="0" smtClean="0"/>
              <a:t>《</a:t>
            </a:r>
            <a:r>
              <a:rPr lang="zh-CN" altLang="en-US" dirty="0" smtClean="0">
                <a:hlinkClick r:id="rId2"/>
              </a:rPr>
              <a:t>生命是什么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首次提出负熵的概念，并认为生命以负熵为生，所以智能也可被描述是：</a:t>
            </a:r>
            <a:r>
              <a:rPr lang="zh-CN" altLang="en-US" b="1" dirty="0" smtClean="0"/>
              <a:t>熵减的能力</a:t>
            </a:r>
            <a:r>
              <a:rPr lang="zh-CN" altLang="en-US" dirty="0" smtClean="0"/>
              <a:t>。例：迁徙，筑巢，吃饭，学习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786058"/>
            <a:ext cx="3357586" cy="177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学习的本质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00438"/>
            <a:ext cx="6952805" cy="28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3116"/>
            <a:ext cx="7799387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550072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智能</a:t>
            </a:r>
            <a:r>
              <a:rPr lang="en-US" altLang="zh-CN" dirty="0" smtClean="0"/>
              <a:t>Lv1</a:t>
            </a:r>
            <a:r>
              <a:rPr lang="zh-CN" altLang="en-US" dirty="0" smtClean="0"/>
              <a:t>的基础是拥有能再次利用从环境到行动的关联的能力。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b="1" dirty="0" smtClean="0"/>
              <a:t>学习（建模）</a:t>
            </a:r>
            <a:r>
              <a:rPr lang="zh-CN" altLang="en-US" dirty="0" smtClean="0"/>
              <a:t>：学习自发性使得尽可能低的关联（或叫映射、函数）关联的产生必须要从环境中得到，当环境变化时关联也会改变使得熵变低，是一种单向动态关联。</a:t>
            </a:r>
          </a:p>
          <a:p>
            <a:r>
              <a:rPr lang="zh-CN" altLang="en-US" b="1" dirty="0" smtClean="0"/>
              <a:t>应用（识别）</a:t>
            </a:r>
            <a:r>
              <a:rPr lang="zh-CN" altLang="en-US" dirty="0" smtClean="0"/>
              <a:t>：基于环境执行行动。</a:t>
            </a:r>
          </a:p>
          <a:p>
            <a:r>
              <a:rPr lang="zh-CN" altLang="en-US" b="1" dirty="0" smtClean="0"/>
              <a:t>储存（记忆）</a:t>
            </a:r>
            <a:r>
              <a:rPr lang="zh-CN" altLang="en-US" dirty="0" smtClean="0"/>
              <a:t>：学到的关联需要存储媒介，否则无法保留。</a:t>
            </a:r>
            <a:endParaRPr lang="en-US" altLang="zh-CN" dirty="0" smtClean="0"/>
          </a:p>
          <a:p>
            <a:r>
              <a:rPr lang="zh-CN" altLang="en-US" dirty="0" smtClean="0"/>
              <a:t>智能</a:t>
            </a:r>
            <a:r>
              <a:rPr lang="en-US" altLang="zh-CN" dirty="0" smtClean="0"/>
              <a:t>Lv1</a:t>
            </a:r>
            <a:r>
              <a:rPr lang="zh-CN" altLang="en-US" dirty="0" smtClean="0"/>
              <a:t>是</a:t>
            </a:r>
            <a:r>
              <a:rPr lang="zh-CN" altLang="en-US" dirty="0" smtClean="0">
                <a:hlinkClick r:id="rId2"/>
              </a:rPr>
              <a:t>应激性</a:t>
            </a:r>
            <a:r>
              <a:rPr lang="zh-CN" altLang="en-US" dirty="0" smtClean="0"/>
              <a:t>行为。所有微生物和植物都主要以该种智能为主。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1" y="1357298"/>
            <a:ext cx="429375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2864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智能</a:t>
            </a:r>
            <a:r>
              <a:rPr lang="en-US" dirty="0" smtClean="0"/>
              <a:t>LV2</a:t>
            </a:r>
            <a:r>
              <a:rPr lang="zh-CN" altLang="en-US" dirty="0" smtClean="0"/>
              <a:t>的关联可以是过去状态到未来状态的关联，即</a:t>
            </a:r>
            <a:r>
              <a:rPr lang="zh-CN" altLang="en-US" b="1" dirty="0" smtClean="0"/>
              <a:t>预测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这时的关联是从“</a:t>
            </a:r>
            <a:r>
              <a:rPr lang="zh-CN" altLang="en-US" b="1" dirty="0" smtClean="0"/>
              <a:t>物体本身所反映出的客观属性</a:t>
            </a:r>
            <a:r>
              <a:rPr lang="zh-CN" altLang="en-US" dirty="0" smtClean="0"/>
              <a:t>”到“</a:t>
            </a:r>
            <a:r>
              <a:rPr lang="zh-CN" altLang="en-US" b="1" dirty="0" smtClean="0"/>
              <a:t>物体概念</a:t>
            </a:r>
            <a:r>
              <a:rPr lang="zh-CN" altLang="en-US" dirty="0" smtClean="0"/>
              <a:t>”的关联。这需要智能</a:t>
            </a:r>
            <a:r>
              <a:rPr lang="en-US" dirty="0" smtClean="0"/>
              <a:t>LV1</a:t>
            </a:r>
            <a:r>
              <a:rPr lang="zh-CN" altLang="en-US" dirty="0" smtClean="0"/>
              <a:t>的蛋白质作为底层接受器，直接和光，电，磁，声音震动等进行交互。然后利用神经元的智能</a:t>
            </a:r>
            <a:r>
              <a:rPr lang="en-US" dirty="0" smtClean="0"/>
              <a:t>LV2</a:t>
            </a:r>
            <a:r>
              <a:rPr lang="zh-CN" altLang="en-US" dirty="0" smtClean="0"/>
              <a:t>将其匹配到表示该事物的概念上。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000240"/>
            <a:ext cx="406333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智能</a:t>
            </a:r>
            <a:r>
              <a:rPr lang="en-US" altLang="zh-CN" dirty="0" smtClean="0"/>
              <a:t>LV3:</a:t>
            </a:r>
            <a:r>
              <a:rPr lang="zh-CN" altLang="en-US" dirty="0" smtClean="0"/>
              <a:t>可以理解、组织、运用</a:t>
            </a:r>
            <a:r>
              <a:rPr lang="en-US" altLang="zh-CN" dirty="0" smtClean="0"/>
              <a:t>LV2</a:t>
            </a:r>
            <a:r>
              <a:rPr lang="zh-CN" altLang="en-US" dirty="0" smtClean="0"/>
              <a:t>智能的智能。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人工智能期望达到的目标。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zh-CN" altLang="en-US" dirty="0" smtClean="0"/>
              <a:t>图像识别的重要性。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监督学习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无监督学习。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43251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信息熵</a:t>
            </a:r>
            <a:r>
              <a:rPr lang="en-US" altLang="zh-CN" dirty="0" smtClean="0"/>
              <a:t>(</a:t>
            </a:r>
            <a:r>
              <a:rPr lang="en-US" dirty="0" smtClean="0"/>
              <a:t>Shannon entropy)</a:t>
            </a:r>
            <a:r>
              <a:rPr lang="zh-CN" altLang="en-US" dirty="0" smtClean="0"/>
              <a:t>可表达为：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例：有六十四个队进入决赛阶段的比赛，那么“谁是世界杯冠军”的信息量就是</a:t>
            </a:r>
            <a:r>
              <a:rPr lang="en-US" altLang="zh-CN" dirty="0" smtClean="0"/>
              <a:t>6bit</a:t>
            </a:r>
            <a:r>
              <a:rPr lang="zh-CN" altLang="en-US" dirty="0" smtClean="0"/>
              <a:t>；如果夺冠概率不均等，就</a:t>
            </a:r>
            <a:r>
              <a:rPr lang="en-US" altLang="zh-CN" dirty="0" smtClean="0"/>
              <a:t>&lt;=6bit</a:t>
            </a:r>
            <a:r>
              <a:rPr lang="zh-CN" altLang="en-US" dirty="0" smtClean="0"/>
              <a:t>。（压缩算法）</a:t>
            </a:r>
            <a:endParaRPr lang="en-US" altLang="zh-CN" dirty="0" smtClean="0"/>
          </a:p>
          <a:p>
            <a:r>
              <a:rPr lang="zh-CN" altLang="en-US" dirty="0" smtClean="0"/>
              <a:t>越确定的事件的熵越低，越随机的事件的熵越高。</a:t>
            </a:r>
            <a:endParaRPr lang="zh-CN" altLang="en-US" dirty="0"/>
          </a:p>
        </p:txBody>
      </p:sp>
      <p:pic>
        <p:nvPicPr>
          <p:cNvPr id="2050" name="Picture 2" descr="http://img.blog.csdn.net/2016040810515566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14488"/>
            <a:ext cx="4714908" cy="973734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762485"/>
            <a:ext cx="2714644" cy="209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人工智能做的是什么事？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理</a:t>
            </a:r>
            <a:r>
              <a:rPr lang="zh-CN" altLang="en-US" dirty="0" smtClean="0"/>
              <a:t>解无序的、随机的事件，产生确定的规则。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降低信息熵。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601</TotalTime>
  <Words>1448</Words>
  <PresentationFormat>全屏显示(4:3)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都市</vt:lpstr>
      <vt:lpstr>人工智能/神经网络相关理论泛谈</vt:lpstr>
      <vt:lpstr>分享内容简介</vt:lpstr>
      <vt:lpstr>智能的本质</vt:lpstr>
      <vt:lpstr>学习的本质</vt:lpstr>
      <vt:lpstr>幻灯片 5</vt:lpstr>
      <vt:lpstr>幻灯片 6</vt:lpstr>
      <vt:lpstr>幻灯片 7</vt:lpstr>
      <vt:lpstr>幻灯片 8</vt:lpstr>
      <vt:lpstr>幻灯片 9</vt:lpstr>
      <vt:lpstr>线性代数</vt:lpstr>
      <vt:lpstr>线性变换</vt:lpstr>
      <vt:lpstr>总结</vt:lpstr>
      <vt:lpstr>神经网络</vt:lpstr>
      <vt:lpstr>神经元构成</vt:lpstr>
      <vt:lpstr>神经网络演示</vt:lpstr>
      <vt:lpstr>激活函数</vt:lpstr>
      <vt:lpstr>卷积神经网络</vt:lpstr>
      <vt:lpstr>循环神经网络</vt:lpstr>
      <vt:lpstr>优缺点</vt:lpstr>
      <vt:lpstr>应用及展望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DNN（Deep Nerual Network ）相关理论</dc:title>
  <dc:creator>Evan</dc:creator>
  <cp:lastModifiedBy>Evan</cp:lastModifiedBy>
  <cp:revision>244</cp:revision>
  <dcterms:created xsi:type="dcterms:W3CDTF">2017-05-01T05:53:24Z</dcterms:created>
  <dcterms:modified xsi:type="dcterms:W3CDTF">2017-05-31T12:43:36Z</dcterms:modified>
</cp:coreProperties>
</file>