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1" r:id="rId8"/>
    <p:sldId id="265" r:id="rId9"/>
    <p:sldId id="267" r:id="rId10"/>
    <p:sldId id="268" r:id="rId11"/>
    <p:sldId id="269" r:id="rId12"/>
    <p:sldId id="270" r:id="rId13"/>
    <p:sldId id="271" r:id="rId14"/>
    <p:sldId id="273" r:id="rId15"/>
    <p:sldId id="272" r:id="rId16"/>
    <p:sldId id="274" r:id="rId17"/>
    <p:sldId id="275" r:id="rId18"/>
    <p:sldId id="276" r:id="rId19"/>
    <p:sldId id="277" r:id="rId20"/>
    <p:sldId id="26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62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2017/9/10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2017/9/10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2017/9/10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link?url=NrfNIBhmEDicYb29WuBAAF7KuAC7prrp9oNmCbVi8tNmkgWmzt5agCGYwqZccByjyRPmj9lCBr1inZKAWmdPRs1WPk27P9LP2oATFySy0_BTX6dFTMOIyseNE6n3oboROM9o6SyDZ0lKKIs4Pvu-2L5N68-3Kt7By8vfh1y0YZxxLo2Z4qwXTGtYqGMpXtft3v-uuACcCQUNLsX50qJfX_oFv6w_K94cWRndUfJaqeW" TargetMode="External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Kaggle</a:t>
            </a:r>
            <a:r>
              <a:rPr lang="zh-CN" altLang="en-US" dirty="0" smtClean="0"/>
              <a:t>实战案例分享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2588" y="1071563"/>
            <a:ext cx="583882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特征工程。</a:t>
            </a:r>
            <a:endParaRPr lang="en-US" altLang="zh-CN" dirty="0" smtClean="0"/>
          </a:p>
          <a:p>
            <a:r>
              <a:rPr lang="zh-CN" altLang="en-US" dirty="0" smtClean="0"/>
              <a:t>补</a:t>
            </a:r>
            <a:r>
              <a:rPr lang="zh-CN" altLang="en-US" dirty="0" smtClean="0"/>
              <a:t>全空数据</a:t>
            </a:r>
            <a:r>
              <a:rPr lang="zh-CN" altLang="en-US" dirty="0" smtClean="0"/>
              <a:t>。</a:t>
            </a:r>
            <a:r>
              <a:rPr lang="zh-CN" altLang="en-US" dirty="0" smtClean="0"/>
              <a:t>以年龄、票价、兄弟姐妹、父母子女等特征，推算年龄（这里使用随机森林算法进行推算）。</a:t>
            </a:r>
            <a:endParaRPr lang="en-US" altLang="zh-CN" dirty="0" smtClean="0"/>
          </a:p>
          <a:p>
            <a:r>
              <a:rPr lang="zh-CN" altLang="en-US" dirty="0" smtClean="0"/>
              <a:t>船仓号使用方式有待挖掘，先简单标识为是否填写，用</a:t>
            </a:r>
            <a:r>
              <a:rPr lang="en-US" altLang="zh-CN" dirty="0" smtClean="0"/>
              <a:t>Yes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No</a:t>
            </a:r>
            <a:r>
              <a:rPr lang="zh-CN" altLang="en-US" dirty="0" smtClean="0"/>
              <a:t>填充。</a:t>
            </a:r>
            <a:endParaRPr lang="en-US" altLang="zh-CN" dirty="0" smtClean="0"/>
          </a:p>
          <a:p>
            <a:r>
              <a:rPr lang="zh-CN" altLang="en-US" dirty="0" smtClean="0"/>
              <a:t>表示</a:t>
            </a:r>
            <a:r>
              <a:rPr lang="zh-CN" altLang="en-US" dirty="0" smtClean="0"/>
              <a:t>分类的数据展开。</a:t>
            </a:r>
            <a:endParaRPr lang="en-US" altLang="zh-CN" dirty="0" smtClean="0"/>
          </a:p>
          <a:p>
            <a:r>
              <a:rPr lang="zh-CN" altLang="en-US" dirty="0" smtClean="0"/>
              <a:t>年龄票价等数据通过均值、标准差缩放。使其和其他特征在同权重下处理。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28662" y="1214422"/>
            <a:ext cx="77153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age_df = data_train[['Age','Fare', 'Parch', 'SibSp', 'Pclass']]</a:t>
            </a:r>
          </a:p>
          <a:p>
            <a:r>
              <a:rPr lang="en-US" altLang="zh-CN" dirty="0" smtClean="0"/>
              <a:t># </a:t>
            </a:r>
            <a:r>
              <a:rPr lang="zh-CN" altLang="en-US" dirty="0" smtClean="0"/>
              <a:t>乘客分成已知年龄和未知年龄两部分</a:t>
            </a:r>
          </a:p>
          <a:p>
            <a:r>
              <a:rPr lang="en-US" altLang="zh-CN" dirty="0" smtClean="0"/>
              <a:t>known_age = age_df[age_df.Age.notnull()].as_matrix()</a:t>
            </a:r>
          </a:p>
          <a:p>
            <a:r>
              <a:rPr lang="en-US" altLang="zh-CN" dirty="0" smtClean="0"/>
              <a:t>unknown_age = age_df[age_df.Age.isnull()].as_matrix()</a:t>
            </a:r>
          </a:p>
          <a:p>
            <a:r>
              <a:rPr lang="en-US" altLang="zh-CN" dirty="0" smtClean="0"/>
              <a:t># y</a:t>
            </a:r>
            <a:r>
              <a:rPr lang="zh-CN" altLang="en-US" dirty="0" smtClean="0"/>
              <a:t>即目标年龄</a:t>
            </a:r>
          </a:p>
          <a:p>
            <a:r>
              <a:rPr lang="en-US" altLang="zh-CN" dirty="0" smtClean="0"/>
              <a:t>y = known_age[:, 0]</a:t>
            </a:r>
          </a:p>
          <a:p>
            <a:r>
              <a:rPr lang="en-US" altLang="zh-CN" dirty="0" smtClean="0"/>
              <a:t># X</a:t>
            </a:r>
            <a:r>
              <a:rPr lang="zh-CN" altLang="en-US" dirty="0" smtClean="0"/>
              <a:t>即特征属性值</a:t>
            </a:r>
          </a:p>
          <a:p>
            <a:r>
              <a:rPr lang="en-US" altLang="zh-CN" dirty="0" smtClean="0"/>
              <a:t>X = known_age[:, 1:]</a:t>
            </a:r>
          </a:p>
          <a:p>
            <a:r>
              <a:rPr lang="en-US" altLang="zh-CN" dirty="0" smtClean="0"/>
              <a:t># fit</a:t>
            </a:r>
            <a:r>
              <a:rPr lang="zh-CN" altLang="en-US" dirty="0" smtClean="0"/>
              <a:t>到</a:t>
            </a:r>
            <a:r>
              <a:rPr lang="en-US" altLang="zh-CN" dirty="0" smtClean="0"/>
              <a:t>RandomForestRegressor</a:t>
            </a:r>
            <a:r>
              <a:rPr lang="zh-CN" altLang="en-US" dirty="0" smtClean="0"/>
              <a:t>之中</a:t>
            </a:r>
          </a:p>
          <a:p>
            <a:r>
              <a:rPr lang="en-US" altLang="zh-CN" dirty="0" smtClean="0"/>
              <a:t>rfr = RandomForestRegressor(random_state=0, n_estimators=2000, n_jobs=-1)</a:t>
            </a:r>
          </a:p>
          <a:p>
            <a:r>
              <a:rPr lang="en-US" altLang="zh-CN" dirty="0" smtClean="0"/>
              <a:t>rfr.fit(X, y)</a:t>
            </a:r>
          </a:p>
          <a:p>
            <a:r>
              <a:rPr lang="en-US" altLang="zh-CN" dirty="0" smtClean="0"/>
              <a:t># </a:t>
            </a:r>
            <a:r>
              <a:rPr lang="zh-CN" altLang="en-US" dirty="0" smtClean="0"/>
              <a:t>用得到的模型进行未知年龄结果预测</a:t>
            </a:r>
          </a:p>
          <a:p>
            <a:r>
              <a:rPr lang="en-US" altLang="zh-CN" dirty="0" smtClean="0"/>
              <a:t>predictedAges = rfr.predict(unknown_age[:, 1::])</a:t>
            </a:r>
          </a:p>
          <a:p>
            <a:r>
              <a:rPr lang="en-US" altLang="zh-CN" dirty="0" smtClean="0"/>
              <a:t># </a:t>
            </a:r>
            <a:r>
              <a:rPr lang="zh-CN" altLang="en-US" dirty="0" smtClean="0"/>
              <a:t>用得到的预测结果填补原缺失数据</a:t>
            </a:r>
          </a:p>
          <a:p>
            <a:r>
              <a:rPr lang="en-US" altLang="zh-CN" dirty="0" smtClean="0"/>
              <a:t>data_train.loc[ (data_train.Age.isnull()), 'Age' ] = predictedAges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714488"/>
            <a:ext cx="621030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28662" y="2071678"/>
            <a:ext cx="73581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dummies_Cabin = pd.get_dummies(data_train['Cabin'], prefix= 'Cabin')</a:t>
            </a:r>
          </a:p>
          <a:p>
            <a:r>
              <a:rPr lang="en-US" altLang="zh-CN" dirty="0" smtClean="0"/>
              <a:t>dummies_Embarked = pd.get_dummies(data_train['Embarked'], prefix= 'Embarked')</a:t>
            </a:r>
          </a:p>
          <a:p>
            <a:r>
              <a:rPr lang="en-US" altLang="zh-CN" dirty="0" smtClean="0"/>
              <a:t>dummies_Sex = pd.get_dummies(data_train['Sex'], prefix= 'Sex')</a:t>
            </a:r>
          </a:p>
          <a:p>
            <a:r>
              <a:rPr lang="en-US" altLang="zh-CN" dirty="0" smtClean="0"/>
              <a:t>dummies_Pclass = pd.get_dummies(data_train['Pclass'], prefix= 'Pclass')</a:t>
            </a:r>
          </a:p>
          <a:p>
            <a:r>
              <a:rPr lang="en-US" altLang="zh-CN" dirty="0" smtClean="0"/>
              <a:t>data_train_c = pd.concat([data_train, dummies_Cabin, dummies_Embarked, dummies_Sex, dummies_Pclass], axis=1)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48190" y="1910785"/>
            <a:ext cx="6047619" cy="36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71538" y="1928802"/>
            <a:ext cx="70723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scaler = preprocessing.StandardScaler()</a:t>
            </a:r>
          </a:p>
          <a:p>
            <a:r>
              <a:rPr lang="en-US" altLang="zh-CN" dirty="0" smtClean="0"/>
              <a:t>reshape_age = data_train_c['Age'].reshape(-1,1)</a:t>
            </a:r>
          </a:p>
          <a:p>
            <a:r>
              <a:rPr lang="en-US" altLang="zh-CN" dirty="0" smtClean="0"/>
              <a:t>reshape_fare = data_train_c['Fare'].reshape(-1,1)</a:t>
            </a:r>
          </a:p>
          <a:p>
            <a:r>
              <a:rPr lang="en-US" altLang="zh-CN" dirty="0" smtClean="0"/>
              <a:t>data_train_c['Age_scaled'] = scaler.fit_transform(reshape_age, scaler.fit(reshape_age))</a:t>
            </a:r>
          </a:p>
          <a:p>
            <a:r>
              <a:rPr lang="en-US" altLang="zh-CN" dirty="0" smtClean="0"/>
              <a:t>data_train_c['Fare_scaled'] = scaler.fit_transform(reshape_fare, scaler.fit(reshape_fare))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428736"/>
            <a:ext cx="315277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LogisticRegression</a:t>
            </a:r>
            <a:r>
              <a:rPr lang="zh-CN" altLang="en-US" dirty="0" smtClean="0"/>
              <a:t>算法进行训练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42910" y="2143116"/>
            <a:ext cx="77153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 </a:t>
            </a:r>
            <a:r>
              <a:rPr lang="zh-CN" altLang="en-US" dirty="0" smtClean="0"/>
              <a:t>用正则取出我们要的属性值</a:t>
            </a:r>
          </a:p>
          <a:p>
            <a:r>
              <a:rPr lang="en-US" altLang="zh-CN" dirty="0" smtClean="0"/>
              <a:t>data_train_f </a:t>
            </a:r>
            <a:r>
              <a:rPr lang="en-US" altLang="zh-CN" dirty="0" smtClean="0"/>
              <a:t>= data_train_c.filter(regex='Survived|Age_.*|SibSp|Parch|Fare_.*|Cabin_.*|Embarked_.*|Sex_.*|Pclass_.*')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train_np = data_train_f.as_matrix()</a:t>
            </a:r>
          </a:p>
          <a:p>
            <a:r>
              <a:rPr lang="en-US" altLang="zh-CN" dirty="0" smtClean="0"/>
              <a:t># y</a:t>
            </a:r>
            <a:r>
              <a:rPr lang="zh-CN" altLang="en-US" dirty="0" smtClean="0"/>
              <a:t>即</a:t>
            </a:r>
            <a:r>
              <a:rPr lang="en-US" altLang="zh-CN" dirty="0" smtClean="0"/>
              <a:t>Survival</a:t>
            </a:r>
            <a:r>
              <a:rPr lang="zh-CN" altLang="en-US" dirty="0" smtClean="0"/>
              <a:t>结果</a:t>
            </a:r>
          </a:p>
          <a:p>
            <a:r>
              <a:rPr lang="en-US" altLang="zh-CN" dirty="0" smtClean="0"/>
              <a:t>y = train_np[:, 0]</a:t>
            </a:r>
          </a:p>
          <a:p>
            <a:r>
              <a:rPr lang="en-US" altLang="zh-CN" dirty="0" smtClean="0"/>
              <a:t># X</a:t>
            </a:r>
            <a:r>
              <a:rPr lang="zh-CN" altLang="en-US" dirty="0" smtClean="0"/>
              <a:t>即特征属性值</a:t>
            </a:r>
          </a:p>
          <a:p>
            <a:r>
              <a:rPr lang="en-US" altLang="zh-CN" dirty="0" smtClean="0"/>
              <a:t>X = train_np[:, 1:]</a:t>
            </a:r>
          </a:p>
          <a:p>
            <a:r>
              <a:rPr lang="en-US" altLang="zh-CN" dirty="0" smtClean="0"/>
              <a:t># fit</a:t>
            </a:r>
            <a:r>
              <a:rPr lang="zh-CN" altLang="en-US" dirty="0" smtClean="0"/>
              <a:t>到</a:t>
            </a:r>
            <a:r>
              <a:rPr lang="en-US" altLang="zh-CN" dirty="0" smtClean="0"/>
              <a:t>LogisticRegression</a:t>
            </a:r>
            <a:r>
              <a:rPr lang="zh-CN" altLang="en-US" dirty="0" smtClean="0"/>
              <a:t>之中</a:t>
            </a:r>
          </a:p>
          <a:p>
            <a:r>
              <a:rPr lang="en-US" altLang="zh-CN" dirty="0" smtClean="0"/>
              <a:t>lr = linear_model.LogisticRegression(C=1.0, penalty='l1', tol=1e-6)</a:t>
            </a:r>
          </a:p>
          <a:p>
            <a:r>
              <a:rPr lang="en-US" altLang="zh-CN" dirty="0" smtClean="0"/>
              <a:t>lr.fit(X, y)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对测试数据做同样特征处理后，用训练好的模型进行预测。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786" y="2928934"/>
            <a:ext cx="69294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predictions </a:t>
            </a:r>
            <a:r>
              <a:rPr lang="en-US" altLang="zh-CN" dirty="0" smtClean="0"/>
              <a:t>= lr.predict(df_test_f)</a:t>
            </a:r>
          </a:p>
          <a:p>
            <a:r>
              <a:rPr lang="en-US" altLang="zh-CN" dirty="0" smtClean="0"/>
              <a:t>result = pd.DataFrame({'PassengerId':data_test['PassengerId'].as_matrix(), 'Survived':predictions.astype(np.int32)})</a:t>
            </a:r>
          </a:p>
          <a:p>
            <a:r>
              <a:rPr lang="en-US" altLang="zh-CN" dirty="0" smtClean="0"/>
              <a:t>result.to_csv("./result.csv", index=False)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Kaggle</a:t>
            </a:r>
            <a:r>
              <a:rPr lang="zh-CN" altLang="en-US" dirty="0" smtClean="0"/>
              <a:t>是一个数据分析的竞赛平台，网址：</a:t>
            </a:r>
            <a:r>
              <a:rPr lang="en-US" dirty="0" smtClean="0">
                <a:hlinkClick r:id="rId2"/>
              </a:rPr>
              <a:t>https://www.kaggle.com/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它在 </a:t>
            </a:r>
            <a:r>
              <a:rPr lang="en-US" altLang="zh-CN" dirty="0" smtClean="0"/>
              <a:t>2010 </a:t>
            </a:r>
            <a:r>
              <a:rPr lang="zh-CN" altLang="en-US" dirty="0" smtClean="0"/>
              <a:t>创立，专注于举办数据科学周边的线上竞赛。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企业或者研究者可以将数据、问题描述、期望的指标发布到</a:t>
            </a:r>
            <a:r>
              <a:rPr lang="en-US" dirty="0" smtClean="0"/>
              <a:t>Kaggle</a:t>
            </a:r>
            <a:r>
              <a:rPr lang="zh-CN" altLang="en-US" dirty="0" smtClean="0"/>
              <a:t>上，以竞赛的形式向广大的数据科学家征集解决方案，类似于</a:t>
            </a:r>
            <a:r>
              <a:rPr lang="en-US" dirty="0" smtClean="0">
                <a:hlinkClick r:id="rId3"/>
              </a:rPr>
              <a:t>KDD-CUP</a:t>
            </a:r>
            <a:r>
              <a:rPr lang="en-US" dirty="0" smtClean="0"/>
              <a:t>（</a:t>
            </a:r>
            <a:r>
              <a:rPr lang="zh-CN" altLang="en-US" dirty="0" smtClean="0"/>
              <a:t>国际知识发现和数据挖掘竞赛）。</a:t>
            </a:r>
            <a:r>
              <a:rPr lang="en-US" dirty="0" smtClean="0"/>
              <a:t>Kaggle</a:t>
            </a:r>
            <a:r>
              <a:rPr lang="zh-CN" altLang="en-US" dirty="0" smtClean="0"/>
              <a:t>上的参赛者将数据下载下来，分析数据，然后运用机器学习、数据挖掘等知识，建立算法模型，解决问题得出结果，最后将结果提交，如果提交的结果符合指标要求并且在参赛者中排名第一，将获得比赛丰厚的奖金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提交结果。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428868"/>
            <a:ext cx="7586658" cy="2733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分析结果，检查模型权重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2500306"/>
            <a:ext cx="30194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用训练数据，进行交叉验证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214818"/>
            <a:ext cx="50482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928662" y="242886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X = data_train_f.as_matrix()[:,1:]</a:t>
            </a:r>
          </a:p>
          <a:p>
            <a:r>
              <a:rPr lang="en-US" altLang="zh-CN" dirty="0" smtClean="0"/>
              <a:t>Y = data_train_f.as_matrix()[:,0]</a:t>
            </a:r>
          </a:p>
          <a:p>
            <a:r>
              <a:rPr lang="en-US" altLang="zh-CN" dirty="0" smtClean="0"/>
              <a:t>print cross_validation.cross_val_score(lr, X, Y, cv=5)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将训练数据拆分为训练和测试数据，反复进行交叉验证，注意减少过拟合。</a:t>
            </a:r>
            <a:endParaRPr lang="en-US" altLang="zh-CN" dirty="0" smtClean="0"/>
          </a:p>
          <a:p>
            <a:r>
              <a:rPr lang="zh-CN" altLang="en-US" dirty="0" smtClean="0"/>
              <a:t>关注所有预测错误的条目。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42910" y="3143248"/>
            <a:ext cx="80724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split_train</a:t>
            </a:r>
            <a:r>
              <a:rPr lang="en-US" altLang="zh-CN" dirty="0" smtClean="0"/>
              <a:t>, split_cv = cross_validation.train_test_split(data_train, test_size=0.3, random_state=0)</a:t>
            </a:r>
          </a:p>
          <a:p>
            <a:r>
              <a:rPr lang="en-US" altLang="zh-CN" dirty="0" smtClean="0"/>
              <a:t>train_df = split_train.filter(regex='Survived|Age_.*|SibSp|Parch|Fare_.*|Cabin_.*|Embarked_.*|Sex_.*|Pclass_.*')</a:t>
            </a:r>
          </a:p>
          <a:p>
            <a:r>
              <a:rPr lang="en-US" altLang="zh-CN" dirty="0" smtClean="0"/>
              <a:t># </a:t>
            </a:r>
            <a:r>
              <a:rPr lang="zh-CN" altLang="en-US" dirty="0" smtClean="0"/>
              <a:t>生成模型</a:t>
            </a:r>
          </a:p>
          <a:p>
            <a:r>
              <a:rPr lang="en-US" altLang="zh-CN" dirty="0" smtClean="0"/>
              <a:t>lr = linear_model.LogisticRegression(C=1.0, penalty='l1', tol=1e-6)</a:t>
            </a:r>
          </a:p>
          <a:p>
            <a:r>
              <a:rPr lang="en-US" altLang="zh-CN" dirty="0" smtClean="0"/>
              <a:t>lr.fit(train_df.as_matrix()[:,1:], train_df.as_matrix()[:,0</a:t>
            </a:r>
            <a:r>
              <a:rPr lang="en-US" altLang="zh-CN" dirty="0" smtClean="0"/>
              <a:t>])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85786" y="1643050"/>
            <a:ext cx="664373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 </a:t>
            </a:r>
            <a:r>
              <a:rPr lang="zh-CN" altLang="en-US" dirty="0" smtClean="0"/>
              <a:t>对</a:t>
            </a:r>
            <a:r>
              <a:rPr lang="en-US" altLang="zh-CN" dirty="0" smtClean="0"/>
              <a:t>cross validation</a:t>
            </a:r>
            <a:r>
              <a:rPr lang="zh-CN" altLang="en-US" dirty="0" smtClean="0"/>
              <a:t>数据进行预测</a:t>
            </a:r>
          </a:p>
          <a:p>
            <a:r>
              <a:rPr lang="en-US" altLang="zh-CN" dirty="0" smtClean="0"/>
              <a:t>cv_df = split_cv.filter(regex='Survived|Age_.*|SibSp|Parch|Fare_.*|Cabin_.*|Embarked_.*|Sex_.*|Pclass_.*')</a:t>
            </a:r>
          </a:p>
          <a:p>
            <a:r>
              <a:rPr lang="en-US" altLang="zh-CN" dirty="0" smtClean="0"/>
              <a:t>predictions = lr.predict(cv_df.as_matrix()[:,1:])</a:t>
            </a:r>
          </a:p>
          <a:p>
            <a:r>
              <a:rPr lang="en-US" altLang="zh-CN" dirty="0" smtClean="0"/>
              <a:t>bad_cases = data_train.loc[data_train['PassengerId'].isin(split_cv[predictions != cv_df.as_matrix()[:,0]]['PassengerId'].values)]</a:t>
            </a:r>
          </a:p>
          <a:p>
            <a:r>
              <a:rPr lang="en-US" altLang="zh-CN" dirty="0" smtClean="0"/>
              <a:t>print bad_cases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0825" y="1014413"/>
            <a:ext cx="356235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不断调整特征值的使用方式，提升准确率。</a:t>
            </a:r>
            <a:endParaRPr lang="en-US" altLang="zh-CN" dirty="0" smtClean="0"/>
          </a:p>
          <a:p>
            <a:r>
              <a:rPr lang="zh-CN" altLang="en-US" dirty="0" smtClean="0"/>
              <a:t>尝</a:t>
            </a:r>
            <a:r>
              <a:rPr lang="zh-CN" altLang="en-US" dirty="0" smtClean="0"/>
              <a:t>试使用在</a:t>
            </a:r>
            <a:r>
              <a:rPr lang="en-US" altLang="zh-CN" dirty="0" smtClean="0"/>
              <a:t>DM</a:t>
            </a:r>
            <a:r>
              <a:rPr lang="zh-CN" altLang="en-US" dirty="0" smtClean="0"/>
              <a:t>中效果较好的</a:t>
            </a:r>
            <a:r>
              <a:rPr lang="en-US" altLang="zh-CN" dirty="0" smtClean="0"/>
              <a:t>Bagging</a:t>
            </a:r>
            <a:r>
              <a:rPr lang="zh-CN" altLang="en-US" dirty="0" smtClean="0"/>
              <a:t>算法，如</a:t>
            </a:r>
            <a:r>
              <a:rPr lang="en-US" altLang="zh-CN" dirty="0" smtClean="0"/>
              <a:t>GDT</a:t>
            </a:r>
            <a:r>
              <a:rPr lang="zh-CN" altLang="en-US" dirty="0" smtClean="0"/>
              <a:t>等。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85786" y="3000372"/>
            <a:ext cx="75724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lr = linear_model.LogisticRegression(C=1.0, penalty='l1', tol=1e-6)</a:t>
            </a:r>
          </a:p>
          <a:p>
            <a:r>
              <a:rPr lang="en-US" altLang="zh-CN" dirty="0" smtClean="0"/>
              <a:t>bagging_lr = BaggingRegressor(lr, n_estimators=20, max_samples=0.8, max_features=1.0, bootstrap=True, bootstrap_features=False)</a:t>
            </a:r>
          </a:p>
          <a:p>
            <a:r>
              <a:rPr lang="en-US" altLang="zh-CN" dirty="0" smtClean="0"/>
              <a:t>bagging_lr.fit(X, y)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predictions = bagging_lr.predict(df_test_f)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每个账号每天只能进行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次提交，要合理利用。在算法确实有提升后，再尝试提交。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阅</a:t>
            </a:r>
            <a:r>
              <a:rPr lang="zh-CN" altLang="en-US" dirty="0" smtClean="0"/>
              <a:t>读</a:t>
            </a:r>
            <a:r>
              <a:rPr lang="en-US" altLang="zh-CN" dirty="0" smtClean="0"/>
              <a:t>Kernels</a:t>
            </a:r>
            <a:r>
              <a:rPr lang="zh-CN" altLang="en-US" dirty="0" smtClean="0"/>
              <a:t>中高手们分享的解题思路，在</a:t>
            </a:r>
            <a:r>
              <a:rPr lang="en-US" altLang="zh-CN" dirty="0" smtClean="0"/>
              <a:t>Discussion</a:t>
            </a:r>
            <a:r>
              <a:rPr lang="zh-CN" altLang="en-US" dirty="0" smtClean="0"/>
              <a:t>中与他人交流。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目标：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714884"/>
            <a:ext cx="8715404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86050" y="2357430"/>
            <a:ext cx="35703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 smtClean="0"/>
              <a:t>Thank you!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它吸引了大量数据科学家、机器学习开发者的参与，为各类现实中的商业难题开发基于数据的算法解决方案。竞赛的获胜者、领先者，在收获对方公司提供的优厚报酬之外，还将引起业内科技巨头的注意，获得各路 </a:t>
            </a:r>
            <a:r>
              <a:rPr lang="en-US" dirty="0" smtClean="0"/>
              <a:t>HR </a:t>
            </a:r>
            <a:r>
              <a:rPr lang="zh-CN" altLang="en-US" dirty="0" smtClean="0"/>
              <a:t>青睐，为自己的职业道路铺上红地毯。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与 </a:t>
            </a:r>
            <a:r>
              <a:rPr lang="en-US" dirty="0" smtClean="0"/>
              <a:t>GitHub </a:t>
            </a:r>
            <a:r>
              <a:rPr lang="zh-CN" altLang="en-US" dirty="0" smtClean="0"/>
              <a:t>不同的地方在于，</a:t>
            </a:r>
            <a:r>
              <a:rPr lang="en-US" dirty="0" smtClean="0"/>
              <a:t>Kaggle </a:t>
            </a:r>
            <a:r>
              <a:rPr lang="zh-CN" altLang="en-US" dirty="0" smtClean="0"/>
              <a:t>为其社区提供了一整套服务。其中最有名的是它的招聘服务以及名为 </a:t>
            </a:r>
            <a:r>
              <a:rPr lang="en-US" dirty="0" smtClean="0"/>
              <a:t>Kaggle Kernels </a:t>
            </a:r>
            <a:r>
              <a:rPr lang="zh-CN" altLang="en-US" dirty="0" smtClean="0"/>
              <a:t>的代码分享工具。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或许因为如此，</a:t>
            </a:r>
            <a:r>
              <a:rPr lang="en-US" dirty="0" smtClean="0"/>
              <a:t>Kaggle </a:t>
            </a:r>
            <a:r>
              <a:rPr lang="zh-CN" altLang="en-US" dirty="0" smtClean="0"/>
              <a:t>社区在圈内极受欢迎：用户基数大、粘性强。通常认为 </a:t>
            </a:r>
            <a:r>
              <a:rPr lang="en-US" dirty="0" smtClean="0"/>
              <a:t>Kaggle </a:t>
            </a:r>
            <a:r>
              <a:rPr lang="zh-CN" altLang="en-US" dirty="0" smtClean="0"/>
              <a:t>平台有几十万数据科学家。至于具体多少，有媒体认为是五十万，有人说八十万（李飞飞），还有人说超过一百万。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dirty="0" smtClean="0"/>
              <a:t>Kaggle </a:t>
            </a:r>
            <a:r>
              <a:rPr lang="zh-CN" altLang="en-US" dirty="0" smtClean="0"/>
              <a:t>是当今最大的数据科学家、机器学习开发者社区，其行业地位独一无二。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9779" y="1481138"/>
            <a:ext cx="4864442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对数据的认知很重要。</a:t>
            </a:r>
            <a:r>
              <a:rPr lang="en-US" dirty="0" smtClean="0"/>
              <a:t>ML</a:t>
            </a:r>
            <a:r>
              <a:rPr lang="zh-CN" altLang="en-US" dirty="0" smtClean="0"/>
              <a:t>一般从模型或者算法出发，讲的是模型或者算法本身存在的不合理的地方，然后提出新的假设，从而去优化模型或算法。在这个过程中并不针对某一个具体的特殊的问题。而</a:t>
            </a:r>
            <a:r>
              <a:rPr lang="en-US" dirty="0" smtClean="0"/>
              <a:t>DM</a:t>
            </a:r>
            <a:r>
              <a:rPr lang="zh-CN" altLang="en-US" dirty="0" smtClean="0"/>
              <a:t>恰恰相反，它是从数据本身问题本身出发，希望针对问题的特性来设计最适合的方案。关键是在于对问题和数据的理解。</a:t>
            </a:r>
            <a:endParaRPr lang="en-US" altLang="zh-CN" dirty="0" smtClean="0"/>
          </a:p>
          <a:p>
            <a:r>
              <a:rPr lang="zh-CN" altLang="en-US" dirty="0" smtClean="0"/>
              <a:t>不要一上来就试图做到完美，先做一个</a:t>
            </a:r>
            <a:r>
              <a:rPr lang="en-US" altLang="zh-CN" dirty="0" smtClean="0"/>
              <a:t>baseline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，再逐步分析提高。（包括</a:t>
            </a:r>
            <a:r>
              <a:rPr lang="en-US" altLang="zh-CN" dirty="0" smtClean="0"/>
              <a:t>『</a:t>
            </a:r>
            <a:r>
              <a:rPr lang="zh-CN" altLang="en-US" dirty="0" smtClean="0"/>
              <a:t>分析</a:t>
            </a:r>
            <a:r>
              <a:rPr lang="en-US" dirty="0" smtClean="0"/>
              <a:t>model</a:t>
            </a:r>
            <a:r>
              <a:rPr lang="zh-CN" altLang="en-US" dirty="0" smtClean="0"/>
              <a:t>现在的状态</a:t>
            </a:r>
            <a:r>
              <a:rPr lang="en-US" altLang="zh-CN" dirty="0" smtClean="0"/>
              <a:t>(</a:t>
            </a:r>
            <a:r>
              <a:rPr lang="zh-CN" altLang="en-US" dirty="0" smtClean="0"/>
              <a:t>欠</a:t>
            </a:r>
            <a:r>
              <a:rPr lang="en-US" altLang="zh-CN" dirty="0" smtClean="0"/>
              <a:t>/</a:t>
            </a:r>
            <a:r>
              <a:rPr lang="zh-CN" altLang="en-US" dirty="0" smtClean="0"/>
              <a:t>过拟合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，分析我们使用的</a:t>
            </a:r>
            <a:r>
              <a:rPr lang="en-US" dirty="0" smtClean="0"/>
              <a:t>feature</a:t>
            </a:r>
            <a:r>
              <a:rPr lang="zh-CN" altLang="en-US" dirty="0" smtClean="0"/>
              <a:t>的作用大小，进行</a:t>
            </a:r>
            <a:r>
              <a:rPr lang="en-US" dirty="0" smtClean="0"/>
              <a:t>feature selection，</a:t>
            </a:r>
            <a:r>
              <a:rPr lang="zh-CN" altLang="en-US" dirty="0" smtClean="0"/>
              <a:t>以及我们模型下的</a:t>
            </a:r>
            <a:r>
              <a:rPr lang="en-US" dirty="0" smtClean="0"/>
              <a:t>bad case</a:t>
            </a:r>
            <a:r>
              <a:rPr lang="zh-CN" altLang="en-US" dirty="0" smtClean="0"/>
              <a:t>和产生的原因）。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zh-CN" altLang="en-US" b="0" dirty="0" smtClean="0"/>
              <a:t>重点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kaggle winner = feature engineering + ensemble + good machine + domain knowledge。</a:t>
            </a:r>
          </a:p>
          <a:p>
            <a:r>
              <a:rPr lang="zh-CN" altLang="en-US" dirty="0" smtClean="0"/>
              <a:t>近两年</a:t>
            </a:r>
            <a:r>
              <a:rPr lang="en-US" dirty="0" smtClean="0"/>
              <a:t>Kaggle</a:t>
            </a:r>
            <a:r>
              <a:rPr lang="zh-CN" altLang="en-US" dirty="0" smtClean="0"/>
              <a:t>已经采用了很多的新技术，偏</a:t>
            </a:r>
            <a:r>
              <a:rPr lang="en-US" dirty="0" smtClean="0"/>
              <a:t>DM</a:t>
            </a:r>
            <a:r>
              <a:rPr lang="zh-CN" altLang="en-US" dirty="0" smtClean="0"/>
              <a:t>弱</a:t>
            </a:r>
            <a:r>
              <a:rPr lang="en-US" dirty="0" smtClean="0"/>
              <a:t>ML</a:t>
            </a:r>
            <a:r>
              <a:rPr lang="zh-CN" altLang="en-US" dirty="0" smtClean="0"/>
              <a:t>的情况有所改观。在新竞赛中</a:t>
            </a:r>
            <a:r>
              <a:rPr lang="en-US" dirty="0" smtClean="0"/>
              <a:t>Tensorflow, Keras</a:t>
            </a:r>
            <a:r>
              <a:rPr lang="zh-CN" altLang="en-US" dirty="0" smtClean="0"/>
              <a:t>等正在被大量的使用。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初步分析</a:t>
            </a:r>
            <a:endParaRPr lang="en-US" altLang="zh-CN" dirty="0" smtClean="0"/>
          </a:p>
          <a:p>
            <a:r>
              <a:rPr lang="zh-CN" altLang="en-US" dirty="0" smtClean="0"/>
              <a:t>特征工程</a:t>
            </a:r>
            <a:endParaRPr lang="en-US" altLang="zh-CN" dirty="0" smtClean="0"/>
          </a:p>
          <a:p>
            <a:r>
              <a:rPr lang="zh-CN" altLang="en-US" dirty="0" smtClean="0"/>
              <a:t>建模</a:t>
            </a:r>
            <a:endParaRPr lang="en-US" altLang="zh-CN" dirty="0" smtClean="0"/>
          </a:p>
          <a:p>
            <a:r>
              <a:rPr lang="zh-CN" altLang="en-US" dirty="0" smtClean="0"/>
              <a:t>交叉验证</a:t>
            </a:r>
            <a:endParaRPr lang="en-US" altLang="zh-CN" dirty="0" smtClean="0"/>
          </a:p>
          <a:p>
            <a:r>
              <a:rPr lang="zh-CN" altLang="en-US" dirty="0" smtClean="0"/>
              <a:t>模型融合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初步分析。建立每个特征值与结果的直观印象。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 smtClean="0"/>
              <a:t>Titanic </a:t>
            </a:r>
            <a:r>
              <a:rPr lang="zh-CN" altLang="en-US" sz="4400" dirty="0" smtClean="0"/>
              <a:t>问题实战</a:t>
            </a:r>
            <a:br>
              <a:rPr lang="zh-CN" altLang="en-US" sz="4400" dirty="0" smtClean="0"/>
            </a:b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071678"/>
            <a:ext cx="4572032" cy="403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142984"/>
            <a:ext cx="5790477" cy="44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169</TotalTime>
  <Words>1662</Words>
  <PresentationFormat>全屏显示(4:3)</PresentationFormat>
  <Paragraphs>108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聚合</vt:lpstr>
      <vt:lpstr>Kaggle实战案例分享</vt:lpstr>
      <vt:lpstr>简介</vt:lpstr>
      <vt:lpstr>幻灯片 3</vt:lpstr>
      <vt:lpstr>幻灯片 4</vt:lpstr>
      <vt:lpstr>重点</vt:lpstr>
      <vt:lpstr>幻灯片 6</vt:lpstr>
      <vt:lpstr>步骤</vt:lpstr>
      <vt:lpstr>Titanic 问题实战 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kaggle实战案例分享</dc:title>
  <dc:creator>Evan</dc:creator>
  <cp:lastModifiedBy>Evan</cp:lastModifiedBy>
  <cp:revision>132</cp:revision>
  <dcterms:created xsi:type="dcterms:W3CDTF">2017-09-02T07:06:51Z</dcterms:created>
  <dcterms:modified xsi:type="dcterms:W3CDTF">2017-09-10T12:37:18Z</dcterms:modified>
</cp:coreProperties>
</file>