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127" r:id="rId2"/>
  </p:sldMasterIdLst>
  <p:sldIdLst>
    <p:sldId id="256" r:id="rId3"/>
    <p:sldId id="259" r:id="rId4"/>
    <p:sldId id="262" r:id="rId5"/>
    <p:sldId id="265" r:id="rId6"/>
    <p:sldId id="266" r:id="rId7"/>
    <p:sldId id="267" r:id="rId8"/>
    <p:sldId id="273" r:id="rId9"/>
    <p:sldId id="277" r:id="rId10"/>
    <p:sldId id="274" r:id="rId11"/>
    <p:sldId id="275" r:id="rId12"/>
    <p:sldId id="279" r:id="rId13"/>
    <p:sldId id="280" r:id="rId14"/>
    <p:sldId id="276" r:id="rId15"/>
    <p:sldId id="272" r:id="rId16"/>
    <p:sldId id="278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3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4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3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5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8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3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7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93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2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74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6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1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5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93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00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4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9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8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AEBCC-BBB9-466C-A871-0A23CE7827DD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9690A-D626-46E0-86F2-1FD65249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13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对抗神经网络原理及实现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D(x)</a:t>
            </a:r>
            <a:r>
              <a:rPr lang="zh-CN" altLang="en-US" dirty="0" smtClean="0"/>
              <a:t>表示判别网络的输出，</a:t>
            </a:r>
            <a:r>
              <a:rPr lang="en-US" altLang="zh-CN" dirty="0" smtClean="0"/>
              <a:t>0~1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816527"/>
            <a:ext cx="6247619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-apple-system"/>
              </a:rPr>
              <a:t>假设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-apple-system"/>
              </a:rPr>
              <a:t>是一个离散型随机变量，其取值集合为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Caligraphic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-apple-system"/>
              </a:rPr>
              <a:t>，概率分布函数为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)=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Pr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),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∈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Caligraphic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-apple-system"/>
              </a:rPr>
              <a:t>，我们定义事件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-apple-system"/>
              </a:rPr>
              <a:t>的信息量为： 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)=−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log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MathJax_Main"/>
              </a:rPr>
              <a:t>))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3" y="3303091"/>
            <a:ext cx="6495238" cy="15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3" y="2320995"/>
            <a:ext cx="8457143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85" y="2549567"/>
            <a:ext cx="1666667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704624"/>
            <a:ext cx="7299323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628802"/>
            <a:ext cx="7299323" cy="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对于任意的</a:t>
            </a:r>
            <a:r>
              <a:rPr lang="en-US" altLang="zh-CN" dirty="0" err="1"/>
              <a:t>a,b</a:t>
            </a:r>
            <a:r>
              <a:rPr lang="en-US" altLang="zh-CN" dirty="0"/>
              <a:t> ∈ R</a:t>
            </a:r>
            <a:r>
              <a:rPr lang="en-US" altLang="zh-CN" baseline="30000" dirty="0"/>
              <a:t>2</a:t>
            </a:r>
            <a:r>
              <a:rPr lang="en-US" altLang="zh-CN" dirty="0"/>
              <a:t> \ {0, 0}, </a:t>
            </a:r>
            <a:r>
              <a:rPr lang="zh-CN" altLang="en-US" dirty="0" smtClean="0"/>
              <a:t>式子</a:t>
            </a:r>
            <a:r>
              <a:rPr lang="zh-CN" altLang="en-US" dirty="0"/>
              <a:t>在</a:t>
            </a:r>
            <a:r>
              <a:rPr lang="en-US" altLang="zh-CN" dirty="0"/>
              <a:t>a/(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r>
              <a:rPr lang="zh-CN" altLang="en-US" dirty="0"/>
              <a:t>处达到最优。 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 descr="https://raw.githubusercontent.com/stdcoutzyx/Blogs/master/blog2016-september-later/GAN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3" y="722841"/>
            <a:ext cx="7219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raw.githubusercontent.com/stdcoutzyx/Blogs/master/blog2016-september-later/GAN/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3" y="2692399"/>
            <a:ext cx="30861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raw.githubusercontent.com/stdcoutzyx/Blogs/master/blog2016-september-later/GAN/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3" y="3966633"/>
            <a:ext cx="65627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6" y="1337733"/>
            <a:ext cx="6400000" cy="4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75" y="2891246"/>
            <a:ext cx="3142910" cy="28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58" y="1062128"/>
            <a:ext cx="6723809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的变体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DCGAN</a:t>
            </a:r>
            <a:r>
              <a:rPr lang="zh-CN" altLang="en-US" dirty="0" smtClean="0"/>
              <a:t>（深度卷积生成式对抗神经网络）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LSGAN</a:t>
            </a:r>
            <a:r>
              <a:rPr lang="zh-CN" altLang="en-US" dirty="0" smtClean="0"/>
              <a:t>（最小二乘</a:t>
            </a:r>
            <a:r>
              <a:rPr lang="en-US" altLang="zh-CN" dirty="0" smtClean="0"/>
              <a:t>GAN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WGAN</a:t>
            </a:r>
            <a:r>
              <a:rPr lang="zh-CN" altLang="en-US" dirty="0" smtClean="0"/>
              <a:t>（</a:t>
            </a:r>
            <a:r>
              <a:rPr lang="en-US" altLang="zh-CN" b="1" dirty="0"/>
              <a:t>Wasserstein </a:t>
            </a:r>
            <a:r>
              <a:rPr lang="en-US" altLang="zh-CN" b="1" dirty="0" smtClean="0"/>
              <a:t>GAN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6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5" y="1337733"/>
            <a:ext cx="6123809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Ian J. </a:t>
            </a:r>
            <a:r>
              <a:rPr lang="en-US" altLang="zh-CN" dirty="0" err="1"/>
              <a:t>Goodfellow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2014</a:t>
            </a:r>
            <a:r>
              <a:rPr lang="zh-CN" altLang="en-US" dirty="0"/>
              <a:t>年的</a:t>
            </a:r>
            <a:r>
              <a:rPr lang="en-US" altLang="zh-CN" dirty="0"/>
              <a:t>《Generative Adversative Nets》</a:t>
            </a:r>
            <a:r>
              <a:rPr lang="zh-CN" altLang="en-US" dirty="0"/>
              <a:t>第一次提出了对抗网络模型，短短两年的时间，这个模型在深度学习生成模型领域已经取得了不错的成果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论文</a:t>
            </a:r>
            <a:r>
              <a:rPr lang="zh-CN" altLang="en-US" dirty="0"/>
              <a:t>提出了一个新的框架，可以利用对抗过程估计生成模型，相比之前的算法，可以认为是在无监督表示学习</a:t>
            </a:r>
            <a:r>
              <a:rPr lang="en-US" altLang="zh-CN" dirty="0"/>
              <a:t>(</a:t>
            </a:r>
            <a:r>
              <a:rPr lang="en-US" altLang="zh-CN" dirty="0" err="1"/>
              <a:t>Unsuperivised</a:t>
            </a:r>
            <a:r>
              <a:rPr lang="en-US" altLang="zh-CN" dirty="0"/>
              <a:t> representation learning)</a:t>
            </a:r>
            <a:r>
              <a:rPr lang="zh-CN" altLang="en-US" dirty="0"/>
              <a:t>上一个</a:t>
            </a:r>
            <a:r>
              <a:rPr lang="zh-CN" altLang="en-US" dirty="0" smtClean="0"/>
              <a:t>突破。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</a:t>
            </a:r>
            <a:r>
              <a:rPr lang="zh-CN" altLang="en-US" dirty="0"/>
              <a:t>主要的应用是用其生成自然图片</a:t>
            </a:r>
            <a:r>
              <a:rPr lang="en-US" altLang="zh-CN" dirty="0"/>
              <a:t>(natural images)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/>
              <a:t>对抗神经网络由一个判别模型</a:t>
            </a:r>
            <a:r>
              <a:rPr lang="en-US" altLang="zh-CN" dirty="0"/>
              <a:t>(Discriminative, D)</a:t>
            </a:r>
            <a:r>
              <a:rPr lang="zh-CN" altLang="en-US" dirty="0"/>
              <a:t>和一个生成模型</a:t>
            </a:r>
            <a:r>
              <a:rPr lang="en-US" altLang="zh-CN" dirty="0"/>
              <a:t>(Generative ,G)</a:t>
            </a:r>
            <a:r>
              <a:rPr lang="zh-CN" altLang="en-US" dirty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/>
              <a:t>是一个生成图片的网络，它接收一个随机的噪声</a:t>
            </a:r>
            <a:r>
              <a:rPr lang="en-US" altLang="zh-CN" dirty="0"/>
              <a:t>z</a:t>
            </a:r>
            <a:r>
              <a:rPr lang="zh-CN" altLang="en-US" dirty="0"/>
              <a:t>，通过这个噪声生成图片，记做</a:t>
            </a:r>
            <a:r>
              <a:rPr lang="en-US" altLang="zh-CN" dirty="0"/>
              <a:t>G(z)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D</a:t>
            </a:r>
            <a:r>
              <a:rPr lang="zh-CN" altLang="en-US" dirty="0"/>
              <a:t>是一个判别网络，判别一张图片是不是“真实的”。它的输入参数是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代表一张图片，输出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）代表</a:t>
            </a:r>
            <a:r>
              <a:rPr lang="en-US" altLang="zh-CN" dirty="0"/>
              <a:t>x</a:t>
            </a:r>
            <a:r>
              <a:rPr lang="zh-CN" altLang="en-US" dirty="0"/>
              <a:t>为真实图片的概率，如果为</a:t>
            </a:r>
            <a:r>
              <a:rPr lang="en-US" altLang="zh-CN" dirty="0"/>
              <a:t>1</a:t>
            </a:r>
            <a:r>
              <a:rPr lang="zh-CN" altLang="en-US" dirty="0"/>
              <a:t>，就代表</a:t>
            </a:r>
            <a:r>
              <a:rPr lang="en-US" altLang="zh-CN" dirty="0"/>
              <a:t>100%</a:t>
            </a:r>
            <a:r>
              <a:rPr lang="zh-CN" altLang="en-US" dirty="0"/>
              <a:t>是真实的图片，而输出为</a:t>
            </a:r>
            <a:r>
              <a:rPr lang="en-US" altLang="zh-CN" dirty="0"/>
              <a:t>0</a:t>
            </a:r>
            <a:r>
              <a:rPr lang="zh-CN" altLang="en-US" dirty="0"/>
              <a:t>，就代表不可能是真实的图片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在训练过程中，</a:t>
            </a:r>
            <a:r>
              <a:rPr lang="zh-CN" altLang="en-US" b="1" dirty="0"/>
              <a:t>生成网络</a:t>
            </a:r>
            <a:r>
              <a:rPr lang="en-US" altLang="zh-CN" b="1" dirty="0"/>
              <a:t>G</a:t>
            </a:r>
            <a:r>
              <a:rPr lang="zh-CN" altLang="en-US" b="1" dirty="0"/>
              <a:t>的目标就是尽量生成真实的图片去欺骗判别网络</a:t>
            </a:r>
            <a:r>
              <a:rPr lang="en-US" altLang="zh-CN" b="1" dirty="0"/>
              <a:t>D</a:t>
            </a:r>
            <a:r>
              <a:rPr lang="zh-CN" altLang="en-US" b="1" dirty="0"/>
              <a:t>。而</a:t>
            </a:r>
            <a:r>
              <a:rPr lang="en-US" altLang="zh-CN" b="1" dirty="0"/>
              <a:t>D</a:t>
            </a:r>
            <a:r>
              <a:rPr lang="zh-CN" altLang="en-US" b="1" dirty="0"/>
              <a:t>的目标就是尽量把</a:t>
            </a:r>
            <a:r>
              <a:rPr lang="en-US" altLang="zh-CN" b="1" dirty="0"/>
              <a:t>G</a:t>
            </a:r>
            <a:r>
              <a:rPr lang="zh-CN" altLang="en-US" b="1" dirty="0"/>
              <a:t>生成的图片和真实的图片分别开来。</a:t>
            </a:r>
            <a:r>
              <a:rPr lang="zh-CN" altLang="en-US" dirty="0"/>
              <a:t>这样，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构成了一个动态的“博弈过程”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在最理想的状态下，</a:t>
            </a:r>
            <a:r>
              <a:rPr lang="en-US" altLang="zh-CN" dirty="0"/>
              <a:t>G</a:t>
            </a:r>
            <a:r>
              <a:rPr lang="zh-CN" altLang="en-US" dirty="0"/>
              <a:t>可以生成足以“以假乱真”的图片</a:t>
            </a:r>
            <a:r>
              <a:rPr lang="en-US" altLang="zh-CN" dirty="0"/>
              <a:t>G(z)</a:t>
            </a:r>
            <a:r>
              <a:rPr lang="zh-CN" altLang="en-US" dirty="0"/>
              <a:t>。对于</a:t>
            </a:r>
            <a:r>
              <a:rPr lang="en-US" altLang="zh-CN" dirty="0"/>
              <a:t>D</a:t>
            </a:r>
            <a:r>
              <a:rPr lang="zh-CN" altLang="en-US" dirty="0"/>
              <a:t>来说，它难以判定</a:t>
            </a:r>
            <a:r>
              <a:rPr lang="en-US" altLang="zh-CN" dirty="0"/>
              <a:t>G</a:t>
            </a:r>
            <a:r>
              <a:rPr lang="zh-CN" altLang="en-US" dirty="0"/>
              <a:t>生成的图片究竟是不是真实的，因此</a:t>
            </a:r>
            <a:r>
              <a:rPr lang="en-US" altLang="zh-CN" dirty="0"/>
              <a:t>D(G(z)) = 0.5</a:t>
            </a:r>
            <a:r>
              <a:rPr lang="zh-CN" altLang="en-US" dirty="0" smtClean="0"/>
              <a:t>。这样</a:t>
            </a:r>
            <a:r>
              <a:rPr lang="zh-CN" altLang="en-US" dirty="0"/>
              <a:t>我们的目的就达成了：我们得到了一个生成式的模型</a:t>
            </a:r>
            <a:r>
              <a:rPr lang="en-US" altLang="zh-CN" dirty="0"/>
              <a:t>G</a:t>
            </a:r>
            <a:r>
              <a:rPr lang="zh-CN" altLang="en-US" dirty="0"/>
              <a:t>，它可以用来生成图片。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2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r>
              <a:rPr lang="zh-CN" altLang="en-US" i="1" dirty="0" smtClean="0"/>
              <a:t>（</a:t>
            </a:r>
            <a:r>
              <a:rPr lang="en-US" altLang="zh-CN" i="1" dirty="0"/>
              <a:t>GANs </a:t>
            </a:r>
            <a:r>
              <a:rPr lang="zh-CN" altLang="en-US" i="1" dirty="0"/>
              <a:t>合成人脸，图片分别来自 </a:t>
            </a:r>
            <a:r>
              <a:rPr lang="en-US" altLang="zh-CN" i="1" dirty="0" err="1"/>
              <a:t>Goodfellow</a:t>
            </a:r>
            <a:r>
              <a:rPr lang="en-US" altLang="zh-CN" i="1" dirty="0"/>
              <a:t> et al. (2014), Radford et al. (2015), Liu and </a:t>
            </a:r>
            <a:r>
              <a:rPr lang="en-US" altLang="zh-CN" i="1" dirty="0" err="1"/>
              <a:t>Tuzel</a:t>
            </a:r>
            <a:r>
              <a:rPr lang="en-US" altLang="zh-CN" i="1" dirty="0"/>
              <a:t> (2016), and </a:t>
            </a:r>
            <a:r>
              <a:rPr lang="en-US" altLang="zh-CN" i="1" dirty="0" err="1"/>
              <a:t>Karras</a:t>
            </a:r>
            <a:r>
              <a:rPr lang="en-US" altLang="zh-CN" i="1" dirty="0"/>
              <a:t> et al. (2017) </a:t>
            </a:r>
            <a:r>
              <a:rPr lang="zh-CN" altLang="en-US" i="1" dirty="0"/>
              <a:t>等论文）</a:t>
            </a:r>
            <a:endParaRPr lang="zh-CN" altLang="en-US" dirty="0"/>
          </a:p>
        </p:txBody>
      </p:sp>
      <p:pic>
        <p:nvPicPr>
          <p:cNvPr id="1026" name="Picture 2" descr="OpenAI等机构发布《人工智能恶意使用》报告，利用AI来犯罪只是时间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8" y="2065867"/>
            <a:ext cx="7048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pic3.zhimg.com/80/v2-581b240d5c36f8d7454f82329bd39ce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6" y="1100408"/>
            <a:ext cx="4679687" cy="13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1.zhimg.com/80/v2-b2272a5d2de14a85e818fee76f1eb082_h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34" y="609600"/>
            <a:ext cx="4272053" cy="2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2.zhimg.com/80/v2-1c160ec82e8f5dd6f0ad5f5bfd84a39b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6" y="3272799"/>
            <a:ext cx="4120334" cy="221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ic1.zhimg.com/80/v2-ffa8a08b0eba8e1fd03668ea8577267f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34" y="3541938"/>
            <a:ext cx="3562985" cy="25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1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4" descr="https://pic4.zhimg.com/80/v2-75afa483516813839794394eeada56c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5" y="1721107"/>
            <a:ext cx="4574419" cy="18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pic3.zhimg.com/80/v2-01172340267d77dfe4e5033332ee0c6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89" y="1337733"/>
            <a:ext cx="31242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0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https://pic4.zhimg.com/80/v2-95c709a87749e0778248fc8fdd289b8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51" y="1337733"/>
            <a:ext cx="57150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08" y="1991200"/>
            <a:ext cx="851428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76" y="1119476"/>
            <a:ext cx="6819048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2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1864</TotalTime>
  <Words>465</Words>
  <Application>Microsoft Office PowerPoint</Application>
  <PresentationFormat>宽屏</PresentationFormat>
  <Paragraphs>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MathJax_Caligraphic</vt:lpstr>
      <vt:lpstr>MathJax_Main</vt:lpstr>
      <vt:lpstr>MathJax_Math-italic</vt:lpstr>
      <vt:lpstr>宋体</vt:lpstr>
      <vt:lpstr>Arial</vt:lpstr>
      <vt:lpstr>Calibri</vt:lpstr>
      <vt:lpstr>Calibri Light</vt:lpstr>
      <vt:lpstr>Wingdings 2</vt:lpstr>
      <vt:lpstr>HDOfficeLightV0</vt:lpstr>
      <vt:lpstr>天体</vt:lpstr>
      <vt:lpstr>对抗神经网络原理及实现</vt:lpstr>
      <vt:lpstr>简介</vt:lpstr>
      <vt:lpstr>概念</vt:lpstr>
      <vt:lpstr>应用</vt:lpstr>
      <vt:lpstr>PowerPoint 演示文稿</vt:lpstr>
      <vt:lpstr>PowerPoint 演示文稿</vt:lpstr>
      <vt:lpstr>PowerPoint 演示文稿</vt:lpstr>
      <vt:lpstr>原理 </vt:lpstr>
      <vt:lpstr>PowerPoint 演示文稿</vt:lpstr>
      <vt:lpstr>PowerPoint 演示文稿</vt:lpstr>
      <vt:lpstr>信息熵</vt:lpstr>
      <vt:lpstr>PowerPoint 演示文稿</vt:lpstr>
      <vt:lpstr>PowerPoint 演示文稿</vt:lpstr>
      <vt:lpstr>PowerPoint 演示文稿</vt:lpstr>
      <vt:lpstr>PowerPoint 演示文稿</vt:lpstr>
      <vt:lpstr>GAN的变体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赵英豪</dc:creator>
  <cp:lastModifiedBy>赵英豪</cp:lastModifiedBy>
  <cp:revision>119</cp:revision>
  <dcterms:created xsi:type="dcterms:W3CDTF">2018-02-26T08:52:57Z</dcterms:created>
  <dcterms:modified xsi:type="dcterms:W3CDTF">2018-03-09T09:10:37Z</dcterms:modified>
</cp:coreProperties>
</file>