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99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A20CA-ED81-457C-A8EA-A80A7603F596}" type="datetimeFigureOut">
              <a:rPr lang="en-US" smtClean="0"/>
              <a:t>15/08/2020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AA5F3-A01F-4DB7-BBB3-80902329D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0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AA5F3-A01F-4DB7-BBB3-80902329DD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7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0729-2B49-4ACD-8FAC-CAFE053E579D}" type="datetimeFigureOut">
              <a:rPr lang="en-US" smtClean="0"/>
              <a:t>15/08/2020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4364-4C71-4378-AF0C-23526BBF778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0729-2B49-4ACD-8FAC-CAFE053E579D}" type="datetimeFigureOut">
              <a:rPr lang="en-US" smtClean="0"/>
              <a:t>15/08/2020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4364-4C71-4378-AF0C-23526BBF77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0729-2B49-4ACD-8FAC-CAFE053E579D}" type="datetimeFigureOut">
              <a:rPr lang="en-US" smtClean="0"/>
              <a:t>15/08/2020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4364-4C71-4378-AF0C-23526BBF77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0729-2B49-4ACD-8FAC-CAFE053E579D}" type="datetimeFigureOut">
              <a:rPr lang="en-US" smtClean="0"/>
              <a:t>15/08/2020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4364-4C71-4378-AF0C-23526BBF77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0729-2B49-4ACD-8FAC-CAFE053E579D}" type="datetimeFigureOut">
              <a:rPr lang="en-US" smtClean="0"/>
              <a:t>15/08/2020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4364-4C71-4378-AF0C-23526BBF77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0729-2B49-4ACD-8FAC-CAFE053E579D}" type="datetimeFigureOut">
              <a:rPr lang="en-US" smtClean="0"/>
              <a:t>15/08/2020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4364-4C71-4378-AF0C-23526BBF77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0729-2B49-4ACD-8FAC-CAFE053E579D}" type="datetimeFigureOut">
              <a:rPr lang="en-US" smtClean="0"/>
              <a:t>15/08/2020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4364-4C71-4378-AF0C-23526BBF77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0729-2B49-4ACD-8FAC-CAFE053E579D}" type="datetimeFigureOut">
              <a:rPr lang="en-US" smtClean="0"/>
              <a:t>15/08/2020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4364-4C71-4378-AF0C-23526BBF77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0729-2B49-4ACD-8FAC-CAFE053E579D}" type="datetimeFigureOut">
              <a:rPr lang="en-US" smtClean="0"/>
              <a:t>15/08/2020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4364-4C71-4378-AF0C-23526BBF77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0729-2B49-4ACD-8FAC-CAFE053E579D}" type="datetimeFigureOut">
              <a:rPr lang="en-US" smtClean="0"/>
              <a:t>15/08/2020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4364-4C71-4378-AF0C-23526BBF77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0729-2B49-4ACD-8FAC-CAFE053E579D}" type="datetimeFigureOut">
              <a:rPr lang="en-US" smtClean="0"/>
              <a:t>15/08/2020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A4364-4C71-4378-AF0C-23526BBF778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0020729-2B49-4ACD-8FAC-CAFE053E579D}" type="datetimeFigureOut">
              <a:rPr lang="en-US" smtClean="0"/>
              <a:t>15/08/2020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4A4364-4C71-4378-AF0C-23526BBF77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l15206@central.ntua.g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f8N4FEQWy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228600"/>
            <a:ext cx="8991600" cy="990600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Cord19 web app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828800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l-GR" sz="2400" dirty="0" smtClean="0"/>
              <a:t>Παρουσίαση Εξαμηνιαίας Εργασίας στο μάθημα Διαδίκτυο και εφαρμογές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3039649"/>
            <a:ext cx="7543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/>
              <a:t>Στοιχεία σπουδαστή: </a:t>
            </a:r>
          </a:p>
          <a:p>
            <a:r>
              <a:rPr lang="el-GR" sz="2000" dirty="0" smtClean="0"/>
              <a:t>Όνομα: Ευάγγελος Παπαγιαννόπουλος</a:t>
            </a:r>
          </a:p>
          <a:p>
            <a:r>
              <a:rPr lang="el-GR" sz="2000" dirty="0" smtClean="0"/>
              <a:t>ΑΜ: 03115206</a:t>
            </a:r>
          </a:p>
          <a:p>
            <a:r>
              <a:rPr lang="en-US" sz="2000" dirty="0" smtClean="0"/>
              <a:t>Email: </a:t>
            </a:r>
            <a:r>
              <a:rPr lang="en-US" sz="2000" dirty="0" smtClean="0">
                <a:hlinkClick r:id="rId3"/>
              </a:rPr>
              <a:t>el15206@central.ntua.gr</a:t>
            </a:r>
            <a:endParaRPr lang="en-US" sz="2000" dirty="0" smtClean="0"/>
          </a:p>
          <a:p>
            <a:r>
              <a:rPr lang="en-US" sz="2000" dirty="0" err="1" smtClean="0"/>
              <a:t>Github</a:t>
            </a:r>
            <a:r>
              <a:rPr lang="en-US" sz="2000" dirty="0" smtClean="0"/>
              <a:t> repository: https</a:t>
            </a:r>
            <a:r>
              <a:rPr lang="en-US" sz="2000" dirty="0"/>
              <a:t>://github.com/evangelospap/internet_and_applications</a:t>
            </a:r>
            <a:endParaRPr lang="en-US" sz="2000" dirty="0" smtClean="0"/>
          </a:p>
          <a:p>
            <a:r>
              <a:rPr lang="en-US" sz="2000" dirty="0" err="1" smtClean="0"/>
              <a:t>Youtube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 </a:t>
            </a:r>
          </a:p>
          <a:p>
            <a:r>
              <a:rPr lang="el-GR" sz="2000" dirty="0"/>
              <a:t>Η υλοποίηση της εφαρμογής έγινε σε περιβάλλον </a:t>
            </a:r>
            <a:r>
              <a:rPr lang="en-US" sz="2000" dirty="0"/>
              <a:t>Eclipse</a:t>
            </a:r>
            <a:r>
              <a:rPr lang="el-GR" sz="2000" dirty="0"/>
              <a:t>, και η σχεσιακή βάση και ο </a:t>
            </a:r>
            <a:r>
              <a:rPr lang="en-US" sz="2000" dirty="0"/>
              <a:t>server </a:t>
            </a:r>
            <a:r>
              <a:rPr lang="el-GR" sz="2000" dirty="0"/>
              <a:t>δημιουργήθηκε μεσω </a:t>
            </a:r>
            <a:r>
              <a:rPr lang="en-US" sz="2000" dirty="0"/>
              <a:t>XAMPP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22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3" y="76200"/>
            <a:ext cx="4448086" cy="3505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751" y="76200"/>
            <a:ext cx="4508049" cy="3505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191000" y="1905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751" y="3657599"/>
            <a:ext cx="4517307" cy="31783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5" y="3657599"/>
            <a:ext cx="4467454" cy="3178322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818404" y="3352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191000" y="5791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2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14600" y="152400"/>
            <a:ext cx="3962400" cy="990600"/>
          </a:xfrm>
        </p:spPr>
        <p:txBody>
          <a:bodyPr/>
          <a:lstStyle/>
          <a:p>
            <a:pPr marL="0" indent="0" algn="ctr">
              <a:buNone/>
            </a:pPr>
            <a:r>
              <a:rPr lang="el-GR" sz="4000" dirty="0" smtClean="0"/>
              <a:t>Ζητούμενο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461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2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6858000" cy="1143000"/>
          </a:xfrm>
        </p:spPr>
        <p:txBody>
          <a:bodyPr/>
          <a:lstStyle/>
          <a:p>
            <a:pPr marL="0" indent="0">
              <a:buNone/>
            </a:pPr>
            <a:r>
              <a:rPr lang="el-GR" sz="4400" dirty="0" smtClean="0"/>
              <a:t>Θέματα</a:t>
            </a:r>
            <a:r>
              <a:rPr lang="el-GR" sz="4000" dirty="0" smtClean="0"/>
              <a:t> υλοποίησης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0600" y="1981200"/>
            <a:ext cx="7086600" cy="4267200"/>
          </a:xfrm>
        </p:spPr>
        <p:txBody>
          <a:bodyPr/>
          <a:lstStyle/>
          <a:p>
            <a:pPr marL="45720" indent="0" algn="just">
              <a:buNone/>
            </a:pPr>
            <a:r>
              <a:rPr lang="el-GR" dirty="0" smtClean="0"/>
              <a:t>Στο παρόν </a:t>
            </a:r>
            <a:r>
              <a:rPr lang="en-US" dirty="0" smtClean="0"/>
              <a:t>project </a:t>
            </a:r>
            <a:r>
              <a:rPr lang="el-GR" dirty="0" smtClean="0"/>
              <a:t>υλοποιήθηκε μια διαδικτυακή εφαρμογή που εντοπίζει ,από ένα </a:t>
            </a:r>
            <a:r>
              <a:rPr lang="en-US" dirty="0" smtClean="0"/>
              <a:t>dataset</a:t>
            </a:r>
            <a:r>
              <a:rPr lang="el-GR" dirty="0" smtClean="0"/>
              <a:t> με άρθρα</a:t>
            </a:r>
            <a:r>
              <a:rPr lang="en-US" dirty="0" smtClean="0"/>
              <a:t>(papers) </a:t>
            </a:r>
            <a:r>
              <a:rPr lang="el-GR" dirty="0" smtClean="0"/>
              <a:t>ασθενειών, τους πέντε συγγραφείς με το περισσότερο συγγραφικό υλικό που αφορά δύο συγκεκριμένα φάρμακα, τα οποία δίνονται από τον χρήστη. Όταν η εφαρμογή βρει αυτούς του πέντε συγγραφείς με τα άρθρα τους, τους παρουσιάζει  και δημιουργεί ένα ιστόγραμμα με τις περιόδους δημοσιεύσεων τους και τον αριθμό αυτών των δημοσιεύσεων. Το </a:t>
            </a:r>
            <a:r>
              <a:rPr lang="en-US" dirty="0" smtClean="0"/>
              <a:t>dataset</a:t>
            </a:r>
            <a:r>
              <a:rPr lang="el-GR" dirty="0" smtClean="0"/>
              <a:t> είναι το </a:t>
            </a:r>
            <a:r>
              <a:rPr lang="en-US" dirty="0" smtClean="0"/>
              <a:t>cord19</a:t>
            </a:r>
            <a:r>
              <a:rPr lang="el-GR" dirty="0" smtClean="0"/>
              <a:t> και βρίσκεται στο παρακάτω </a:t>
            </a:r>
            <a:r>
              <a:rPr lang="en-US" dirty="0" smtClean="0"/>
              <a:t>link</a:t>
            </a:r>
            <a:r>
              <a:rPr lang="el-GR" dirty="0" smtClean="0"/>
              <a:t> για κατέβασμα </a:t>
            </a:r>
            <a:r>
              <a:rPr lang="en-US" dirty="0" smtClean="0"/>
              <a:t>https</a:t>
            </a:r>
            <a:r>
              <a:rPr lang="en-US" dirty="0"/>
              <a:t>://www.semanticscholar.org/cord19</a:t>
            </a:r>
          </a:p>
        </p:txBody>
      </p:sp>
    </p:spTree>
    <p:extLst>
      <p:ext uri="{BB962C8B-B14F-4D97-AF65-F5344CB8AC3E}">
        <p14:creationId xmlns:p14="http://schemas.microsoft.com/office/powerpoint/2010/main" val="232495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781800" cy="1447800"/>
          </a:xfrm>
        </p:spPr>
        <p:txBody>
          <a:bodyPr/>
          <a:lstStyle/>
          <a:p>
            <a:pPr marL="0" indent="0">
              <a:buNone/>
            </a:pPr>
            <a:r>
              <a:rPr lang="el-GR" sz="4000" dirty="0" smtClean="0"/>
              <a:t>Τεχνολογίες που χρησιμοποιήθηκαν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0600" y="1981200"/>
            <a:ext cx="7086600" cy="2438400"/>
          </a:xfrm>
        </p:spPr>
        <p:txBody>
          <a:bodyPr>
            <a:normAutofit fontScale="92500" lnSpcReduction="10000"/>
          </a:bodyPr>
          <a:lstStyle/>
          <a:p>
            <a:pPr algn="just"/>
            <a:endParaRPr lang="el-GR" dirty="0" smtClean="0"/>
          </a:p>
          <a:p>
            <a:pPr algn="just"/>
            <a:r>
              <a:rPr lang="el-GR" dirty="0" smtClean="0"/>
              <a:t>Βάση Δεδομένων -&gt; </a:t>
            </a:r>
            <a:r>
              <a:rPr lang="en-US" dirty="0" smtClean="0"/>
              <a:t>MySQL (</a:t>
            </a:r>
            <a:r>
              <a:rPr lang="en-US" dirty="0" err="1" smtClean="0"/>
              <a:t>MariaDB</a:t>
            </a:r>
            <a:r>
              <a:rPr lang="en-US" dirty="0" smtClean="0"/>
              <a:t>) </a:t>
            </a:r>
            <a:r>
              <a:rPr lang="el-GR" dirty="0" smtClean="0"/>
              <a:t>του </a:t>
            </a:r>
            <a:r>
              <a:rPr lang="en-US" dirty="0" smtClean="0"/>
              <a:t>XAMPP</a:t>
            </a:r>
            <a:endParaRPr lang="el-GR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Backend -&gt; Java Servlets </a:t>
            </a:r>
            <a:r>
              <a:rPr lang="el-GR" dirty="0" smtClean="0"/>
              <a:t>μέσα στις </a:t>
            </a:r>
            <a:r>
              <a:rPr lang="en-US" dirty="0" smtClean="0"/>
              <a:t>JSP</a:t>
            </a:r>
            <a:r>
              <a:rPr lang="el-GR" dirty="0" smtClean="0"/>
              <a:t>(</a:t>
            </a:r>
            <a:r>
              <a:rPr lang="en-US" dirty="0" smtClean="0"/>
              <a:t>Java Server Pages)</a:t>
            </a:r>
            <a:endParaRPr lang="el-GR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Frontend -&gt; HTML,CSS, JSP </a:t>
            </a:r>
            <a:r>
              <a:rPr lang="el-GR" dirty="0" smtClean="0"/>
              <a:t>και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92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781800" cy="1447800"/>
          </a:xfrm>
        </p:spPr>
        <p:txBody>
          <a:bodyPr/>
          <a:lstStyle/>
          <a:p>
            <a:pPr marL="0" indent="0">
              <a:buNone/>
            </a:pPr>
            <a:r>
              <a:rPr lang="el-GR" sz="4000" dirty="0" smtClean="0"/>
              <a:t>Περιγραφή Λειτουργίας της εφαρμογής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0600" y="1981200"/>
            <a:ext cx="7086600" cy="4267200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l-GR" dirty="0" smtClean="0"/>
              <a:t>Η πρώτη σελίδα που βλέπει ο χρήστης είναι η </a:t>
            </a:r>
            <a:r>
              <a:rPr lang="en-US" dirty="0" err="1" smtClean="0"/>
              <a:t>index.jsp</a:t>
            </a:r>
            <a:r>
              <a:rPr lang="el-GR" dirty="0" smtClean="0"/>
              <a:t>, που θα τρέξει όταν γίνει </a:t>
            </a:r>
            <a:r>
              <a:rPr lang="en-US" dirty="0" smtClean="0"/>
              <a:t>run </a:t>
            </a:r>
            <a:r>
              <a:rPr lang="el-GR" dirty="0" smtClean="0"/>
              <a:t>το </a:t>
            </a:r>
            <a:r>
              <a:rPr lang="en-US" dirty="0" smtClean="0"/>
              <a:t>project.</a:t>
            </a:r>
            <a:r>
              <a:rPr lang="el-GR" dirty="0" smtClean="0"/>
              <a:t> Σε αυτή τη σελίδα μέσω ενός </a:t>
            </a:r>
            <a:r>
              <a:rPr lang="en-US" dirty="0" err="1" smtClean="0"/>
              <a:t>searchbar</a:t>
            </a:r>
            <a:r>
              <a:rPr lang="en-US" dirty="0" smtClean="0"/>
              <a:t> </a:t>
            </a:r>
            <a:r>
              <a:rPr lang="el-GR" dirty="0" smtClean="0"/>
              <a:t>γράφει τα δύο φάρμακα από τα οποία επιθυμεί να βρει σχετικά άρθρα. Η δεύτερη σελίδα </a:t>
            </a:r>
            <a:r>
              <a:rPr lang="en-US" dirty="0" err="1" smtClean="0"/>
              <a:t>search_page.jsp</a:t>
            </a:r>
            <a:r>
              <a:rPr lang="el-GR" dirty="0"/>
              <a:t> </a:t>
            </a:r>
            <a:r>
              <a:rPr lang="el-GR" dirty="0" smtClean="0"/>
              <a:t> επικοινωνεί με τη βάση, παρουσιάζει τις πληροφορίες που συλλέχθηκαν  για τα δοθέντα φάρμακα και βρίσκει τους 5 </a:t>
            </a:r>
            <a:r>
              <a:rPr lang="el-GR" smtClean="0"/>
              <a:t>ζητούμενουν </a:t>
            </a:r>
            <a:r>
              <a:rPr lang="el-GR" smtClean="0"/>
              <a:t>συγγραφείς </a:t>
            </a:r>
            <a:r>
              <a:rPr lang="el-GR" dirty="0" smtClean="0"/>
              <a:t>τους οποίους παρουσιάζει στην Τρίτη σελίδα </a:t>
            </a:r>
            <a:r>
              <a:rPr lang="en-US" dirty="0" err="1" smtClean="0"/>
              <a:t>authors_page.jsp</a:t>
            </a:r>
            <a:r>
              <a:rPr lang="el-GR" dirty="0" smtClean="0"/>
              <a:t> μαζί με το ζητούμενο ιστόγραμμα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43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548" y="228600"/>
            <a:ext cx="4926651" cy="1981200"/>
          </a:xfrm>
        </p:spPr>
      </p:pic>
      <p:sp>
        <p:nvSpPr>
          <p:cNvPr id="5" name="TextBox 4"/>
          <p:cNvSpPr txBox="1"/>
          <p:nvPr/>
        </p:nvSpPr>
        <p:spPr>
          <a:xfrm>
            <a:off x="838200" y="8382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index.jsp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549" y="2269525"/>
            <a:ext cx="4923090" cy="20573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297506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search_page.jsp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481428"/>
            <a:ext cx="4949439" cy="20717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5257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a</a:t>
            </a:r>
            <a:r>
              <a:rPr lang="en-US" dirty="0" err="1" smtClean="0"/>
              <a:t>uthors_page.jsp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4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781800" cy="1447800"/>
          </a:xfrm>
        </p:spPr>
        <p:txBody>
          <a:bodyPr/>
          <a:lstStyle/>
          <a:p>
            <a:pPr marL="0" indent="0">
              <a:buNone/>
            </a:pPr>
            <a:r>
              <a:rPr lang="el-GR" sz="4000" dirty="0" smtClean="0"/>
              <a:t>Εγκατάσταση της Βάσης Δεδομένων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0600" y="1981200"/>
            <a:ext cx="7086600" cy="42672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l-GR" dirty="0" smtClean="0"/>
              <a:t>- </a:t>
            </a:r>
            <a:r>
              <a:rPr lang="en-US" dirty="0" err="1" smtClean="0"/>
              <a:t>Εγκ</a:t>
            </a:r>
            <a:r>
              <a:rPr lang="en-US" dirty="0" smtClean="0"/>
              <a:t>αθιστούμε </a:t>
            </a:r>
            <a:r>
              <a:rPr lang="en-US" dirty="0"/>
              <a:t>το XAMPP (link on how to)-&gt; </a:t>
            </a:r>
            <a:r>
              <a:rPr lang="en-US" dirty="0">
                <a:hlinkClick r:id="rId2"/>
              </a:rPr>
              <a:t>https://www.youtube.com/watch?v=-f8N4FEQWyY</a:t>
            </a:r>
            <a:r>
              <a:rPr lang="en-US" dirty="0"/>
              <a:t>.</a:t>
            </a:r>
          </a:p>
          <a:p>
            <a:r>
              <a:rPr lang="el-GR" dirty="0" smtClean="0"/>
              <a:t>- Ανοίγουμε </a:t>
            </a:r>
            <a:r>
              <a:rPr lang="el-GR" dirty="0"/>
              <a:t>το </a:t>
            </a:r>
            <a:r>
              <a:rPr lang="en-US" dirty="0"/>
              <a:t>XAMPP control panel </a:t>
            </a:r>
            <a:r>
              <a:rPr lang="el-GR" dirty="0"/>
              <a:t>και εκεί που λέει </a:t>
            </a:r>
            <a:r>
              <a:rPr lang="en-US" dirty="0"/>
              <a:t>Actions </a:t>
            </a:r>
            <a:r>
              <a:rPr lang="el-GR" dirty="0"/>
              <a:t>πατάμε το </a:t>
            </a:r>
            <a:r>
              <a:rPr lang="en-US" dirty="0"/>
              <a:t>Start </a:t>
            </a:r>
            <a:r>
              <a:rPr lang="el-GR" dirty="0"/>
              <a:t>στα </a:t>
            </a:r>
            <a:r>
              <a:rPr lang="en-US" dirty="0"/>
              <a:t>Modules: Apache </a:t>
            </a:r>
            <a:r>
              <a:rPr lang="el-GR" dirty="0"/>
              <a:t>και </a:t>
            </a:r>
            <a:r>
              <a:rPr lang="en-US" dirty="0"/>
              <a:t>MySQL</a:t>
            </a:r>
          </a:p>
          <a:p>
            <a:r>
              <a:rPr lang="en-US" dirty="0" smtClean="0"/>
              <a:t>-</a:t>
            </a:r>
            <a:r>
              <a:rPr lang="el-GR" dirty="0" smtClean="0"/>
              <a:t> Κάνουμε </a:t>
            </a:r>
            <a:r>
              <a:rPr lang="en-US" dirty="0"/>
              <a:t>click </a:t>
            </a:r>
            <a:r>
              <a:rPr lang="el-GR" dirty="0"/>
              <a:t>στο </a:t>
            </a:r>
            <a:r>
              <a:rPr lang="en-US" dirty="0"/>
              <a:t>shell button </a:t>
            </a:r>
            <a:r>
              <a:rPr lang="el-GR" dirty="0"/>
              <a:t>του </a:t>
            </a:r>
            <a:r>
              <a:rPr lang="en-US" dirty="0"/>
              <a:t>XAMPP control panel </a:t>
            </a:r>
            <a:r>
              <a:rPr lang="el-GR" dirty="0"/>
              <a:t>και συνδεόμαστε στη </a:t>
            </a:r>
            <a:r>
              <a:rPr lang="en-US" dirty="0"/>
              <a:t>MySQL </a:t>
            </a:r>
            <a:r>
              <a:rPr lang="el-GR" dirty="0"/>
              <a:t>γράφοντας στο παράθυρο </a:t>
            </a:r>
            <a:r>
              <a:rPr lang="en-US" dirty="0"/>
              <a:t>shell </a:t>
            </a:r>
            <a:r>
              <a:rPr lang="el-GR" dirty="0"/>
              <a:t>που άνοιξε: </a:t>
            </a:r>
            <a:r>
              <a:rPr lang="en-US" dirty="0" err="1"/>
              <a:t>mysql</a:t>
            </a:r>
            <a:r>
              <a:rPr lang="en-US" dirty="0"/>
              <a:t> -u root </a:t>
            </a:r>
            <a:r>
              <a:rPr lang="el-GR" dirty="0"/>
              <a:t>και παταμε </a:t>
            </a:r>
            <a:r>
              <a:rPr lang="en-US" dirty="0"/>
              <a:t>enter</a:t>
            </a:r>
          </a:p>
          <a:p>
            <a:r>
              <a:rPr lang="en-US" dirty="0"/>
              <a:t>- </a:t>
            </a:r>
            <a:r>
              <a:rPr lang="el-GR" dirty="0"/>
              <a:t>Δημιουργούμε τη βάση δεδομένων γράφοντας </a:t>
            </a:r>
            <a:r>
              <a:rPr lang="el-GR" dirty="0" smtClean="0"/>
              <a:t>«</a:t>
            </a:r>
            <a:r>
              <a:rPr lang="en-US" dirty="0" smtClean="0"/>
              <a:t>CREATE </a:t>
            </a:r>
            <a:r>
              <a:rPr lang="en-US" dirty="0"/>
              <a:t>DATABASE </a:t>
            </a:r>
            <a:r>
              <a:rPr lang="en-US" dirty="0" err="1"/>
              <a:t>internet_app</a:t>
            </a:r>
            <a:r>
              <a:rPr lang="en-US" dirty="0" smtClean="0"/>
              <a:t>;</a:t>
            </a:r>
            <a:r>
              <a:rPr lang="el-GR" dirty="0" smtClean="0"/>
              <a:t> »</a:t>
            </a:r>
            <a:r>
              <a:rPr lang="en-US" dirty="0" smtClean="0"/>
              <a:t> </a:t>
            </a:r>
            <a:r>
              <a:rPr lang="el-GR" dirty="0" smtClean="0"/>
              <a:t>και </a:t>
            </a:r>
            <a:r>
              <a:rPr lang="el-GR" dirty="0"/>
              <a:t>πατάμε </a:t>
            </a:r>
            <a:r>
              <a:rPr lang="en-US" dirty="0"/>
              <a:t>enter</a:t>
            </a:r>
          </a:p>
          <a:p>
            <a:r>
              <a:rPr lang="en-US" dirty="0"/>
              <a:t>- </a:t>
            </a:r>
            <a:r>
              <a:rPr lang="el-GR" dirty="0"/>
              <a:t>Κάνουμε </a:t>
            </a:r>
            <a:r>
              <a:rPr lang="en-US" dirty="0"/>
              <a:t>copy </a:t>
            </a:r>
            <a:r>
              <a:rPr lang="el-GR" dirty="0"/>
              <a:t>όλο το περιεχόμενο του αρχείου </a:t>
            </a:r>
            <a:r>
              <a:rPr lang="en-US" dirty="0" smtClean="0"/>
              <a:t>make_table_query.txt</a:t>
            </a:r>
            <a:r>
              <a:rPr lang="el-GR" dirty="0" smtClean="0"/>
              <a:t> που βρίσκεται στο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l-GR" dirty="0"/>
              <a:t>και </a:t>
            </a:r>
            <a:r>
              <a:rPr lang="en-US" dirty="0"/>
              <a:t>paste </a:t>
            </a:r>
            <a:r>
              <a:rPr lang="el-GR" dirty="0"/>
              <a:t>στο </a:t>
            </a:r>
            <a:r>
              <a:rPr lang="en-US" dirty="0"/>
              <a:t>shell </a:t>
            </a:r>
            <a:r>
              <a:rPr lang="el-GR" dirty="0"/>
              <a:t>και δημιουργούμε το βασικό </a:t>
            </a:r>
            <a:r>
              <a:rPr lang="en-US" dirty="0"/>
              <a:t>table </a:t>
            </a:r>
            <a:r>
              <a:rPr lang="el-GR" dirty="0"/>
              <a:t>της βάσης</a:t>
            </a:r>
          </a:p>
          <a:p>
            <a:r>
              <a:rPr lang="el-GR" dirty="0"/>
              <a:t>- Κάνουμε </a:t>
            </a:r>
            <a:r>
              <a:rPr lang="en-US" dirty="0"/>
              <a:t>copy </a:t>
            </a:r>
            <a:r>
              <a:rPr lang="el-GR" dirty="0"/>
              <a:t>όλο το περιεχόμενο του αρχείου </a:t>
            </a:r>
            <a:r>
              <a:rPr lang="en-US" dirty="0"/>
              <a:t>load_data_query.txt </a:t>
            </a:r>
            <a:r>
              <a:rPr lang="el-GR" dirty="0"/>
              <a:t>και </a:t>
            </a:r>
            <a:r>
              <a:rPr lang="en-US" dirty="0"/>
              <a:t>paste </a:t>
            </a:r>
            <a:r>
              <a:rPr lang="el-GR" dirty="0"/>
              <a:t>στο </a:t>
            </a:r>
            <a:r>
              <a:rPr lang="en-US" dirty="0"/>
              <a:t>shell </a:t>
            </a:r>
            <a:r>
              <a:rPr lang="el-GR" dirty="0"/>
              <a:t>και φορτώνουμε τα δεδομένα στο </a:t>
            </a:r>
            <a:r>
              <a:rPr lang="en-US" dirty="0"/>
              <a:t>table </a:t>
            </a:r>
            <a:r>
              <a:rPr lang="el-GR" dirty="0"/>
              <a:t>της βάσης. (Προσοχή πρέπει πρώτα να αλλάξουμε το </a:t>
            </a:r>
            <a:r>
              <a:rPr lang="en-US" dirty="0"/>
              <a:t>path </a:t>
            </a:r>
            <a:r>
              <a:rPr lang="el-GR" dirty="0"/>
              <a:t>στην εντολή του αρχείου </a:t>
            </a:r>
            <a:r>
              <a:rPr lang="en-US" dirty="0"/>
              <a:t>load_data_query.txt: LOAD DATA INFILE 'path\to\metadata.csv' </a:t>
            </a:r>
            <a:r>
              <a:rPr lang="el-GR" dirty="0"/>
              <a:t>στον κατάλογο που έχουμε κατεβάσει το </a:t>
            </a:r>
            <a:r>
              <a:rPr lang="en-US" dirty="0"/>
              <a:t>metada.csv file </a:t>
            </a:r>
            <a:r>
              <a:rPr lang="el-GR" dirty="0"/>
              <a:t>του </a:t>
            </a:r>
            <a:r>
              <a:rPr lang="en-US" dirty="0"/>
              <a:t>CORD19 dataset. </a:t>
            </a:r>
            <a:r>
              <a:rPr lang="el-GR" dirty="0"/>
              <a:t>Για παράδειγμα εμένα βρίσκεται στον κατάλογο '</a:t>
            </a:r>
            <a:r>
              <a:rPr lang="en-US" dirty="0"/>
              <a:t>D:\CORD19_DATASET\metadata.csv'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10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0600" y="533400"/>
            <a:ext cx="7086600" cy="5715000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l-GR" dirty="0" smtClean="0"/>
              <a:t>Η βάση στο </a:t>
            </a:r>
            <a:r>
              <a:rPr lang="en-US" dirty="0"/>
              <a:t>http://localhost/phpmyadmin/ 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7620000" cy="434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781800" cy="1447800"/>
          </a:xfrm>
        </p:spPr>
        <p:txBody>
          <a:bodyPr/>
          <a:lstStyle/>
          <a:p>
            <a:pPr marL="0" indent="0">
              <a:buNone/>
            </a:pPr>
            <a:r>
              <a:rPr lang="el-GR" sz="4000" dirty="0" smtClean="0"/>
              <a:t>Πως τρέχουμε την εφαρμογή;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0600" y="1828800"/>
            <a:ext cx="7086600" cy="4419600"/>
          </a:xfrm>
        </p:spPr>
        <p:txBody>
          <a:bodyPr>
            <a:normAutofit fontScale="77500" lnSpcReduction="20000"/>
          </a:bodyPr>
          <a:lstStyle/>
          <a:p>
            <a:pPr marL="45720" indent="0" algn="just">
              <a:buNone/>
            </a:pPr>
            <a:endParaRPr lang="en-US" b="1" dirty="0" smtClean="0"/>
          </a:p>
          <a:p>
            <a:pPr algn="just"/>
            <a:r>
              <a:rPr lang="el-GR" dirty="0" smtClean="0"/>
              <a:t>Το </a:t>
            </a:r>
            <a:r>
              <a:rPr lang="en-US" dirty="0" smtClean="0"/>
              <a:t>project </a:t>
            </a:r>
            <a:r>
              <a:rPr lang="el-GR" dirty="0" smtClean="0"/>
              <a:t>που τρέχει την εφαρμοφή και όλα τα υποαρχεία βρίσκοται στο </a:t>
            </a:r>
            <a:r>
              <a:rPr lang="en-US" dirty="0" err="1" smtClean="0"/>
              <a:t>Github</a:t>
            </a:r>
            <a:r>
              <a:rPr lang="en-US" dirty="0" smtClean="0"/>
              <a:t>. </a:t>
            </a:r>
            <a:r>
              <a:rPr lang="el-GR" dirty="0" smtClean="0"/>
              <a:t>Είναι ένα </a:t>
            </a:r>
            <a:r>
              <a:rPr lang="en-US" dirty="0" smtClean="0"/>
              <a:t>dynamic web project </a:t>
            </a:r>
            <a:r>
              <a:rPr lang="el-GR" dirty="0" smtClean="0"/>
              <a:t>που μπορεί να τρέξει σε </a:t>
            </a:r>
            <a:r>
              <a:rPr lang="en-US" dirty="0" smtClean="0"/>
              <a:t>Eclipse IDE. </a:t>
            </a:r>
          </a:p>
          <a:p>
            <a:pPr algn="just"/>
            <a:r>
              <a:rPr lang="el-GR" dirty="0"/>
              <a:t>- Κάνουμε </a:t>
            </a:r>
            <a:r>
              <a:rPr lang="en-US" dirty="0"/>
              <a:t>Import </a:t>
            </a:r>
            <a:r>
              <a:rPr lang="el-GR" dirty="0"/>
              <a:t>το </a:t>
            </a:r>
            <a:r>
              <a:rPr lang="en-US" dirty="0"/>
              <a:t>CORD19_project </a:t>
            </a:r>
            <a:r>
              <a:rPr lang="el-GR" dirty="0"/>
              <a:t>που κατεβάζουμε απο αυτό το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l-GR" dirty="0"/>
              <a:t>στο περιβάλλον του </a:t>
            </a:r>
            <a:r>
              <a:rPr lang="en-US" dirty="0"/>
              <a:t>eclipse</a:t>
            </a:r>
          </a:p>
          <a:p>
            <a:pPr algn="just"/>
            <a:r>
              <a:rPr lang="en-US" dirty="0"/>
              <a:t>- </a:t>
            </a:r>
            <a:r>
              <a:rPr lang="el-GR" dirty="0"/>
              <a:t>Ώντας στο </a:t>
            </a:r>
            <a:r>
              <a:rPr lang="en-US" dirty="0"/>
              <a:t>eclipse </a:t>
            </a:r>
            <a:r>
              <a:rPr lang="el-GR" dirty="0"/>
              <a:t>κάνουμε </a:t>
            </a:r>
            <a:r>
              <a:rPr lang="en-US" dirty="0"/>
              <a:t>right-click </a:t>
            </a:r>
            <a:r>
              <a:rPr lang="el-GR" dirty="0"/>
              <a:t>στο </a:t>
            </a:r>
            <a:r>
              <a:rPr lang="en-US" dirty="0"/>
              <a:t>imported project-&gt;settings-&gt;Java Build Path </a:t>
            </a:r>
            <a:r>
              <a:rPr lang="el-GR" dirty="0"/>
              <a:t>και 1) πατάμε </a:t>
            </a:r>
            <a:r>
              <a:rPr lang="en-US" dirty="0"/>
              <a:t>add external jar </a:t>
            </a:r>
            <a:r>
              <a:rPr lang="el-GR" dirty="0"/>
              <a:t>και προσθέτουμε το </a:t>
            </a:r>
            <a:r>
              <a:rPr lang="en-US" dirty="0"/>
              <a:t>mysql-connector-java-5.1.46-bin.jar </a:t>
            </a:r>
            <a:r>
              <a:rPr lang="el-GR" dirty="0"/>
              <a:t>στα </a:t>
            </a:r>
            <a:r>
              <a:rPr lang="en-US" dirty="0"/>
              <a:t>Libraries. 2) </a:t>
            </a:r>
            <a:r>
              <a:rPr lang="el-GR" dirty="0"/>
              <a:t>ενημερώνουμε τις βιβλιοθήκες του </a:t>
            </a:r>
            <a:r>
              <a:rPr lang="en-US" dirty="0"/>
              <a:t>Tomcat </a:t>
            </a:r>
            <a:r>
              <a:rPr lang="el-GR" dirty="0"/>
              <a:t>και του </a:t>
            </a:r>
            <a:r>
              <a:rPr lang="en-US" dirty="0"/>
              <a:t>JRE </a:t>
            </a:r>
            <a:r>
              <a:rPr lang="el-GR" dirty="0"/>
              <a:t>στα </a:t>
            </a:r>
            <a:r>
              <a:rPr lang="en-US" dirty="0"/>
              <a:t>version </a:t>
            </a:r>
            <a:r>
              <a:rPr lang="el-GR" dirty="0"/>
              <a:t>που είναι εγκατεστημένα στον υπολογιστή. Σε εμένα ήταν τα </a:t>
            </a:r>
            <a:r>
              <a:rPr lang="en-US" dirty="0"/>
              <a:t>version Apache Tomcat v7.0 </a:t>
            </a:r>
            <a:r>
              <a:rPr lang="el-GR" dirty="0"/>
              <a:t>και </a:t>
            </a:r>
            <a:r>
              <a:rPr lang="en-US" dirty="0"/>
              <a:t>JRE System Library [jdk1.8.0_191</a:t>
            </a:r>
            <a:r>
              <a:rPr lang="en-US" dirty="0" smtClean="0"/>
              <a:t>]</a:t>
            </a:r>
          </a:p>
          <a:p>
            <a:pPr algn="just"/>
            <a:r>
              <a:rPr lang="el-GR" dirty="0"/>
              <a:t>Κάνουμε </a:t>
            </a:r>
            <a:r>
              <a:rPr lang="en-US" dirty="0"/>
              <a:t>right-click </a:t>
            </a:r>
            <a:r>
              <a:rPr lang="el-GR" dirty="0"/>
              <a:t>στο </a:t>
            </a:r>
            <a:r>
              <a:rPr lang="en-US" dirty="0"/>
              <a:t>project </a:t>
            </a:r>
            <a:r>
              <a:rPr lang="el-GR" dirty="0"/>
              <a:t>του </a:t>
            </a:r>
            <a:r>
              <a:rPr lang="en-US" dirty="0"/>
              <a:t>eclipse </a:t>
            </a:r>
            <a:r>
              <a:rPr lang="el-GR" dirty="0"/>
              <a:t>και πατάμε </a:t>
            </a:r>
            <a:r>
              <a:rPr lang="en-US" dirty="0"/>
              <a:t>Run As-&gt; Run on Server . </a:t>
            </a:r>
            <a:r>
              <a:rPr lang="el-GR" dirty="0"/>
              <a:t>Αν θέλουμε το </a:t>
            </a:r>
            <a:r>
              <a:rPr lang="en-US" dirty="0"/>
              <a:t>run </a:t>
            </a:r>
            <a:r>
              <a:rPr lang="el-GR" dirty="0"/>
              <a:t>να γίνει σε άλλον </a:t>
            </a:r>
            <a:r>
              <a:rPr lang="en-US" dirty="0"/>
              <a:t>browser </a:t>
            </a:r>
            <a:r>
              <a:rPr lang="el-GR" dirty="0"/>
              <a:t>εκτός του </a:t>
            </a:r>
            <a:r>
              <a:rPr lang="en-US" dirty="0"/>
              <a:t>default </a:t>
            </a:r>
            <a:r>
              <a:rPr lang="el-GR" dirty="0"/>
              <a:t>του </a:t>
            </a:r>
            <a:r>
              <a:rPr lang="en-US" dirty="0"/>
              <a:t>eclipse </a:t>
            </a:r>
            <a:r>
              <a:rPr lang="el-GR" dirty="0"/>
              <a:t>ώντας στο </a:t>
            </a:r>
            <a:r>
              <a:rPr lang="en-US" dirty="0"/>
              <a:t>eclipse IDE </a:t>
            </a:r>
            <a:r>
              <a:rPr lang="el-GR" dirty="0"/>
              <a:t>πατάμε την επιλογή </a:t>
            </a:r>
            <a:r>
              <a:rPr lang="en-US" dirty="0"/>
              <a:t>Window-&gt; Web Browser-&gt;</a:t>
            </a:r>
            <a:r>
              <a:rPr lang="el-GR" dirty="0"/>
              <a:t>πχ. </a:t>
            </a:r>
            <a:r>
              <a:rPr lang="en-US" dirty="0"/>
              <a:t>Firefox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7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781800" cy="1447800"/>
          </a:xfrm>
        </p:spPr>
        <p:txBody>
          <a:bodyPr/>
          <a:lstStyle/>
          <a:p>
            <a:pPr marL="0" indent="0">
              <a:buNone/>
            </a:pPr>
            <a:r>
              <a:rPr lang="el-GR" sz="4000" dirty="0" smtClean="0"/>
              <a:t>Ανάλυση στοιχείων εφαρμογής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0600" y="1828800"/>
            <a:ext cx="7086600" cy="4419600"/>
          </a:xfrm>
        </p:spPr>
        <p:txBody>
          <a:bodyPr>
            <a:normAutofit fontScale="92500" lnSpcReduction="20000"/>
          </a:bodyPr>
          <a:lstStyle/>
          <a:p>
            <a:pPr marL="45720" indent="0" algn="just">
              <a:buNone/>
            </a:pPr>
            <a:r>
              <a:rPr lang="el-GR" dirty="0" smtClean="0"/>
              <a:t>Το </a:t>
            </a:r>
            <a:r>
              <a:rPr lang="en-US" dirty="0" err="1" smtClean="0"/>
              <a:t>index.jsp</a:t>
            </a:r>
            <a:r>
              <a:rPr lang="el-GR" dirty="0" smtClean="0"/>
              <a:t> είναι η αρχική σελίδα που αντικρίζει ο χρήστης. Εδώ δίνει ως </a:t>
            </a:r>
            <a:r>
              <a:rPr lang="en-US" dirty="0" smtClean="0"/>
              <a:t>input 2 </a:t>
            </a:r>
            <a:r>
              <a:rPr lang="el-GR" dirty="0" smtClean="0"/>
              <a:t>φάρμακα τα οποία αποθηκεύονται στη μεταβλητή </a:t>
            </a:r>
            <a:r>
              <a:rPr lang="en-US" dirty="0" smtClean="0"/>
              <a:t>“search” </a:t>
            </a:r>
            <a:r>
              <a:rPr lang="el-GR" dirty="0" smtClean="0"/>
              <a:t>όπου με </a:t>
            </a:r>
            <a:r>
              <a:rPr lang="en-US" dirty="0" smtClean="0"/>
              <a:t>get form </a:t>
            </a:r>
            <a:r>
              <a:rPr lang="el-GR" dirty="0" smtClean="0"/>
              <a:t>στέλνεται στην </a:t>
            </a:r>
            <a:r>
              <a:rPr lang="en-US" dirty="0" err="1" smtClean="0"/>
              <a:t>search_page.jsp</a:t>
            </a:r>
            <a:r>
              <a:rPr lang="el-GR" dirty="0" smtClean="0"/>
              <a:t> σελίδα</a:t>
            </a:r>
            <a:r>
              <a:rPr lang="en-US" dirty="0" smtClean="0"/>
              <a:t>. </a:t>
            </a:r>
            <a:r>
              <a:rPr lang="el-GR" dirty="0" smtClean="0"/>
              <a:t>Η τελευταία υλοποιεί, σε </a:t>
            </a:r>
            <a:r>
              <a:rPr lang="en-US" dirty="0" smtClean="0"/>
              <a:t>backend</a:t>
            </a:r>
            <a:r>
              <a:rPr lang="el-GR" dirty="0" smtClean="0"/>
              <a:t> επίπεδο, στην ουσία ένα </a:t>
            </a:r>
            <a:r>
              <a:rPr lang="en-US" dirty="0" smtClean="0"/>
              <a:t>servlet</a:t>
            </a:r>
            <a:r>
              <a:rPr lang="el-GR" dirty="0" smtClean="0"/>
              <a:t> μεταξύ των &lt;% %&gt; </a:t>
            </a:r>
            <a:r>
              <a:rPr lang="en-US" dirty="0" err="1" smtClean="0"/>
              <a:t>jsp</a:t>
            </a:r>
            <a:r>
              <a:rPr lang="en-US" dirty="0" smtClean="0"/>
              <a:t> directives </a:t>
            </a:r>
            <a:r>
              <a:rPr lang="el-GR" dirty="0" smtClean="0"/>
              <a:t>μέσω του οποίου λαμβάνεται η παράμετρος </a:t>
            </a:r>
            <a:r>
              <a:rPr lang="en-US" dirty="0" smtClean="0"/>
              <a:t>“search” </a:t>
            </a:r>
            <a:r>
              <a:rPr lang="el-GR" dirty="0" smtClean="0"/>
              <a:t>, γίνεται η σύνδεση στη βάση, και καλείται το </a:t>
            </a:r>
            <a:r>
              <a:rPr lang="en-US" dirty="0" smtClean="0"/>
              <a:t>query </a:t>
            </a:r>
            <a:r>
              <a:rPr lang="el-GR" dirty="0" smtClean="0"/>
              <a:t>στη βάση από την οποία επιστρέφεται όλη την πληροφορία την οποία στη συνέχεια διαχειρίζεται το </a:t>
            </a:r>
            <a:r>
              <a:rPr lang="en-US" dirty="0" smtClean="0"/>
              <a:t>servlet</a:t>
            </a:r>
            <a:r>
              <a:rPr lang="el-GR" dirty="0" smtClean="0"/>
              <a:t>. Παρουσιάζει σε </a:t>
            </a:r>
            <a:r>
              <a:rPr lang="en-US" dirty="0" smtClean="0"/>
              <a:t>table </a:t>
            </a:r>
            <a:r>
              <a:rPr lang="el-GR" dirty="0" smtClean="0"/>
              <a:t>όλη την πληροφορία και αποθηκεύει τους 5 συγγραφείς με τα περισσότερα άρθρα σε </a:t>
            </a:r>
            <a:r>
              <a:rPr lang="en-US" dirty="0" smtClean="0"/>
              <a:t>session</a:t>
            </a:r>
            <a:r>
              <a:rPr lang="el-GR" dirty="0" smtClean="0"/>
              <a:t> το οποίο θα διαχειριστεί στη συνέχεια η </a:t>
            </a:r>
            <a:r>
              <a:rPr lang="el-GR" dirty="0"/>
              <a:t>τ</a:t>
            </a:r>
            <a:r>
              <a:rPr lang="el-GR" dirty="0" smtClean="0"/>
              <a:t>ρίτη σελίδα, </a:t>
            </a:r>
            <a:r>
              <a:rPr lang="en-US" dirty="0" err="1" smtClean="0"/>
              <a:t>authors_page.jsp</a:t>
            </a:r>
            <a:r>
              <a:rPr lang="el-GR" dirty="0" smtClean="0"/>
              <a:t>. Στην τρίτη λοιπόν σελίδα εκτελείται το πιο σύνθετο</a:t>
            </a:r>
            <a:r>
              <a:rPr lang="en-US" dirty="0" smtClean="0"/>
              <a:t> query </a:t>
            </a:r>
            <a:r>
              <a:rPr lang="el-GR" dirty="0" smtClean="0"/>
              <a:t>στη βάση και παρουσιάζονται τα αποτελέσματα σε ένα μεγάλο </a:t>
            </a:r>
            <a:r>
              <a:rPr lang="en-US" dirty="0" smtClean="0"/>
              <a:t>table </a:t>
            </a:r>
            <a:r>
              <a:rPr lang="el-GR" dirty="0" smtClean="0"/>
              <a:t>και στο ιστόγραμμα. Η τρίτη σελίδα περιλαμβάνει κ αυτή ένα </a:t>
            </a:r>
            <a:r>
              <a:rPr lang="en-US" dirty="0" smtClean="0"/>
              <a:t>servlet </a:t>
            </a:r>
            <a:r>
              <a:rPr lang="el-GR" dirty="0" smtClean="0"/>
              <a:t>καθώς και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l-GR" dirty="0" smtClean="0"/>
              <a:t>κώδικα για το ιστόγραμμα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692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135</TotalTime>
  <Words>747</Words>
  <Application>Microsoft Office PowerPoint</Application>
  <PresentationFormat>On-screen Show (4:3)</PresentationFormat>
  <Paragraphs>43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Slipstream</vt:lpstr>
      <vt:lpstr>Cord19 web app</vt:lpstr>
      <vt:lpstr>Θέματα υλοποίησης</vt:lpstr>
      <vt:lpstr>Τεχνολογίες που χρησιμοποιήθηκαν</vt:lpstr>
      <vt:lpstr>Περιγραφή Λειτουργίας της εφαρμογής</vt:lpstr>
      <vt:lpstr>PowerPoint Presentation</vt:lpstr>
      <vt:lpstr>Εγκατάσταση της Βάσης Δεδομένων</vt:lpstr>
      <vt:lpstr>PowerPoint Presentation</vt:lpstr>
      <vt:lpstr>Πως τρέχουμε την εφαρμογή;</vt:lpstr>
      <vt:lpstr>Ανάλυση στοιχείων εφαρμογής</vt:lpstr>
      <vt:lpstr>PowerPoint Presentation</vt:lpstr>
      <vt:lpstr>Ζητούμενο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Cord19 web app</dc:title>
  <dc:creator>Vaggelis P.</dc:creator>
  <cp:lastModifiedBy>Vaggelis P.</cp:lastModifiedBy>
  <cp:revision>20</cp:revision>
  <dcterms:created xsi:type="dcterms:W3CDTF">2020-08-15T13:16:46Z</dcterms:created>
  <dcterms:modified xsi:type="dcterms:W3CDTF">2020-08-15T15:53:08Z</dcterms:modified>
</cp:coreProperties>
</file>