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9" r:id="rId13"/>
    <p:sldId id="265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77B4"/>
    <a:srgbClr val="008000"/>
    <a:srgbClr val="DA323F"/>
    <a:srgbClr val="AE123A"/>
    <a:srgbClr val="B6A8EB"/>
    <a:srgbClr val="4FABBC"/>
    <a:srgbClr val="CA9EE9"/>
    <a:srgbClr val="E1812C"/>
    <a:srgbClr val="FF7C8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3E94-7DFE-4128-85CF-B13E48BCF72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8C48-A4B8-4868-B936-CC7812EBF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4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3E94-7DFE-4128-85CF-B13E48BCF72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8C48-A4B8-4868-B936-CC7812EBF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8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3E94-7DFE-4128-85CF-B13E48BCF72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8C48-A4B8-4868-B936-CC7812EBF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77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3E94-7DFE-4128-85CF-B13E48BCF72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8C48-A4B8-4868-B936-CC7812EBF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36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3E94-7DFE-4128-85CF-B13E48BCF72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8C48-A4B8-4868-B936-CC7812EBF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79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3E94-7DFE-4128-85CF-B13E48BCF72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8C48-A4B8-4868-B936-CC7812EBF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94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3E94-7DFE-4128-85CF-B13E48BCF72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8C48-A4B8-4868-B936-CC7812EBF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28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3E94-7DFE-4128-85CF-B13E48BCF72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8C48-A4B8-4868-B936-CC7812EBF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27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3E94-7DFE-4128-85CF-B13E48BCF72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8C48-A4B8-4868-B936-CC7812EBF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2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3E94-7DFE-4128-85CF-B13E48BCF72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6198C48-A4B8-4868-B936-CC7812EBF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3E94-7DFE-4128-85CF-B13E48BCF72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8C48-A4B8-4868-B936-CC7812EBF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8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3E94-7DFE-4128-85CF-B13E48BCF72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8C48-A4B8-4868-B936-CC7812EBF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0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3E94-7DFE-4128-85CF-B13E48BCF72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8C48-A4B8-4868-B936-CC7812EBF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1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3E94-7DFE-4128-85CF-B13E48BCF72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8C48-A4B8-4868-B936-CC7812EBF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4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3E94-7DFE-4128-85CF-B13E48BCF72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8C48-A4B8-4868-B936-CC7812EBF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3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3E94-7DFE-4128-85CF-B13E48BCF72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8C48-A4B8-4868-B936-CC7812EBF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3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3E94-7DFE-4128-85CF-B13E48BCF72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8C48-A4B8-4868-B936-CC7812EBF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1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073E94-7DFE-4128-85CF-B13E48BCF72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198C48-A4B8-4868-B936-CC7812EBF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2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02C8-964A-44F2-A6B1-BCC7A8010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9888" y="611620"/>
            <a:ext cx="6943135" cy="3384648"/>
          </a:xfrm>
        </p:spPr>
        <p:txBody>
          <a:bodyPr/>
          <a:lstStyle/>
          <a:p>
            <a:pPr algn="l"/>
            <a:r>
              <a:rPr lang="en-US" dirty="0"/>
              <a:t>NYC Taxi Data &amp; </a:t>
            </a:r>
            <a:br>
              <a:rPr lang="en-US" dirty="0"/>
            </a:br>
            <a:r>
              <a:rPr lang="en-US" dirty="0"/>
              <a:t>              Hospital Trend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E1307-35E1-4DB9-8644-1E03A11F2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75754" y="5177115"/>
            <a:ext cx="1727269" cy="418286"/>
          </a:xfrm>
        </p:spPr>
        <p:txBody>
          <a:bodyPr/>
          <a:lstStyle/>
          <a:p>
            <a:r>
              <a:rPr lang="en-US" dirty="0"/>
              <a:t>Haipeng Pan</a:t>
            </a:r>
          </a:p>
        </p:txBody>
      </p:sp>
    </p:spTree>
    <p:extLst>
      <p:ext uri="{BB962C8B-B14F-4D97-AF65-F5344CB8AC3E}">
        <p14:creationId xmlns:p14="http://schemas.microsoft.com/office/powerpoint/2010/main" val="16872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6A697AB5-E442-4AB1-BBA1-22D478D482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7" r="3953"/>
          <a:stretch/>
        </p:blipFill>
        <p:spPr>
          <a:xfrm>
            <a:off x="5536019" y="0"/>
            <a:ext cx="6655981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43C8E2C-7D8F-4912-9D35-C568066A294F}"/>
              </a:ext>
            </a:extLst>
          </p:cNvPr>
          <p:cNvSpPr txBox="1">
            <a:spLocks/>
          </p:cNvSpPr>
          <p:nvPr/>
        </p:nvSpPr>
        <p:spPr>
          <a:xfrm>
            <a:off x="2103146" y="427182"/>
            <a:ext cx="2766566" cy="579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External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4A73C2-8C06-4C0E-9095-8F69E1D93F11}"/>
              </a:ext>
            </a:extLst>
          </p:cNvPr>
          <p:cNvSpPr txBox="1"/>
          <p:nvPr/>
        </p:nvSpPr>
        <p:spPr>
          <a:xfrm>
            <a:off x="1539543" y="1320128"/>
            <a:ext cx="389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How do we define ‘going to hospitals’?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6F2AFAE-45FC-4609-A2B7-40742DA38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912239"/>
              </p:ext>
            </p:extLst>
          </p:nvPr>
        </p:nvGraphicFramePr>
        <p:xfrm>
          <a:off x="1473634" y="1933930"/>
          <a:ext cx="3893769" cy="3268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923">
                  <a:extLst>
                    <a:ext uri="{9D8B030D-6E8A-4147-A177-3AD203B41FA5}">
                      <a16:colId xmlns:a16="http://schemas.microsoft.com/office/drawing/2014/main" val="3811460563"/>
                    </a:ext>
                  </a:extLst>
                </a:gridCol>
                <a:gridCol w="1297923">
                  <a:extLst>
                    <a:ext uri="{9D8B030D-6E8A-4147-A177-3AD203B41FA5}">
                      <a16:colId xmlns:a16="http://schemas.microsoft.com/office/drawing/2014/main" val="967737379"/>
                    </a:ext>
                  </a:extLst>
                </a:gridCol>
                <a:gridCol w="1297923">
                  <a:extLst>
                    <a:ext uri="{9D8B030D-6E8A-4147-A177-3AD203B41FA5}">
                      <a16:colId xmlns:a16="http://schemas.microsoft.com/office/drawing/2014/main" val="3677226930"/>
                    </a:ext>
                  </a:extLst>
                </a:gridCol>
              </a:tblGrid>
              <a:tr h="85311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2009 - 2015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2017 - 2019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195899"/>
                  </a:ext>
                </a:extLst>
              </a:tr>
              <a:tr h="1033397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  <a:p>
                      <a:pPr algn="ctr"/>
                      <a:r>
                        <a:rPr lang="en-US" sz="1600" b="1" dirty="0"/>
                        <a:t>Location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Coordinates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Area Codes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146390"/>
                  </a:ext>
                </a:extLst>
              </a:tr>
              <a:tr h="1381825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  <a:p>
                      <a:pPr algn="ctr"/>
                      <a:r>
                        <a:rPr lang="en-US" sz="1600" b="1" dirty="0"/>
                        <a:t>Going to Hospital if Trip Ends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In the surrounding streets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In the same area*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2202"/>
                  </a:ext>
                </a:extLst>
              </a:tr>
            </a:tbl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E8A9EF00-A896-45E7-B11D-8364FC68F3FA}"/>
              </a:ext>
            </a:extLst>
          </p:cNvPr>
          <p:cNvSpPr txBox="1">
            <a:spLocks/>
          </p:cNvSpPr>
          <p:nvPr/>
        </p:nvSpPr>
        <p:spPr>
          <a:xfrm>
            <a:off x="1704483" y="5636031"/>
            <a:ext cx="3503358" cy="280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/>
              <a:t>*Some popular areas excluded for better accuracy</a:t>
            </a:r>
          </a:p>
        </p:txBody>
      </p:sp>
    </p:spTree>
    <p:extLst>
      <p:ext uri="{BB962C8B-B14F-4D97-AF65-F5344CB8AC3E}">
        <p14:creationId xmlns:p14="http://schemas.microsoft.com/office/powerpoint/2010/main" val="301699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20E2F5F-74E8-44A1-87FD-B53A694B5D65}"/>
              </a:ext>
            </a:extLst>
          </p:cNvPr>
          <p:cNvSpPr txBox="1">
            <a:spLocks/>
          </p:cNvSpPr>
          <p:nvPr/>
        </p:nvSpPr>
        <p:spPr>
          <a:xfrm>
            <a:off x="2103146" y="427182"/>
            <a:ext cx="4461156" cy="579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Goal Metric Extraction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37890B-CE1A-451E-9D1B-055DE1D30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46" y="4005517"/>
            <a:ext cx="9082246" cy="2425301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CCA2D5F3-68C5-45E2-A81A-7A68587C41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5" b="59483"/>
          <a:stretch/>
        </p:blipFill>
        <p:spPr>
          <a:xfrm>
            <a:off x="8000393" y="190660"/>
            <a:ext cx="3184999" cy="36087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F4E32A-464E-4ADC-8B8D-82B8C7E108E5}"/>
              </a:ext>
            </a:extLst>
          </p:cNvPr>
          <p:cNvSpPr txBox="1"/>
          <p:nvPr/>
        </p:nvSpPr>
        <p:spPr>
          <a:xfrm>
            <a:off x="2103146" y="1628977"/>
            <a:ext cx="50690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classifying the rides by the drop-off location…</a:t>
            </a:r>
          </a:p>
          <a:p>
            <a:endParaRPr lang="en-US" dirty="0"/>
          </a:p>
          <a:p>
            <a:r>
              <a:rPr lang="en-US" dirty="0"/>
              <a:t>We get the metric feature ‘hospital’:</a:t>
            </a:r>
          </a:p>
          <a:p>
            <a:endParaRPr lang="en-US" dirty="0"/>
          </a:p>
          <a:p>
            <a:r>
              <a:rPr lang="en-US" dirty="0"/>
              <a:t>		1 = going to hospital</a:t>
            </a:r>
          </a:p>
          <a:p>
            <a:r>
              <a:rPr lang="en-US" dirty="0"/>
              <a:t>		0 = not going to hospital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05863-3F4D-479A-942D-E64297EC66B1}"/>
              </a:ext>
            </a:extLst>
          </p:cNvPr>
          <p:cNvSpPr/>
          <p:nvPr/>
        </p:nvSpPr>
        <p:spPr>
          <a:xfrm>
            <a:off x="10582940" y="4061637"/>
            <a:ext cx="531627" cy="2317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23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F869AA-3777-4C09-9663-00A6E85FB998}"/>
              </a:ext>
            </a:extLst>
          </p:cNvPr>
          <p:cNvSpPr txBox="1">
            <a:spLocks/>
          </p:cNvSpPr>
          <p:nvPr/>
        </p:nvSpPr>
        <p:spPr>
          <a:xfrm>
            <a:off x="2103145" y="427182"/>
            <a:ext cx="4903217" cy="579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RNN Model &amp; Prediction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91A1D8-7D08-45A9-9DEC-1C9EA373F8C0}"/>
              </a:ext>
            </a:extLst>
          </p:cNvPr>
          <p:cNvSpPr txBox="1"/>
          <p:nvPr/>
        </p:nvSpPr>
        <p:spPr>
          <a:xfrm>
            <a:off x="2689430" y="1524969"/>
            <a:ext cx="3140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Dataset 1, 2009 - 2015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470D37-468F-462F-8736-906AF272171E}"/>
              </a:ext>
            </a:extLst>
          </p:cNvPr>
          <p:cNvSpPr txBox="1"/>
          <p:nvPr/>
        </p:nvSpPr>
        <p:spPr>
          <a:xfrm>
            <a:off x="7936284" y="1524361"/>
            <a:ext cx="3032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Dataset 2, 2017 - 2019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219CF8-5FB7-45E5-996E-B0512D9C577D}"/>
              </a:ext>
            </a:extLst>
          </p:cNvPr>
          <p:cNvSpPr txBox="1"/>
          <p:nvPr/>
        </p:nvSpPr>
        <p:spPr>
          <a:xfrm>
            <a:off x="2177037" y="5230489"/>
            <a:ext cx="8791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r>
              <a:rPr lang="en-US" dirty="0"/>
              <a:t>	1. X-axis is ‘</a:t>
            </a:r>
            <a:r>
              <a:rPr lang="en-US" dirty="0">
                <a:solidFill>
                  <a:srgbClr val="FF0000"/>
                </a:solidFill>
              </a:rPr>
              <a:t>Months</a:t>
            </a:r>
            <a:r>
              <a:rPr lang="en-US" dirty="0"/>
              <a:t>’ and Y-axis is ‘</a:t>
            </a:r>
            <a:r>
              <a:rPr lang="en-US" dirty="0">
                <a:solidFill>
                  <a:srgbClr val="FF0000"/>
                </a:solidFill>
              </a:rPr>
              <a:t>portion of rides going to hospitals</a:t>
            </a:r>
            <a:r>
              <a:rPr lang="en-US" dirty="0"/>
              <a:t>’</a:t>
            </a:r>
          </a:p>
          <a:p>
            <a:endParaRPr lang="en-US" dirty="0"/>
          </a:p>
          <a:p>
            <a:r>
              <a:rPr lang="en-US" dirty="0"/>
              <a:t>	2. Since we use larger areas in dataset 2, the results are much higher and not as 		     accurate, but we can still observe the trend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D334D734-C6E0-4716-A4EE-F8F75E1D0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796" y="1950187"/>
            <a:ext cx="4949399" cy="313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B0D1EA-7B94-468B-89D8-53445897E9CB}"/>
              </a:ext>
            </a:extLst>
          </p:cNvPr>
          <p:cNvSpPr txBox="1"/>
          <p:nvPr/>
        </p:nvSpPr>
        <p:spPr>
          <a:xfrm>
            <a:off x="9312197" y="1988566"/>
            <a:ext cx="788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Jan. 2019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9BD335B2-5FF2-4144-AF9C-D6C8CB8AB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516" y="1950188"/>
            <a:ext cx="4898765" cy="313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DAB1A5-C2CD-4EEA-9326-9E25B17F0DED}"/>
              </a:ext>
            </a:extLst>
          </p:cNvPr>
          <p:cNvSpPr txBox="1"/>
          <p:nvPr/>
        </p:nvSpPr>
        <p:spPr>
          <a:xfrm>
            <a:off x="4609061" y="4521737"/>
            <a:ext cx="934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Dec. 2012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04C9D3-0625-466C-B93C-3804EE6D06E0}"/>
              </a:ext>
            </a:extLst>
          </p:cNvPr>
          <p:cNvSpPr txBox="1"/>
          <p:nvPr/>
        </p:nvSpPr>
        <p:spPr>
          <a:xfrm>
            <a:off x="2177035" y="1062650"/>
            <a:ext cx="629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 New Yorkers going to hospitals by taxis more often or less?</a:t>
            </a:r>
          </a:p>
        </p:txBody>
      </p:sp>
    </p:spTree>
    <p:extLst>
      <p:ext uri="{BB962C8B-B14F-4D97-AF65-F5344CB8AC3E}">
        <p14:creationId xmlns:p14="http://schemas.microsoft.com/office/powerpoint/2010/main" val="1419135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62CED5-E6BE-44A5-B7A7-1AB6588E9F32}"/>
              </a:ext>
            </a:extLst>
          </p:cNvPr>
          <p:cNvSpPr txBox="1">
            <a:spLocks/>
          </p:cNvSpPr>
          <p:nvPr/>
        </p:nvSpPr>
        <p:spPr>
          <a:xfrm>
            <a:off x="2103145" y="427182"/>
            <a:ext cx="4903217" cy="579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RNN Model &amp; Prediction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9CD52D-0379-4D05-9A12-793C5911A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88" y="3465704"/>
            <a:ext cx="4671833" cy="2531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C78B5E-6B44-4E91-95D3-E8E95ABEC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121" y="3465704"/>
            <a:ext cx="5118359" cy="253105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AC49D42-42F6-40B1-974B-8FBBCF16919D}"/>
              </a:ext>
            </a:extLst>
          </p:cNvPr>
          <p:cNvSpPr txBox="1">
            <a:spLocks/>
          </p:cNvSpPr>
          <p:nvPr/>
        </p:nvSpPr>
        <p:spPr>
          <a:xfrm>
            <a:off x="4260056" y="1639406"/>
            <a:ext cx="4903217" cy="579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Long-Short Term Memory (LSTM)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1C9D3-9614-4A1E-BD3C-04A53EBBB902}"/>
              </a:ext>
            </a:extLst>
          </p:cNvPr>
          <p:cNvSpPr txBox="1"/>
          <p:nvPr/>
        </p:nvSpPr>
        <p:spPr>
          <a:xfrm>
            <a:off x="3164104" y="2407541"/>
            <a:ext cx="7421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LSTM is an RNN architecture that predicts the next point of data based on previous trend and works with both single data points and sequence of data.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A9F7F4-DABD-4589-9465-C2C106F8702B}"/>
              </a:ext>
            </a:extLst>
          </p:cNvPr>
          <p:cNvSpPr txBox="1"/>
          <p:nvPr/>
        </p:nvSpPr>
        <p:spPr>
          <a:xfrm>
            <a:off x="2177035" y="1062650"/>
            <a:ext cx="629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 New Yorkers going to hospitals by taxis more often or less?</a:t>
            </a:r>
          </a:p>
        </p:txBody>
      </p:sp>
    </p:spTree>
    <p:extLst>
      <p:ext uri="{BB962C8B-B14F-4D97-AF65-F5344CB8AC3E}">
        <p14:creationId xmlns:p14="http://schemas.microsoft.com/office/powerpoint/2010/main" val="2337407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315898-3EA9-4BB3-A17B-5C0C2FD9A020}"/>
              </a:ext>
            </a:extLst>
          </p:cNvPr>
          <p:cNvSpPr txBox="1">
            <a:spLocks/>
          </p:cNvSpPr>
          <p:nvPr/>
        </p:nvSpPr>
        <p:spPr>
          <a:xfrm>
            <a:off x="2103145" y="427182"/>
            <a:ext cx="4903217" cy="579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RNN Model &amp;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C62DAC-FBD7-4843-83E4-23F0357CD682}"/>
              </a:ext>
            </a:extLst>
          </p:cNvPr>
          <p:cNvSpPr txBox="1"/>
          <p:nvPr/>
        </p:nvSpPr>
        <p:spPr>
          <a:xfrm>
            <a:off x="2177035" y="1062650"/>
            <a:ext cx="629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 New Yorkers going to hospitals by taxis more often or less?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03E96-4A66-4A38-BF9F-FFA777178D91}"/>
              </a:ext>
            </a:extLst>
          </p:cNvPr>
          <p:cNvSpPr txBox="1"/>
          <p:nvPr/>
        </p:nvSpPr>
        <p:spPr>
          <a:xfrm>
            <a:off x="2689430" y="1524969"/>
            <a:ext cx="3140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Dataset 1, 2009 - 2015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23338-9C86-4B5C-9C93-E0C05B5CAD5A}"/>
              </a:ext>
            </a:extLst>
          </p:cNvPr>
          <p:cNvSpPr txBox="1"/>
          <p:nvPr/>
        </p:nvSpPr>
        <p:spPr>
          <a:xfrm>
            <a:off x="7654268" y="1524969"/>
            <a:ext cx="3032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Dataset 2, 2017 - 2019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EC6F650-96B8-4072-9C02-24144CB88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759" y="2034471"/>
            <a:ext cx="6023241" cy="305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738FBDF-43A9-4F56-887B-3591A562A843}"/>
              </a:ext>
            </a:extLst>
          </p:cNvPr>
          <p:cNvGrpSpPr/>
          <p:nvPr/>
        </p:nvGrpSpPr>
        <p:grpSpPr>
          <a:xfrm>
            <a:off x="1599177" y="2034471"/>
            <a:ext cx="4363599" cy="3058313"/>
            <a:chOff x="1903979" y="2375817"/>
            <a:chExt cx="3794367" cy="2495550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8678B956-7247-4191-8714-97D905BA50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6681"/>
            <a:stretch/>
          </p:blipFill>
          <p:spPr bwMode="auto">
            <a:xfrm>
              <a:off x="1903979" y="2375817"/>
              <a:ext cx="157136" cy="2495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>
              <a:extLst>
                <a:ext uri="{FF2B5EF4-FFF2-40B4-BE49-F238E27FC236}">
                  <a16:creationId xmlns:a16="http://schemas.microsoft.com/office/drawing/2014/main" id="{EA5EDAAB-7951-482B-BE49-928C6230DC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8459"/>
            <a:stretch/>
          </p:blipFill>
          <p:spPr bwMode="auto">
            <a:xfrm>
              <a:off x="2066669" y="2375817"/>
              <a:ext cx="425412" cy="236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B22A1316-5951-4673-BC14-A391E5E199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03" r="23111"/>
            <a:stretch/>
          </p:blipFill>
          <p:spPr bwMode="auto">
            <a:xfrm>
              <a:off x="2479969" y="2375817"/>
              <a:ext cx="3218377" cy="2495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D14F6AA-FD06-4CCE-A835-FEA6F5B88474}"/>
              </a:ext>
            </a:extLst>
          </p:cNvPr>
          <p:cNvSpPr txBox="1"/>
          <p:nvPr/>
        </p:nvSpPr>
        <p:spPr>
          <a:xfrm>
            <a:off x="1985870" y="5092783"/>
            <a:ext cx="5533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Fewer ‘hospital taxis’ in 2012 –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‘hospital taxis’ in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predicts a </a:t>
            </a:r>
            <a:r>
              <a:rPr lang="en-US" dirty="0">
                <a:solidFill>
                  <a:srgbClr val="FF0000"/>
                </a:solidFill>
              </a:rPr>
              <a:t>decreasing trend </a:t>
            </a:r>
          </a:p>
          <a:p>
            <a:r>
              <a:rPr lang="en-US" dirty="0"/>
              <a:t>      after the peak, possibly better than it </a:t>
            </a:r>
          </a:p>
          <a:p>
            <a:r>
              <a:rPr lang="en-US" dirty="0"/>
              <a:t>      was in 2009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65A4A8-C5B5-4B69-8A34-500BAAD1C3E6}"/>
              </a:ext>
            </a:extLst>
          </p:cNvPr>
          <p:cNvSpPr txBox="1"/>
          <p:nvPr/>
        </p:nvSpPr>
        <p:spPr>
          <a:xfrm>
            <a:off x="6691264" y="5092782"/>
            <a:ext cx="5262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‘hospital taxis’ increasing after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predicts a </a:t>
            </a:r>
            <a:r>
              <a:rPr lang="en-US" dirty="0">
                <a:solidFill>
                  <a:srgbClr val="FF0000"/>
                </a:solidFill>
              </a:rPr>
              <a:t>decreasing trend </a:t>
            </a:r>
            <a:r>
              <a:rPr lang="en-US" dirty="0"/>
              <a:t>after the peak, but will stay higher than it was in 2017</a:t>
            </a:r>
          </a:p>
        </p:txBody>
      </p:sp>
    </p:spTree>
    <p:extLst>
      <p:ext uri="{BB962C8B-B14F-4D97-AF65-F5344CB8AC3E}">
        <p14:creationId xmlns:p14="http://schemas.microsoft.com/office/powerpoint/2010/main" val="701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B5873D-5BCF-4BF1-8325-4EF5A9423F83}"/>
              </a:ext>
            </a:extLst>
          </p:cNvPr>
          <p:cNvSpPr txBox="1">
            <a:spLocks/>
          </p:cNvSpPr>
          <p:nvPr/>
        </p:nvSpPr>
        <p:spPr>
          <a:xfrm>
            <a:off x="2103146" y="427182"/>
            <a:ext cx="2287186" cy="579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1C611-315A-41E4-9225-04E088160186}"/>
              </a:ext>
            </a:extLst>
          </p:cNvPr>
          <p:cNvSpPr txBox="1"/>
          <p:nvPr/>
        </p:nvSpPr>
        <p:spPr>
          <a:xfrm>
            <a:off x="2177036" y="1062650"/>
            <a:ext cx="552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have we known?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D4F593-620A-44BF-BED4-5796B4307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295" y="1647131"/>
            <a:ext cx="9381396" cy="4148219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95959"/>
                </a:solidFill>
              </a:rPr>
              <a:t>Exploited trip-level taxi data from two distinct sources to discover patterns of going to hospitals by taxi, and further predicted future trend for both situations using the LSTM model.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95959"/>
                </a:solidFill>
              </a:rPr>
              <a:t>The trend shows a 25% decrease in NYC passengers going to hospital by taxis in 2012 than in 2009, while the number increased throughout 2017 to 2019.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95959"/>
                </a:solidFill>
              </a:rPr>
              <a:t>The model predicts fewer ‘hospital taxis’ for both situations in their futures.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95959"/>
                </a:solidFill>
              </a:rPr>
              <a:t>More improvement can be made if a better technique of detection for ‘going to hospital’ was presented, with a more rigorous method of classifying trips going for medical purposes.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1812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892C60-E2C3-4EAE-85D9-F2825AF64A75}"/>
              </a:ext>
            </a:extLst>
          </p:cNvPr>
          <p:cNvSpPr txBox="1"/>
          <p:nvPr/>
        </p:nvSpPr>
        <p:spPr>
          <a:xfrm>
            <a:off x="3793233" y="2905780"/>
            <a:ext cx="6150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Thank  You  Very  Much  for  Your  Time</a:t>
            </a:r>
          </a:p>
        </p:txBody>
      </p:sp>
    </p:spTree>
    <p:extLst>
      <p:ext uri="{BB962C8B-B14F-4D97-AF65-F5344CB8AC3E}">
        <p14:creationId xmlns:p14="http://schemas.microsoft.com/office/powerpoint/2010/main" val="9438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D59A9-9A65-4219-9F5C-616FEE5D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46" y="427182"/>
            <a:ext cx="1886963" cy="579582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0E473-0C1E-4EB2-8D19-10AEF9E9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3146" y="1734126"/>
            <a:ext cx="10018713" cy="4036291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Cleaning &amp; Feature Engineering</a:t>
            </a:r>
          </a:p>
          <a:p>
            <a:r>
              <a:rPr lang="en-US" dirty="0"/>
              <a:t>Data Visualization &amp; Exploratory Data Analysis</a:t>
            </a:r>
          </a:p>
          <a:p>
            <a:r>
              <a:rPr lang="en-US" dirty="0"/>
              <a:t>External Data</a:t>
            </a:r>
          </a:p>
          <a:p>
            <a:r>
              <a:rPr lang="en-US" dirty="0"/>
              <a:t>Goal Metric Extraction</a:t>
            </a:r>
          </a:p>
          <a:p>
            <a:r>
              <a:rPr lang="en-US" dirty="0"/>
              <a:t>RNN Model &amp; Prediction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97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697AE6-2727-45E6-B5F2-49676462FCA4}"/>
              </a:ext>
            </a:extLst>
          </p:cNvPr>
          <p:cNvSpPr txBox="1"/>
          <p:nvPr/>
        </p:nvSpPr>
        <p:spPr>
          <a:xfrm>
            <a:off x="3685309" y="3241964"/>
            <a:ext cx="10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A66AE-B643-4361-A390-4B0FBBBF9019}"/>
              </a:ext>
            </a:extLst>
          </p:cNvPr>
          <p:cNvSpPr txBox="1"/>
          <p:nvPr/>
        </p:nvSpPr>
        <p:spPr>
          <a:xfrm>
            <a:off x="1807582" y="1958508"/>
            <a:ext cx="1001871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project is to dig through the data of NYC Taxi rides for findings on </a:t>
            </a:r>
            <a:r>
              <a:rPr lang="en-US" sz="2000" dirty="0">
                <a:solidFill>
                  <a:srgbClr val="FF0000"/>
                </a:solidFill>
              </a:rPr>
              <a:t>medical trends </a:t>
            </a:r>
            <a:r>
              <a:rPr lang="en-US" sz="2000" dirty="0"/>
              <a:t>in NYC. We will focus on rides that relate to a hospital by its coordinates or area of operation. The project consists of </a:t>
            </a:r>
            <a:r>
              <a:rPr lang="en-US" sz="2000" dirty="0">
                <a:solidFill>
                  <a:srgbClr val="0070C0"/>
                </a:solidFill>
              </a:rPr>
              <a:t>two parts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	1. EDA Analysis and Construction of Goal Metrics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2. RNN prediction of future trend with LSTM</a:t>
            </a:r>
          </a:p>
          <a:p>
            <a:endParaRPr lang="en-US" sz="2000" dirty="0"/>
          </a:p>
          <a:p>
            <a:r>
              <a:rPr lang="en-US" sz="2000" dirty="0"/>
              <a:t>The data also has two parts with different</a:t>
            </a:r>
            <a:r>
              <a:rPr lang="en-US" sz="2000" dirty="0">
                <a:solidFill>
                  <a:srgbClr val="00B050"/>
                </a:solidFill>
              </a:rPr>
              <a:t> data sources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00B050"/>
                </a:solidFill>
              </a:rPr>
              <a:t>	1. 2009 to 2015, 'New York City Taxi Fare Prediction', Kaggle</a:t>
            </a:r>
          </a:p>
          <a:p>
            <a:r>
              <a:rPr lang="en-US" sz="2000" dirty="0">
                <a:solidFill>
                  <a:srgbClr val="00B050"/>
                </a:solidFill>
              </a:rPr>
              <a:t>	2. 2017 to 2019, Taxi &amp; Limousine Commission Trip Record Data</a:t>
            </a:r>
          </a:p>
          <a:p>
            <a:endParaRPr lang="en-US" sz="2000" dirty="0"/>
          </a:p>
          <a:p>
            <a:r>
              <a:rPr lang="en-US" sz="2000" dirty="0"/>
              <a:t>We will be combining the data with data from other sources in generating desired features.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958CC1-B69E-46D8-8B2C-114D44CB36A5}"/>
              </a:ext>
            </a:extLst>
          </p:cNvPr>
          <p:cNvSpPr txBox="1">
            <a:spLocks/>
          </p:cNvSpPr>
          <p:nvPr/>
        </p:nvSpPr>
        <p:spPr>
          <a:xfrm>
            <a:off x="2103146" y="427182"/>
            <a:ext cx="2625872" cy="579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F99C3-B5EA-499D-B769-64823AB97C5A}"/>
              </a:ext>
            </a:extLst>
          </p:cNvPr>
          <p:cNvSpPr txBox="1"/>
          <p:nvPr/>
        </p:nvSpPr>
        <p:spPr>
          <a:xfrm>
            <a:off x="2158869" y="1232211"/>
            <a:ext cx="344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are hospitals in NYC utilized?</a:t>
            </a:r>
          </a:p>
        </p:txBody>
      </p:sp>
    </p:spTree>
    <p:extLst>
      <p:ext uri="{BB962C8B-B14F-4D97-AF65-F5344CB8AC3E}">
        <p14:creationId xmlns:p14="http://schemas.microsoft.com/office/powerpoint/2010/main" val="358012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2086EF-FF19-4B54-B5E7-7DF42344300B}"/>
              </a:ext>
            </a:extLst>
          </p:cNvPr>
          <p:cNvSpPr txBox="1">
            <a:spLocks/>
          </p:cNvSpPr>
          <p:nvPr/>
        </p:nvSpPr>
        <p:spPr>
          <a:xfrm>
            <a:off x="2103146" y="427182"/>
            <a:ext cx="7244054" cy="579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Data Cleaning &amp; Feature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4B0DA7-ABF2-4A45-B928-70E22E9163E1}"/>
              </a:ext>
            </a:extLst>
          </p:cNvPr>
          <p:cNvSpPr txBox="1"/>
          <p:nvPr/>
        </p:nvSpPr>
        <p:spPr>
          <a:xfrm>
            <a:off x="3491345" y="6246435"/>
            <a:ext cx="6477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Both datasets consist of extreme outliers and invalid inputs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642812-017F-4165-8078-BBCCE3571F68}"/>
              </a:ext>
            </a:extLst>
          </p:cNvPr>
          <p:cNvSpPr txBox="1"/>
          <p:nvPr/>
        </p:nvSpPr>
        <p:spPr>
          <a:xfrm>
            <a:off x="2164924" y="1232211"/>
            <a:ext cx="84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do we want to know from our data? What range of data should we consider?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B4732A-3E39-4423-AA56-D4012FA73BB3}"/>
              </a:ext>
            </a:extLst>
          </p:cNvPr>
          <p:cNvGrpSpPr/>
          <p:nvPr/>
        </p:nvGrpSpPr>
        <p:grpSpPr>
          <a:xfrm>
            <a:off x="6579541" y="2382980"/>
            <a:ext cx="0" cy="3154217"/>
            <a:chOff x="6819683" y="2179783"/>
            <a:chExt cx="0" cy="315421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DF88A17-1CFE-4837-A470-8932A00F8B17}"/>
                </a:ext>
              </a:extLst>
            </p:cNvPr>
            <p:cNvCxnSpPr/>
            <p:nvPr/>
          </p:nvCxnSpPr>
          <p:spPr>
            <a:xfrm>
              <a:off x="6819683" y="2179783"/>
              <a:ext cx="0" cy="5541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0B2DAE3-A1C7-43EC-A0E8-672EFFF77350}"/>
                </a:ext>
              </a:extLst>
            </p:cNvPr>
            <p:cNvCxnSpPr/>
            <p:nvPr/>
          </p:nvCxnSpPr>
          <p:spPr>
            <a:xfrm>
              <a:off x="6819683" y="3059547"/>
              <a:ext cx="0" cy="5541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2BE4327-CDAE-4B46-95B5-C82FD4BFC852}"/>
                </a:ext>
              </a:extLst>
            </p:cNvPr>
            <p:cNvCxnSpPr/>
            <p:nvPr/>
          </p:nvCxnSpPr>
          <p:spPr>
            <a:xfrm>
              <a:off x="6819683" y="3902365"/>
              <a:ext cx="0" cy="5541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C88D7DC-1CCA-49A6-8F60-D02AEC54D6D2}"/>
                </a:ext>
              </a:extLst>
            </p:cNvPr>
            <p:cNvCxnSpPr/>
            <p:nvPr/>
          </p:nvCxnSpPr>
          <p:spPr>
            <a:xfrm>
              <a:off x="6819683" y="4779819"/>
              <a:ext cx="0" cy="5541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C20419-BF35-4215-A03E-83E69EE4D067}"/>
              </a:ext>
            </a:extLst>
          </p:cNvPr>
          <p:cNvCxnSpPr>
            <a:cxnSpLocks/>
          </p:cNvCxnSpPr>
          <p:nvPr/>
        </p:nvCxnSpPr>
        <p:spPr>
          <a:xfrm flipH="1">
            <a:off x="2543241" y="2877128"/>
            <a:ext cx="3715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505696-8CCF-4834-96C9-B4A1423CB5DC}"/>
              </a:ext>
            </a:extLst>
          </p:cNvPr>
          <p:cNvCxnSpPr>
            <a:cxnSpLocks/>
          </p:cNvCxnSpPr>
          <p:nvPr/>
        </p:nvCxnSpPr>
        <p:spPr>
          <a:xfrm flipH="1">
            <a:off x="2543241" y="3835401"/>
            <a:ext cx="3715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11930F4-CF4A-4E0A-9032-0B8B98B45346}"/>
              </a:ext>
            </a:extLst>
          </p:cNvPr>
          <p:cNvCxnSpPr>
            <a:cxnSpLocks/>
          </p:cNvCxnSpPr>
          <p:nvPr/>
        </p:nvCxnSpPr>
        <p:spPr>
          <a:xfrm flipH="1">
            <a:off x="2561712" y="4853710"/>
            <a:ext cx="3715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EB43C57-3258-46AB-9279-AE8989D323C7}"/>
              </a:ext>
            </a:extLst>
          </p:cNvPr>
          <p:cNvSpPr txBox="1"/>
          <p:nvPr/>
        </p:nvSpPr>
        <p:spPr>
          <a:xfrm>
            <a:off x="2604651" y="1753893"/>
            <a:ext cx="3140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Dataset 1, 2009 - 2015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C33CA-B390-4C73-8C0B-0A5371896E1E}"/>
              </a:ext>
            </a:extLst>
          </p:cNvPr>
          <p:cNvSpPr txBox="1"/>
          <p:nvPr/>
        </p:nvSpPr>
        <p:spPr>
          <a:xfrm>
            <a:off x="7851505" y="1753285"/>
            <a:ext cx="3032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Dataset 2, 2017 - 2019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57E19-3ED5-4923-92BB-262E00A07F30}"/>
              </a:ext>
            </a:extLst>
          </p:cNvPr>
          <p:cNvSpPr/>
          <p:nvPr/>
        </p:nvSpPr>
        <p:spPr>
          <a:xfrm>
            <a:off x="3491345" y="2764978"/>
            <a:ext cx="1200724" cy="2562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4718F0-CE62-40F9-B00B-AD3E014C2303}"/>
              </a:ext>
            </a:extLst>
          </p:cNvPr>
          <p:cNvSpPr txBox="1"/>
          <p:nvPr/>
        </p:nvSpPr>
        <p:spPr>
          <a:xfrm>
            <a:off x="3214251" y="2956777"/>
            <a:ext cx="186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40.5°              40.9°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A6E8FE-6F45-48C9-9BD4-45AE6DDA3435}"/>
              </a:ext>
            </a:extLst>
          </p:cNvPr>
          <p:cNvSpPr/>
          <p:nvPr/>
        </p:nvSpPr>
        <p:spPr>
          <a:xfrm>
            <a:off x="3121887" y="3713954"/>
            <a:ext cx="1865731" cy="2540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3A2C1-3BE0-49BC-95C0-3F88208EF2C2}"/>
              </a:ext>
            </a:extLst>
          </p:cNvPr>
          <p:cNvSpPr txBox="1"/>
          <p:nvPr/>
        </p:nvSpPr>
        <p:spPr>
          <a:xfrm>
            <a:off x="2806221" y="3939769"/>
            <a:ext cx="293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-74.3°                           -73.7°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30D5AC-8AAB-4439-8F9D-4130CB106B6C}"/>
              </a:ext>
            </a:extLst>
          </p:cNvPr>
          <p:cNvCxnSpPr>
            <a:cxnSpLocks/>
          </p:cNvCxnSpPr>
          <p:nvPr/>
        </p:nvCxnSpPr>
        <p:spPr>
          <a:xfrm>
            <a:off x="2520150" y="2755742"/>
            <a:ext cx="0" cy="264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A06F598-BE96-4A64-984E-0ABE657F7308}"/>
              </a:ext>
            </a:extLst>
          </p:cNvPr>
          <p:cNvCxnSpPr>
            <a:cxnSpLocks/>
          </p:cNvCxnSpPr>
          <p:nvPr/>
        </p:nvCxnSpPr>
        <p:spPr>
          <a:xfrm>
            <a:off x="6274733" y="3706955"/>
            <a:ext cx="0" cy="264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D1FDA6-0809-48FF-93E1-C9EA4D8C3C97}"/>
              </a:ext>
            </a:extLst>
          </p:cNvPr>
          <p:cNvCxnSpPr>
            <a:cxnSpLocks/>
          </p:cNvCxnSpPr>
          <p:nvPr/>
        </p:nvCxnSpPr>
        <p:spPr>
          <a:xfrm>
            <a:off x="2543240" y="4727706"/>
            <a:ext cx="0" cy="264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561D2CD-4FD9-4FA7-A483-FF60072A1A64}"/>
              </a:ext>
            </a:extLst>
          </p:cNvPr>
          <p:cNvSpPr/>
          <p:nvPr/>
        </p:nvSpPr>
        <p:spPr>
          <a:xfrm>
            <a:off x="2558720" y="4732785"/>
            <a:ext cx="1597642" cy="2645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564321-722C-4739-84EF-F31D1CC660FB}"/>
              </a:ext>
            </a:extLst>
          </p:cNvPr>
          <p:cNvSpPr txBox="1"/>
          <p:nvPr/>
        </p:nvSpPr>
        <p:spPr>
          <a:xfrm>
            <a:off x="2417179" y="4967863"/>
            <a:ext cx="293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0                              10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EE3BF0-54A9-45C9-8888-C61E2895D776}"/>
              </a:ext>
            </a:extLst>
          </p:cNvPr>
          <p:cNvSpPr txBox="1"/>
          <p:nvPr/>
        </p:nvSpPr>
        <p:spPr>
          <a:xfrm>
            <a:off x="1454850" y="2692946"/>
            <a:ext cx="110387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Latitudes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08F917-6B8F-4EB0-88A4-3F1117A714BD}"/>
              </a:ext>
            </a:extLst>
          </p:cNvPr>
          <p:cNvSpPr txBox="1"/>
          <p:nvPr/>
        </p:nvSpPr>
        <p:spPr>
          <a:xfrm>
            <a:off x="1302328" y="3650736"/>
            <a:ext cx="129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Longitudes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B19026-50F1-4676-BC0F-721779390507}"/>
              </a:ext>
            </a:extLst>
          </p:cNvPr>
          <p:cNvSpPr txBox="1"/>
          <p:nvPr/>
        </p:nvSpPr>
        <p:spPr>
          <a:xfrm>
            <a:off x="1106869" y="4669044"/>
            <a:ext cx="152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Passengers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765CB71-3F57-4708-873C-426E7187E3B3}"/>
              </a:ext>
            </a:extLst>
          </p:cNvPr>
          <p:cNvCxnSpPr>
            <a:cxnSpLocks/>
          </p:cNvCxnSpPr>
          <p:nvPr/>
        </p:nvCxnSpPr>
        <p:spPr>
          <a:xfrm flipH="1">
            <a:off x="6925897" y="2595417"/>
            <a:ext cx="3715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C8060E3-5639-49BF-909B-A5E9A751E407}"/>
              </a:ext>
            </a:extLst>
          </p:cNvPr>
          <p:cNvCxnSpPr>
            <a:cxnSpLocks/>
          </p:cNvCxnSpPr>
          <p:nvPr/>
        </p:nvCxnSpPr>
        <p:spPr>
          <a:xfrm>
            <a:off x="6912042" y="2474031"/>
            <a:ext cx="0" cy="264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4560708-D8A2-479B-9099-CFE80B010EA8}"/>
              </a:ext>
            </a:extLst>
          </p:cNvPr>
          <p:cNvSpPr txBox="1"/>
          <p:nvPr/>
        </p:nvSpPr>
        <p:spPr>
          <a:xfrm>
            <a:off x="10759486" y="2421641"/>
            <a:ext cx="110387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7DCD980-F7C3-4890-B4EA-B8AE75313574}"/>
              </a:ext>
            </a:extLst>
          </p:cNvPr>
          <p:cNvSpPr/>
          <p:nvPr/>
        </p:nvSpPr>
        <p:spPr>
          <a:xfrm>
            <a:off x="6925180" y="2472992"/>
            <a:ext cx="1501775" cy="2631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1D52A6-D959-4871-8FFB-7D52BBF8FFB2}"/>
              </a:ext>
            </a:extLst>
          </p:cNvPr>
          <p:cNvSpPr txBox="1"/>
          <p:nvPr/>
        </p:nvSpPr>
        <p:spPr>
          <a:xfrm>
            <a:off x="6790926" y="2718463"/>
            <a:ext cx="355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     100  (miles)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20054BE-833D-4D59-AC1C-AA462CADAA39}"/>
              </a:ext>
            </a:extLst>
          </p:cNvPr>
          <p:cNvCxnSpPr>
            <a:cxnSpLocks/>
          </p:cNvCxnSpPr>
          <p:nvPr/>
        </p:nvCxnSpPr>
        <p:spPr>
          <a:xfrm flipH="1">
            <a:off x="6927588" y="3339444"/>
            <a:ext cx="3715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845CF4D-8D51-432D-B47C-0CD63F98C0A9}"/>
              </a:ext>
            </a:extLst>
          </p:cNvPr>
          <p:cNvCxnSpPr>
            <a:cxnSpLocks/>
          </p:cNvCxnSpPr>
          <p:nvPr/>
        </p:nvCxnSpPr>
        <p:spPr>
          <a:xfrm>
            <a:off x="6913733" y="3218058"/>
            <a:ext cx="0" cy="264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2E657FF-25BA-4E80-8E79-44F6598C57DD}"/>
              </a:ext>
            </a:extLst>
          </p:cNvPr>
          <p:cNvSpPr txBox="1"/>
          <p:nvPr/>
        </p:nvSpPr>
        <p:spPr>
          <a:xfrm>
            <a:off x="10761177" y="3165668"/>
            <a:ext cx="110387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Duration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FAA67B0-64A4-4192-91F2-EA0733B5D2C9}"/>
              </a:ext>
            </a:extLst>
          </p:cNvPr>
          <p:cNvSpPr/>
          <p:nvPr/>
        </p:nvSpPr>
        <p:spPr>
          <a:xfrm>
            <a:off x="6923172" y="3217019"/>
            <a:ext cx="2418623" cy="2631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68965CA-CCC5-470E-B9BD-88AD9E6310FE}"/>
              </a:ext>
            </a:extLst>
          </p:cNvPr>
          <p:cNvSpPr txBox="1"/>
          <p:nvPr/>
        </p:nvSpPr>
        <p:spPr>
          <a:xfrm>
            <a:off x="6792617" y="3462490"/>
            <a:ext cx="405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                      79200  (s)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CE3983F-EFAA-4BAE-AB39-A1AF11D0FB66}"/>
              </a:ext>
            </a:extLst>
          </p:cNvPr>
          <p:cNvCxnSpPr>
            <a:cxnSpLocks/>
          </p:cNvCxnSpPr>
          <p:nvPr/>
        </p:nvCxnSpPr>
        <p:spPr>
          <a:xfrm flipH="1">
            <a:off x="6929695" y="4105730"/>
            <a:ext cx="3715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8159543-FF3F-4A7A-B74A-B67EBE29151E}"/>
              </a:ext>
            </a:extLst>
          </p:cNvPr>
          <p:cNvCxnSpPr>
            <a:cxnSpLocks/>
          </p:cNvCxnSpPr>
          <p:nvPr/>
        </p:nvCxnSpPr>
        <p:spPr>
          <a:xfrm>
            <a:off x="6915840" y="3984344"/>
            <a:ext cx="0" cy="264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88DD162-8EB1-46CA-972E-A814141E80AA}"/>
              </a:ext>
            </a:extLst>
          </p:cNvPr>
          <p:cNvSpPr txBox="1"/>
          <p:nvPr/>
        </p:nvSpPr>
        <p:spPr>
          <a:xfrm>
            <a:off x="10766049" y="4107529"/>
            <a:ext cx="143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Fare Amount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E8EEC51-9699-4914-B612-C30380ED92EA}"/>
              </a:ext>
            </a:extLst>
          </p:cNvPr>
          <p:cNvSpPr/>
          <p:nvPr/>
        </p:nvSpPr>
        <p:spPr>
          <a:xfrm>
            <a:off x="6930674" y="3983305"/>
            <a:ext cx="1812222" cy="2468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594BDE-42F4-4C4F-B78D-5880A2307609}"/>
              </a:ext>
            </a:extLst>
          </p:cNvPr>
          <p:cNvSpPr txBox="1"/>
          <p:nvPr/>
        </p:nvSpPr>
        <p:spPr>
          <a:xfrm>
            <a:off x="6794724" y="4228776"/>
            <a:ext cx="408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           1000  (dollars)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B80D418-891F-45E4-B31F-7267253DDC91}"/>
              </a:ext>
            </a:extLst>
          </p:cNvPr>
          <p:cNvCxnSpPr>
            <a:cxnSpLocks/>
          </p:cNvCxnSpPr>
          <p:nvPr/>
        </p:nvCxnSpPr>
        <p:spPr>
          <a:xfrm flipH="1">
            <a:off x="6927588" y="4947328"/>
            <a:ext cx="3715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476177F-17B0-4FE5-9C07-433AEDE286BD}"/>
              </a:ext>
            </a:extLst>
          </p:cNvPr>
          <p:cNvCxnSpPr>
            <a:cxnSpLocks/>
          </p:cNvCxnSpPr>
          <p:nvPr/>
        </p:nvCxnSpPr>
        <p:spPr>
          <a:xfrm>
            <a:off x="6913733" y="4825942"/>
            <a:ext cx="0" cy="264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8D57919-BABF-416C-A060-301F3B50B521}"/>
              </a:ext>
            </a:extLst>
          </p:cNvPr>
          <p:cNvSpPr txBox="1"/>
          <p:nvPr/>
        </p:nvSpPr>
        <p:spPr>
          <a:xfrm>
            <a:off x="10761177" y="4773552"/>
            <a:ext cx="110387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E2216E2-6A7D-4C99-BD16-49CA9A530D6F}"/>
              </a:ext>
            </a:extLst>
          </p:cNvPr>
          <p:cNvSpPr/>
          <p:nvPr/>
        </p:nvSpPr>
        <p:spPr>
          <a:xfrm>
            <a:off x="9945481" y="4824903"/>
            <a:ext cx="636900" cy="2631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CCE4933-6C8F-4299-9358-D3BE44050F52}"/>
              </a:ext>
            </a:extLst>
          </p:cNvPr>
          <p:cNvSpPr txBox="1"/>
          <p:nvPr/>
        </p:nvSpPr>
        <p:spPr>
          <a:xfrm>
            <a:off x="9646109" y="5022674"/>
            <a:ext cx="1308214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2017     2019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1B386ED-E2E0-4F1A-8734-CC8E3C483F9B}"/>
              </a:ext>
            </a:extLst>
          </p:cNvPr>
          <p:cNvCxnSpPr>
            <a:cxnSpLocks/>
          </p:cNvCxnSpPr>
          <p:nvPr/>
        </p:nvCxnSpPr>
        <p:spPr>
          <a:xfrm flipH="1">
            <a:off x="6938631" y="5724162"/>
            <a:ext cx="3715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ED93B3E-9AE0-4661-B6A6-D18F90885656}"/>
              </a:ext>
            </a:extLst>
          </p:cNvPr>
          <p:cNvCxnSpPr>
            <a:cxnSpLocks/>
          </p:cNvCxnSpPr>
          <p:nvPr/>
        </p:nvCxnSpPr>
        <p:spPr>
          <a:xfrm>
            <a:off x="6924776" y="5602776"/>
            <a:ext cx="0" cy="264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5764DE7-9705-44A4-9BFD-E48CBC669BAB}"/>
              </a:ext>
            </a:extLst>
          </p:cNvPr>
          <p:cNvSpPr txBox="1"/>
          <p:nvPr/>
        </p:nvSpPr>
        <p:spPr>
          <a:xfrm>
            <a:off x="10772219" y="5550386"/>
            <a:ext cx="13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Avg. Speed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92C307-3787-4637-8DD3-6341DE5BFAFB}"/>
              </a:ext>
            </a:extLst>
          </p:cNvPr>
          <p:cNvSpPr/>
          <p:nvPr/>
        </p:nvSpPr>
        <p:spPr>
          <a:xfrm>
            <a:off x="6938878" y="5601737"/>
            <a:ext cx="2926534" cy="2631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386BEF8-17FD-43DB-8598-372108034A49}"/>
              </a:ext>
            </a:extLst>
          </p:cNvPr>
          <p:cNvSpPr txBox="1"/>
          <p:nvPr/>
        </p:nvSpPr>
        <p:spPr>
          <a:xfrm>
            <a:off x="6803660" y="5847208"/>
            <a:ext cx="422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                                    100  (mph) </a:t>
            </a:r>
          </a:p>
        </p:txBody>
      </p:sp>
    </p:spTree>
    <p:extLst>
      <p:ext uri="{BB962C8B-B14F-4D97-AF65-F5344CB8AC3E}">
        <p14:creationId xmlns:p14="http://schemas.microsoft.com/office/powerpoint/2010/main" val="83754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564917-566D-4901-83F2-8FAAA5A5EC3E}"/>
              </a:ext>
            </a:extLst>
          </p:cNvPr>
          <p:cNvSpPr txBox="1"/>
          <p:nvPr/>
        </p:nvSpPr>
        <p:spPr>
          <a:xfrm>
            <a:off x="2177036" y="1062650"/>
            <a:ext cx="4732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does the data look like in </a:t>
            </a:r>
            <a:r>
              <a:rPr lang="en-US" sz="2400" dirty="0">
                <a:solidFill>
                  <a:srgbClr val="FF0000"/>
                </a:solidFill>
              </a:rPr>
              <a:t>2009 - 2015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4D85E4-D513-45E5-84DB-A6BB63CCDCB9}"/>
              </a:ext>
            </a:extLst>
          </p:cNvPr>
          <p:cNvSpPr txBox="1">
            <a:spLocks/>
          </p:cNvSpPr>
          <p:nvPr/>
        </p:nvSpPr>
        <p:spPr>
          <a:xfrm>
            <a:off x="2103146" y="427182"/>
            <a:ext cx="8934310" cy="579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Data Visualization &amp; Exploratory Data Analysis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CC0501DC-B8C4-4F76-BB73-712FBA0CCE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21" b="49671"/>
          <a:stretch/>
        </p:blipFill>
        <p:spPr>
          <a:xfrm>
            <a:off x="7231000" y="1085421"/>
            <a:ext cx="3863161" cy="2027798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0DEEB7-2232-4407-AD4A-8177CFE9BD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71" r="51794"/>
          <a:stretch/>
        </p:blipFill>
        <p:spPr>
          <a:xfrm>
            <a:off x="7231000" y="4787811"/>
            <a:ext cx="3810000" cy="2027798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1B08DBF-5936-4981-884C-4450860B66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38" b="50060"/>
          <a:stretch/>
        </p:blipFill>
        <p:spPr>
          <a:xfrm>
            <a:off x="1914169" y="2901630"/>
            <a:ext cx="3806456" cy="20121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9B2374-2F5B-4618-8CC0-930986D33385}"/>
              </a:ext>
            </a:extLst>
          </p:cNvPr>
          <p:cNvSpPr txBox="1"/>
          <p:nvPr/>
        </p:nvSpPr>
        <p:spPr>
          <a:xfrm>
            <a:off x="3207075" y="1758859"/>
            <a:ext cx="3863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/>
              <a:t>Most rides have  </a:t>
            </a:r>
            <a:r>
              <a:rPr lang="en-US" sz="3200" dirty="0">
                <a:solidFill>
                  <a:srgbClr val="E1812C"/>
                </a:solidFill>
              </a:rPr>
              <a:t>1</a:t>
            </a:r>
            <a:r>
              <a:rPr lang="en-US" dirty="0"/>
              <a:t>  passenger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2947BC-7A97-4EA1-AE2C-C5D2F379833D}"/>
              </a:ext>
            </a:extLst>
          </p:cNvPr>
          <p:cNvSpPr txBox="1"/>
          <p:nvPr/>
        </p:nvSpPr>
        <p:spPr>
          <a:xfrm>
            <a:off x="4977892" y="3646826"/>
            <a:ext cx="667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/>
              <a:t>There are </a:t>
            </a:r>
            <a:r>
              <a:rPr lang="en-US" dirty="0">
                <a:solidFill>
                  <a:srgbClr val="00B050"/>
                </a:solidFill>
              </a:rPr>
              <a:t>More</a:t>
            </a:r>
            <a:r>
              <a:rPr lang="en-US" dirty="0"/>
              <a:t> rides in the </a:t>
            </a:r>
            <a:r>
              <a:rPr lang="en-US" dirty="0">
                <a:solidFill>
                  <a:srgbClr val="00B050"/>
                </a:solidFill>
              </a:rPr>
              <a:t>Spring</a:t>
            </a:r>
            <a:r>
              <a:rPr lang="en-US" dirty="0"/>
              <a:t> and </a:t>
            </a:r>
            <a:r>
              <a:rPr lang="en-US" dirty="0">
                <a:solidFill>
                  <a:srgbClr val="4FABBC"/>
                </a:solidFill>
              </a:rPr>
              <a:t>less</a:t>
            </a:r>
            <a:r>
              <a:rPr lang="en-US" dirty="0"/>
              <a:t> in the </a:t>
            </a:r>
            <a:r>
              <a:rPr lang="en-US" dirty="0">
                <a:solidFill>
                  <a:srgbClr val="4FABBC"/>
                </a:solidFill>
              </a:rPr>
              <a:t>Summer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E32E3D-8B25-4BA4-B60F-C02A705A1CBF}"/>
              </a:ext>
            </a:extLst>
          </p:cNvPr>
          <p:cNvSpPr txBox="1"/>
          <p:nvPr/>
        </p:nvSpPr>
        <p:spPr>
          <a:xfrm>
            <a:off x="3148537" y="5366562"/>
            <a:ext cx="3863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/>
              <a:t>Peak hour is at </a:t>
            </a:r>
            <a:r>
              <a:rPr lang="en-US" sz="3200" dirty="0">
                <a:solidFill>
                  <a:srgbClr val="CA9EE9"/>
                </a:solidFill>
              </a:rPr>
              <a:t>7</a:t>
            </a:r>
            <a:r>
              <a:rPr lang="en-US" sz="3200" dirty="0"/>
              <a:t> </a:t>
            </a:r>
            <a:r>
              <a:rPr lang="en-US" dirty="0"/>
              <a:t>pm</a:t>
            </a:r>
          </a:p>
        </p:txBody>
      </p:sp>
    </p:spTree>
    <p:extLst>
      <p:ext uri="{BB962C8B-B14F-4D97-AF65-F5344CB8AC3E}">
        <p14:creationId xmlns:p14="http://schemas.microsoft.com/office/powerpoint/2010/main" val="174697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852AA4C-CE34-456B-A55C-4B8AED77DE2C}"/>
              </a:ext>
            </a:extLst>
          </p:cNvPr>
          <p:cNvSpPr txBox="1">
            <a:spLocks/>
          </p:cNvSpPr>
          <p:nvPr/>
        </p:nvSpPr>
        <p:spPr>
          <a:xfrm>
            <a:off x="2103146" y="427182"/>
            <a:ext cx="8934310" cy="579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Data Visualization &amp; Exploratory Data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3E07B9-BE9D-41B2-9CBE-24B01F18F47B}"/>
              </a:ext>
            </a:extLst>
          </p:cNvPr>
          <p:cNvSpPr txBox="1"/>
          <p:nvPr/>
        </p:nvSpPr>
        <p:spPr>
          <a:xfrm>
            <a:off x="2177036" y="1062650"/>
            <a:ext cx="4732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does the data look like in </a:t>
            </a:r>
            <a:r>
              <a:rPr lang="en-US" sz="2400" dirty="0">
                <a:solidFill>
                  <a:srgbClr val="FF0000"/>
                </a:solidFill>
              </a:rPr>
              <a:t>2017 - 2019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349C372B-1770-4CE8-8E6D-5FDD82AB27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1" b="50000"/>
          <a:stretch/>
        </p:blipFill>
        <p:spPr>
          <a:xfrm>
            <a:off x="6570301" y="1968988"/>
            <a:ext cx="5297806" cy="2865180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B219ECC5-7DEC-4799-BDD4-CFB07747D0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65" r="51861" b="-1"/>
          <a:stretch/>
        </p:blipFill>
        <p:spPr>
          <a:xfrm>
            <a:off x="1133354" y="2001310"/>
            <a:ext cx="5409214" cy="28651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B088F9-1B60-430F-B3F6-CA43B280C267}"/>
              </a:ext>
            </a:extLst>
          </p:cNvPr>
          <p:cNvSpPr txBox="1"/>
          <p:nvPr/>
        </p:nvSpPr>
        <p:spPr>
          <a:xfrm>
            <a:off x="4817238" y="2172372"/>
            <a:ext cx="110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= Credit Card</a:t>
            </a:r>
          </a:p>
          <a:p>
            <a:r>
              <a:rPr lang="en-US" sz="1200" dirty="0"/>
              <a:t>2 = Cash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8FA10-54D1-430F-BBD1-F9D66DCE81EC}"/>
              </a:ext>
            </a:extLst>
          </p:cNvPr>
          <p:cNvSpPr txBox="1"/>
          <p:nvPr/>
        </p:nvSpPr>
        <p:spPr>
          <a:xfrm>
            <a:off x="1692066" y="4971690"/>
            <a:ext cx="465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portion of cash payment is decreasing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57A8F-530D-443F-A34D-324C6987E07E}"/>
              </a:ext>
            </a:extLst>
          </p:cNvPr>
          <p:cNvSpPr txBox="1"/>
          <p:nvPr/>
        </p:nvSpPr>
        <p:spPr>
          <a:xfrm>
            <a:off x="6892460" y="4971690"/>
            <a:ext cx="491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VeriFone has taken most of the market shares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5C7747-5DD2-49F4-BB88-0A91275B0C10}"/>
              </a:ext>
            </a:extLst>
          </p:cNvPr>
          <p:cNvSpPr txBox="1"/>
          <p:nvPr/>
        </p:nvSpPr>
        <p:spPr>
          <a:xfrm>
            <a:off x="6909473" y="2166634"/>
            <a:ext cx="2529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1= Creative Mobile Technologies, LLC</a:t>
            </a:r>
          </a:p>
          <a:p>
            <a:r>
              <a:rPr lang="en-US" sz="1200" dirty="0"/>
              <a:t>2= VeriFone Inc.</a:t>
            </a:r>
          </a:p>
        </p:txBody>
      </p:sp>
    </p:spTree>
    <p:extLst>
      <p:ext uri="{BB962C8B-B14F-4D97-AF65-F5344CB8AC3E}">
        <p14:creationId xmlns:p14="http://schemas.microsoft.com/office/powerpoint/2010/main" val="1279664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8AB3F4C-0BFB-4065-AFC6-91D6E2B63647}"/>
              </a:ext>
            </a:extLst>
          </p:cNvPr>
          <p:cNvSpPr txBox="1">
            <a:spLocks/>
          </p:cNvSpPr>
          <p:nvPr/>
        </p:nvSpPr>
        <p:spPr>
          <a:xfrm>
            <a:off x="2103146" y="427182"/>
            <a:ext cx="8934310" cy="579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Data Visualization &amp; Exploratory 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57E39A-03FE-4540-A8D4-A795AAA6DD21}"/>
              </a:ext>
            </a:extLst>
          </p:cNvPr>
          <p:cNvSpPr txBox="1"/>
          <p:nvPr/>
        </p:nvSpPr>
        <p:spPr>
          <a:xfrm>
            <a:off x="2177036" y="1062650"/>
            <a:ext cx="4732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does the data look like in </a:t>
            </a:r>
            <a:r>
              <a:rPr lang="en-US" sz="2400" dirty="0">
                <a:solidFill>
                  <a:srgbClr val="FF0000"/>
                </a:solidFill>
              </a:rPr>
              <a:t>2017 - 2019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pic>
        <p:nvPicPr>
          <p:cNvPr id="8" name="Picture 7" descr="A picture containing fence&#10;&#10;Description automatically generated">
            <a:extLst>
              <a:ext uri="{FF2B5EF4-FFF2-40B4-BE49-F238E27FC236}">
                <a16:creationId xmlns:a16="http://schemas.microsoft.com/office/drawing/2014/main" id="{A9F68F54-E1F3-43BE-9C50-2A37AFB69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98" y="1701317"/>
            <a:ext cx="4979534" cy="346789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BCD291-CD4F-4937-9C25-9A0E9D17A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68" y="1856580"/>
            <a:ext cx="5030346" cy="33408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A6B7A1-DB57-49B0-B870-C8A31746CDD8}"/>
              </a:ext>
            </a:extLst>
          </p:cNvPr>
          <p:cNvSpPr txBox="1"/>
          <p:nvPr/>
        </p:nvSpPr>
        <p:spPr>
          <a:xfrm>
            <a:off x="1179068" y="5320287"/>
            <a:ext cx="553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passengers paid high prices for very short trips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BD0F05-0DA0-4DAB-B06F-5EB7F938969C}"/>
              </a:ext>
            </a:extLst>
          </p:cNvPr>
          <p:cNvSpPr txBox="1"/>
          <p:nvPr/>
        </p:nvSpPr>
        <p:spPr>
          <a:xfrm>
            <a:off x="7942814" y="5168895"/>
            <a:ext cx="3217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Peak hour is now at </a:t>
            </a:r>
            <a:r>
              <a:rPr lang="en-US" sz="3200" dirty="0">
                <a:solidFill>
                  <a:srgbClr val="B6A8EB"/>
                </a:solidFill>
              </a:rPr>
              <a:t>6</a:t>
            </a:r>
            <a:r>
              <a:rPr lang="en-US" dirty="0"/>
              <a:t> pm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5C6289-7996-451D-BC85-5F89839AA3F2}"/>
              </a:ext>
            </a:extLst>
          </p:cNvPr>
          <p:cNvCxnSpPr/>
          <p:nvPr/>
        </p:nvCxnSpPr>
        <p:spPr>
          <a:xfrm flipV="1">
            <a:off x="1869171" y="3373637"/>
            <a:ext cx="4238941" cy="7508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AB255F-0C01-473E-B65E-5EEEA5C159D0}"/>
              </a:ext>
            </a:extLst>
          </p:cNvPr>
          <p:cNvCxnSpPr>
            <a:cxnSpLocks/>
          </p:cNvCxnSpPr>
          <p:nvPr/>
        </p:nvCxnSpPr>
        <p:spPr>
          <a:xfrm flipV="1">
            <a:off x="3839269" y="4205856"/>
            <a:ext cx="2268843" cy="4019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1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FF5354D-E5E3-4329-BB85-9CDF174C5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739" y="1575930"/>
            <a:ext cx="10598831" cy="1683733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34BEFC2-C39B-49F2-8B9C-E0871E865A0A}"/>
              </a:ext>
            </a:extLst>
          </p:cNvPr>
          <p:cNvSpPr txBox="1">
            <a:spLocks/>
          </p:cNvSpPr>
          <p:nvPr/>
        </p:nvSpPr>
        <p:spPr>
          <a:xfrm>
            <a:off x="2103146" y="427182"/>
            <a:ext cx="8934310" cy="579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/>
              <a:t>Data Visualization &amp; Exploratory Data Analysis</a:t>
            </a:r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D4090D-C789-4CBF-A979-CA470D4259B4}"/>
              </a:ext>
            </a:extLst>
          </p:cNvPr>
          <p:cNvSpPr txBox="1"/>
          <p:nvPr/>
        </p:nvSpPr>
        <p:spPr>
          <a:xfrm>
            <a:off x="2177036" y="1062650"/>
            <a:ext cx="4732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How does the data look like in </a:t>
            </a:r>
            <a:r>
              <a:rPr lang="en-US" sz="2400">
                <a:solidFill>
                  <a:srgbClr val="FF0000"/>
                </a:solidFill>
              </a:rPr>
              <a:t>2017 - 2019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A0B659-1CA4-48F5-9A83-D5F04D7CA525}"/>
              </a:ext>
            </a:extLst>
          </p:cNvPr>
          <p:cNvSpPr/>
          <p:nvPr/>
        </p:nvSpPr>
        <p:spPr>
          <a:xfrm>
            <a:off x="1956826" y="3828829"/>
            <a:ext cx="475303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latin typeface="Arial" panose="020B0604020202020204" pitchFamily="34" charset="0"/>
              </a:rPr>
              <a:t>Average Speed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marL="742950" lvl="1" indent="-285750" fontAlgn="base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</a:rPr>
              <a:t> derived by Distance/Duration</a:t>
            </a:r>
          </a:p>
          <a:p>
            <a:pPr marL="742950" lvl="1" indent="-285750" fontAlgn="base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</a:endParaRPr>
          </a:p>
          <a:p>
            <a:pPr marL="742950" lvl="1" indent="-285750" fontAlgn="base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</a:rPr>
              <a:t> right-skewing bell-shaped distribution</a:t>
            </a:r>
          </a:p>
          <a:p>
            <a:pPr marL="742950" lvl="1" indent="-285750" fontAlgn="base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</a:endParaRPr>
          </a:p>
          <a:p>
            <a:pPr marL="742950" lvl="1" indent="-285750" fontAlgn="base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</a:rPr>
              <a:t> highest average speeds on </a:t>
            </a:r>
            <a:r>
              <a:rPr lang="en-US" dirty="0">
                <a:solidFill>
                  <a:srgbClr val="DA323F"/>
                </a:solidFill>
                <a:latin typeface="Arial" panose="020B0604020202020204" pitchFamily="34" charset="0"/>
              </a:rPr>
              <a:t>Holidays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2969F2-17D7-4760-8208-1ECF71A14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211" y="3454415"/>
            <a:ext cx="4753037" cy="325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317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F54F7DF-B955-483F-9600-75BCD4A56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037" y="1644263"/>
            <a:ext cx="357187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DDA5302-20E4-4470-A058-576E635637C8}"/>
              </a:ext>
            </a:extLst>
          </p:cNvPr>
          <p:cNvSpPr txBox="1">
            <a:spLocks/>
          </p:cNvSpPr>
          <p:nvPr/>
        </p:nvSpPr>
        <p:spPr>
          <a:xfrm>
            <a:off x="2103146" y="427182"/>
            <a:ext cx="8934310" cy="579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Data Visualization &amp; Exploratory 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D89DBA-2971-433B-8EEE-7BD77D9AE0D0}"/>
              </a:ext>
            </a:extLst>
          </p:cNvPr>
          <p:cNvSpPr txBox="1"/>
          <p:nvPr/>
        </p:nvSpPr>
        <p:spPr>
          <a:xfrm>
            <a:off x="2177036" y="1062650"/>
            <a:ext cx="4732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does the data look like in </a:t>
            </a:r>
            <a:r>
              <a:rPr lang="en-US" sz="2400" dirty="0">
                <a:solidFill>
                  <a:srgbClr val="FF0000"/>
                </a:solidFill>
              </a:rPr>
              <a:t>2017 - 2019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3CC86D2-7C1B-4FAE-8DB8-7472074DA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037" y="4072429"/>
            <a:ext cx="35718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879BB7-3D30-46E2-835E-3CA832AF4BC8}"/>
              </a:ext>
            </a:extLst>
          </p:cNvPr>
          <p:cNvSpPr txBox="1"/>
          <p:nvPr/>
        </p:nvSpPr>
        <p:spPr>
          <a:xfrm flipH="1">
            <a:off x="4790005" y="1711684"/>
            <a:ext cx="100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F77B4"/>
                </a:solidFill>
              </a:rPr>
              <a:t>Pick-Up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CDE05A-BBB0-4072-84D1-E70D09FF77C6}"/>
              </a:ext>
            </a:extLst>
          </p:cNvPr>
          <p:cNvSpPr txBox="1"/>
          <p:nvPr/>
        </p:nvSpPr>
        <p:spPr>
          <a:xfrm flipH="1">
            <a:off x="4664368" y="4148327"/>
            <a:ext cx="1049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Drop-Off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8F44FB-2EDF-406D-83A2-B503CF76678B}"/>
              </a:ext>
            </a:extLst>
          </p:cNvPr>
          <p:cNvSpPr/>
          <p:nvPr/>
        </p:nvSpPr>
        <p:spPr>
          <a:xfrm>
            <a:off x="6909473" y="1524315"/>
            <a:ext cx="512220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latin typeface="Arial" panose="020B0604020202020204" pitchFamily="34" charset="0"/>
              </a:rPr>
              <a:t>Places with Most Taxi Businesses: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marL="742950" lvl="1" indent="-285750" fontAlgn="base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</a:rPr>
              <a:t>74: East Harlem North, Manhattan</a:t>
            </a:r>
          </a:p>
          <a:p>
            <a:pPr marL="742950" lvl="1" indent="-285750" fontAlgn="base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</a:endParaRPr>
          </a:p>
          <a:p>
            <a:pPr marL="742950" lvl="1" indent="-285750" fontAlgn="base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41: Central Harlem, Manhattan</a:t>
            </a:r>
          </a:p>
          <a:p>
            <a:pPr marL="742950" lvl="1" indent="-285750" fontAlgn="base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</a:endParaRPr>
          </a:p>
          <a:p>
            <a:pPr marL="742950" lvl="1" indent="-285750" fontAlgn="base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75: East Harlem South, Manhattan</a:t>
            </a:r>
          </a:p>
          <a:p>
            <a:pPr marL="742950" lvl="1" indent="-285750" fontAlgn="base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</a:endParaRPr>
          </a:p>
          <a:p>
            <a:pPr marL="742950" lvl="1" indent="-285750" fontAlgn="base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42: Central Harlem North, Manhattan</a:t>
            </a:r>
          </a:p>
          <a:p>
            <a:pPr marL="742950" lvl="1" indent="-285750" fontAlgn="base">
              <a:buFont typeface="Wingdings" panose="05000000000000000000" pitchFamily="2" charset="2"/>
              <a:buChar char="§"/>
            </a:pPr>
            <a:endParaRPr lang="en-US" dirty="0">
              <a:solidFill>
                <a:srgbClr val="DA323F"/>
              </a:solidFill>
              <a:latin typeface="Arial" panose="020B0604020202020204" pitchFamily="34" charset="0"/>
            </a:endParaRPr>
          </a:p>
          <a:p>
            <a:pPr marL="742950" lvl="1" indent="-285750" fontAlgn="base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7: Astoria, Queens</a:t>
            </a:r>
          </a:p>
          <a:p>
            <a:pPr marL="742950" lvl="1" indent="-285750" fontAlgn="base">
              <a:buFont typeface="Wingdings" panose="05000000000000000000" pitchFamily="2" charset="2"/>
              <a:buChar char="§"/>
            </a:pPr>
            <a:endParaRPr lang="en-US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742950" lvl="1" indent="-285750" fontAlgn="base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166: Morningside Heights, Manhattan</a:t>
            </a:r>
          </a:p>
          <a:p>
            <a:pPr marL="742950" lvl="1" indent="-285750" fontAlgn="base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</a:endParaRPr>
          </a:p>
          <a:p>
            <a:pPr marL="742950" lvl="1" indent="-285750" fontAlgn="base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129: Jackson Heights, Queens</a:t>
            </a:r>
          </a:p>
          <a:p>
            <a:pPr marL="742950" lvl="1" indent="-285750" fontAlgn="base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</a:endParaRPr>
          </a:p>
          <a:p>
            <a:pPr marL="742950" lvl="1" indent="-285750" fontAlgn="base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181: Park Slope, Brooklyn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207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391</TotalTime>
  <Words>921</Words>
  <Application>Microsoft Office PowerPoint</Application>
  <PresentationFormat>Widescreen</PresentationFormat>
  <Paragraphs>151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Corbel</vt:lpstr>
      <vt:lpstr>Wingdings</vt:lpstr>
      <vt:lpstr>Parallax</vt:lpstr>
      <vt:lpstr>NYC Taxi Data &amp;                Hospital Trend 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Taxi Data &amp;                Hospital Trend </dc:title>
  <dc:creator>Haipeng Pan</dc:creator>
  <cp:lastModifiedBy>Haipeng Pan</cp:lastModifiedBy>
  <cp:revision>55</cp:revision>
  <dcterms:created xsi:type="dcterms:W3CDTF">2020-07-30T22:30:44Z</dcterms:created>
  <dcterms:modified xsi:type="dcterms:W3CDTF">2020-07-31T05:10:48Z</dcterms:modified>
</cp:coreProperties>
</file>