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6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963C-8CF6-08B2-BEA1-F6A243121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1C0D-3B84-3BE5-1947-BAD5A8FA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DA69-818D-08A3-F9F0-0D9185FE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B37F-1F8A-7616-E228-5A6F483B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E336-D0B5-79B3-E937-C8D0C91E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F98-DB71-8AEC-4285-1FF7094A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6878B-9730-64ED-ED7C-A08BC60F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004F-B373-15C5-F989-8CBACA32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CF37-D491-6618-9627-0A85AE0E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5129-F660-114B-EF42-9FF40794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4E5B6-A630-C1EA-0C1F-134538D66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4395-79A3-BC0F-FE07-7D2161D3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D78E-F3FD-F9DF-C836-AD95AA28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6FF9-8FCE-DF0E-A6BD-26D0A7C6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3238-EB45-B0C5-DDC5-98E7E4EC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392C-48CA-F8CC-F0E4-2049AA2C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A6B3-13F3-155D-D7FE-3ABE588E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3827-CA19-477C-AF4B-F969AB50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163-570D-2242-4590-BD9856F4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E179-37AF-831C-1706-816D984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8007-A785-0BCE-A15A-558AB37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EDFD-7785-402E-ECD3-4AF122D7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3D32-0FF0-13E4-B9C0-E54893BB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D55C-F769-4118-1C23-31D9F041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BA1C-63D3-E930-BB77-2AD1061E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93C1-0C61-B0B9-EBEE-22122A95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F69E-A69B-B2A6-6271-8BFC8D55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B5E7-4415-178F-003A-B77F839E7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40DE-394F-F6AB-2602-BF060AA4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A3FA7-908D-C295-B6D1-2A753F4B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BA3C-E319-8BE8-ACF6-F1DE787B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89B7-D258-DDD0-EC0F-E14417E8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006F1-A6A1-A05A-35B4-A8FCCD91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F924C-6195-99B0-2EF5-D3E917159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38935-B743-47C0-AD5A-CC88720B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2D438-57FB-F2B1-43E6-DF320550A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5EC66-D51D-0147-1D4C-5A4CC058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69EEB-F484-CCC3-664E-9839CAE9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512BB-7629-6022-C49E-ACE3A2EE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6722-C67A-8413-6CF7-5FEE5302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01C-DE55-436D-CD1F-1419FE1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DF8A7-F192-5C91-B275-CF05EABB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3318A-6BB5-BC7B-3402-2A74F4B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2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B3BBC-932F-1130-179F-8B86079F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768C-A499-7D9B-D8CA-765A20DD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A5064-75AC-1551-8B79-8E093D33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0602-02FD-54B8-3514-0B484134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E42A-FDDD-9810-12C8-2AB9238D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C951-C94D-895B-5A9C-4BC97196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BD15-8A94-8ABB-3CA1-38911AE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08303-F0D5-BAF1-05BF-59C78C8D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F354-1412-D33E-D1E6-18B91F25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D19F-41A7-6A68-E515-E7E0A082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61016-9632-7B93-59AE-BC9BBC177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3290E-404E-A9B1-9548-130F9A7B7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0AC6-B4B8-27E5-D018-3C7AF4A6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74BD-119F-49B7-EDF4-42B8FE1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6C0F-5C27-6A85-39F0-F014D509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393C3-2CA3-D5E2-087C-7DFEC700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152A3-C654-AE0A-3FD6-564F35C0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8C32-6999-211B-B065-1675669BE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C2D82-60D5-4B80-88F0-86359CFCD89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7C4A-A5FA-8463-DE83-55BE3D8DC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FC81-7662-2D89-D6EE-A6B59B7F4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94CC5-DCBC-4F82-A02A-A0B19079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5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thleticdirectoru.com/articles/how-much-is-nil-really-worth-to-student-athlet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12BC-ED9B-B959-FE70-45EE5469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30"/>
            <a:ext cx="9144000" cy="993006"/>
          </a:xfrm>
        </p:spPr>
        <p:txBody>
          <a:bodyPr/>
          <a:lstStyle/>
          <a:p>
            <a:r>
              <a:rPr lang="en-US" dirty="0"/>
              <a:t>Hometown Heroes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A3B81-46AA-ADD4-6CC7-BDD896EA7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3617"/>
            <a:ext cx="9144000" cy="503335"/>
          </a:xfrm>
        </p:spPr>
        <p:txBody>
          <a:bodyPr/>
          <a:lstStyle/>
          <a:p>
            <a:r>
              <a:rPr lang="en-US" dirty="0"/>
              <a:t>Bridging the Gap Between Local Businesses and Student Athletes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E6E46-6A28-8F3D-43D6-42202857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72" y="1920875"/>
            <a:ext cx="9784055" cy="45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9FF6-F612-28FD-0996-E2376618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 (Name Image Likeness)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CF16-4D24-84E7-596F-6BFB3574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4130" cy="4351338"/>
          </a:xfrm>
        </p:spPr>
        <p:txBody>
          <a:bodyPr/>
          <a:lstStyle/>
          <a:p>
            <a:r>
              <a:rPr lang="en-US" dirty="0"/>
              <a:t>Recent update to NCAA regulations has allowed athletes to monetize their NIL rights.</a:t>
            </a:r>
          </a:p>
          <a:p>
            <a:r>
              <a:rPr lang="en-US" b="1" dirty="0"/>
              <a:t>Over $1 Billion Market</a:t>
            </a:r>
          </a:p>
          <a:p>
            <a:r>
              <a:rPr lang="en-US" dirty="0"/>
              <a:t>NIL deals may range from large sponsorships via collectives to individual endorsements.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ECD30B-432E-BCF1-3466-05AD4933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04" y="1690688"/>
            <a:ext cx="4143080" cy="41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5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71D9-69EB-BF61-E0C3-623B324F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2E5A-8883-D45C-CD98-4CB3CA51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6992" cy="4351338"/>
          </a:xfrm>
        </p:spPr>
        <p:txBody>
          <a:bodyPr>
            <a:normAutofit/>
          </a:bodyPr>
          <a:lstStyle/>
          <a:p>
            <a:r>
              <a:rPr lang="en-US" dirty="0"/>
              <a:t>A select few NCAA athletes have outsized NIL valuations.</a:t>
            </a:r>
          </a:p>
          <a:p>
            <a:pPr lvl="1"/>
            <a:r>
              <a:rPr lang="en-US" dirty="0"/>
              <a:t>Valuations reaching millions of dollars, largely due to social media following, school visibility, or public profile.</a:t>
            </a:r>
          </a:p>
          <a:p>
            <a:r>
              <a:rPr lang="en-US" dirty="0"/>
              <a:t>Most NCAA athletes do not command such high value.</a:t>
            </a:r>
          </a:p>
          <a:p>
            <a:pPr lvl="1"/>
            <a:r>
              <a:rPr lang="en-US" dirty="0"/>
              <a:t>Average around $1000-$10000</a:t>
            </a:r>
          </a:p>
          <a:p>
            <a:pPr lvl="1"/>
            <a:r>
              <a:rPr lang="en-US" sz="800" dirty="0">
                <a:hlinkClick r:id="rId2"/>
              </a:rPr>
              <a:t>https://athleticdirectoru.com/articles/how-much-is-nil-really-worth-to-student-athletes/</a:t>
            </a:r>
            <a:r>
              <a:rPr lang="en-US" sz="900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D6AAE-566D-053E-C5EB-C99087EA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6625"/>
            <a:ext cx="5830781" cy="55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3398-3B9C-3FEA-A04D-7AEB835F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Small Time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D949-EE24-9976-1199-E30D26FC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Hoped to design a platform that connects smaller businesses with local athletes.</a:t>
            </a:r>
          </a:p>
          <a:p>
            <a:pPr lvl="1"/>
            <a:r>
              <a:rPr lang="en-US" dirty="0"/>
              <a:t>Adding transparency to a growing, yet potentially largely untapped market.</a:t>
            </a:r>
          </a:p>
        </p:txBody>
      </p:sp>
    </p:spTree>
    <p:extLst>
      <p:ext uri="{BB962C8B-B14F-4D97-AF65-F5344CB8AC3E}">
        <p14:creationId xmlns:p14="http://schemas.microsoft.com/office/powerpoint/2010/main" val="40330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08B6-CB52-E12F-DD5A-1919B5B5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Perspective: Athletes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670A-840C-AE5B-A579-26FBF57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local businesses hoping to make endorsement deals</a:t>
            </a:r>
          </a:p>
          <a:p>
            <a:r>
              <a:rPr lang="en-US" dirty="0"/>
              <a:t>Reach out to businesses looking for athletes matching their profile.</a:t>
            </a:r>
          </a:p>
          <a:p>
            <a:pPr lvl="1"/>
            <a:r>
              <a:rPr lang="en-US" dirty="0"/>
              <a:t>Sport</a:t>
            </a:r>
          </a:p>
          <a:p>
            <a:pPr lvl="1"/>
            <a:r>
              <a:rPr lang="en-US" dirty="0"/>
              <a:t>School</a:t>
            </a:r>
          </a:p>
          <a:p>
            <a:pPr lvl="1"/>
            <a:r>
              <a:rPr lang="en-US" dirty="0"/>
              <a:t>Hometown</a:t>
            </a:r>
          </a:p>
          <a:p>
            <a:r>
              <a:rPr lang="en-US" dirty="0"/>
              <a:t>Receive messages from potential endorsement providers.</a:t>
            </a:r>
          </a:p>
        </p:txBody>
      </p:sp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BCE543A-A9B9-8746-4955-873528F2B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680" y="4943475"/>
            <a:ext cx="1549400" cy="1549400"/>
          </a:xfrm>
          <a:prstGeom prst="rect">
            <a:avLst/>
          </a:prstGeom>
        </p:spPr>
      </p:pic>
      <p:pic>
        <p:nvPicPr>
          <p:cNvPr id="7" name="Graphic 6" descr="Bank check outline">
            <a:extLst>
              <a:ext uri="{FF2B5EF4-FFF2-40B4-BE49-F238E27FC236}">
                <a16:creationId xmlns:a16="http://schemas.microsoft.com/office/drawing/2014/main" id="{FE1E8397-216C-26A7-C010-31DCFAE3B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400" y="5032020"/>
            <a:ext cx="1477720" cy="1477720"/>
          </a:xfrm>
          <a:prstGeom prst="rect">
            <a:avLst/>
          </a:prstGeom>
        </p:spPr>
      </p:pic>
      <p:pic>
        <p:nvPicPr>
          <p:cNvPr id="9" name="Graphic 8" descr="Envelope outline">
            <a:extLst>
              <a:ext uri="{FF2B5EF4-FFF2-40B4-BE49-F238E27FC236}">
                <a16:creationId xmlns:a16="http://schemas.microsoft.com/office/drawing/2014/main" id="{D61242D4-BC70-90DC-0AAB-3C715ACB2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600" y="5032020"/>
            <a:ext cx="1279880" cy="1279880"/>
          </a:xfrm>
          <a:prstGeom prst="rect">
            <a:avLst/>
          </a:prstGeom>
        </p:spPr>
      </p:pic>
      <p:pic>
        <p:nvPicPr>
          <p:cNvPr id="11" name="Graphic 10" descr="Body builder with solid fill">
            <a:extLst>
              <a:ext uri="{FF2B5EF4-FFF2-40B4-BE49-F238E27FC236}">
                <a16:creationId xmlns:a16="http://schemas.microsoft.com/office/drawing/2014/main" id="{9F58D85A-C6DD-F2EA-0EBA-5FFB0EDE2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4040" y="5015155"/>
            <a:ext cx="1477720" cy="1477720"/>
          </a:xfrm>
          <a:prstGeom prst="rect">
            <a:avLst/>
          </a:prstGeom>
        </p:spPr>
      </p:pic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843ECC2B-0F6E-B3D7-ED0E-D713FF2E1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5985" y="5265905"/>
            <a:ext cx="976219" cy="976219"/>
          </a:xfrm>
          <a:prstGeom prst="rect">
            <a:avLst/>
          </a:prstGeom>
        </p:spPr>
      </p:pic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9B148A64-12B2-8088-3025-75299A840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1360" y="5272609"/>
            <a:ext cx="976219" cy="976219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C1B6BAEA-E76C-10D9-9FF9-90EF38C1D7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63790" y="5282770"/>
            <a:ext cx="976219" cy="9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94F1-DFA9-EDF4-67F5-973E2684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Perspective: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D10E-4B2A-EEA4-DCF5-C872EC3C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NCAA athletes willing to accept endorsement deals.</a:t>
            </a:r>
          </a:p>
          <a:p>
            <a:r>
              <a:rPr lang="en-US" dirty="0"/>
              <a:t>View the profiles of potential athletes to determine good market fit.</a:t>
            </a:r>
          </a:p>
          <a:p>
            <a:r>
              <a:rPr lang="en-US" dirty="0"/>
              <a:t>Reach out to athletes with potential endorsement deals.</a:t>
            </a:r>
          </a:p>
        </p:txBody>
      </p:sp>
      <p:pic>
        <p:nvPicPr>
          <p:cNvPr id="5" name="Graphic 4" descr="Magnifying glass outline">
            <a:extLst>
              <a:ext uri="{FF2B5EF4-FFF2-40B4-BE49-F238E27FC236}">
                <a16:creationId xmlns:a16="http://schemas.microsoft.com/office/drawing/2014/main" id="{A2A0842A-CDCA-C528-1966-82967201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5047" y="4093589"/>
            <a:ext cx="2237120" cy="2237120"/>
          </a:xfrm>
          <a:prstGeom prst="rect">
            <a:avLst/>
          </a:prstGeo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75F5F365-9A07-DBD4-62E1-E53E60359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1375" y="4093589"/>
            <a:ext cx="2329249" cy="2329249"/>
          </a:xfrm>
          <a:prstGeom prst="rect">
            <a:avLst/>
          </a:prstGeom>
        </p:spPr>
      </p:pic>
      <p:pic>
        <p:nvPicPr>
          <p:cNvPr id="9" name="Graphic 8" descr="Dollar with solid fill">
            <a:extLst>
              <a:ext uri="{FF2B5EF4-FFF2-40B4-BE49-F238E27FC236}">
                <a16:creationId xmlns:a16="http://schemas.microsoft.com/office/drawing/2014/main" id="{731059D1-18F0-73F5-BFAB-C5B6BCD52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7092" y="4179672"/>
            <a:ext cx="2040161" cy="2040161"/>
          </a:xfrm>
          <a:prstGeom prst="rect">
            <a:avLst/>
          </a:prstGeom>
        </p:spPr>
      </p:pic>
      <p:pic>
        <p:nvPicPr>
          <p:cNvPr id="11" name="Graphic 10" descr="Soccer with solid fill">
            <a:extLst>
              <a:ext uri="{FF2B5EF4-FFF2-40B4-BE49-F238E27FC236}">
                <a16:creationId xmlns:a16="http://schemas.microsoft.com/office/drawing/2014/main" id="{83CCAF0C-A6C7-0F82-C0AC-9EE4D9471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6563" y="4652127"/>
            <a:ext cx="695665" cy="6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Hometown Heroes</vt:lpstr>
      <vt:lpstr>NIL (Name Image Likeness)</vt:lpstr>
      <vt:lpstr>NIL Evaluations</vt:lpstr>
      <vt:lpstr>Connecting Small Time Players</vt:lpstr>
      <vt:lpstr>Perspective: Athletes</vt:lpstr>
      <vt:lpstr>Perspective: Businesses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Hometown Heroes</dc:title>
  <dc:creator>Evan Glas</dc:creator>
  <cp:lastModifiedBy>Evan Glas</cp:lastModifiedBy>
  <cp:revision>2</cp:revision>
  <dcterms:created xsi:type="dcterms:W3CDTF">2024-03-24T18:33:08Z</dcterms:created>
  <dcterms:modified xsi:type="dcterms:W3CDTF">2024-03-24T18:53:25Z</dcterms:modified>
</cp:coreProperties>
</file>