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2" r:id="rId6"/>
    <p:sldId id="263" r:id="rId7"/>
    <p:sldId id="265" r:id="rId8"/>
    <p:sldId id="268" r:id="rId9"/>
    <p:sldId id="264"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DF2"/>
    <a:srgbClr val="FF57E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61"/>
    <p:restoredTop sz="94671"/>
  </p:normalViewPr>
  <p:slideViewPr>
    <p:cSldViewPr snapToGrid="0">
      <p:cViewPr varScale="1">
        <p:scale>
          <a:sx n="147" d="100"/>
          <a:sy n="147" d="100"/>
        </p:scale>
        <p:origin x="90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228773-C76F-4C6A-A509-84A06FDCBF9A}"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1180A502-E8C9-496A-A529-DCD162AB50D8}">
      <dgm:prSet/>
      <dgm:spPr/>
      <dgm:t>
        <a:bodyPr/>
        <a:lstStyle/>
        <a:p>
          <a:pPr algn="ctr"/>
          <a:r>
            <a:rPr lang="en-US" dirty="0"/>
            <a:t>RAG</a:t>
          </a:r>
        </a:p>
      </dgm:t>
    </dgm:pt>
    <dgm:pt modelId="{708A633A-0DEF-4492-A389-094838029DDF}" type="parTrans" cxnId="{ACCEDA51-C03D-4422-A3C9-941C459A1EEE}">
      <dgm:prSet/>
      <dgm:spPr/>
      <dgm:t>
        <a:bodyPr/>
        <a:lstStyle/>
        <a:p>
          <a:endParaRPr lang="en-US"/>
        </a:p>
      </dgm:t>
    </dgm:pt>
    <dgm:pt modelId="{CC2E67E0-7BD3-425C-8F9F-6CE0B3C74A65}" type="sibTrans" cxnId="{ACCEDA51-C03D-4422-A3C9-941C459A1EEE}">
      <dgm:prSet/>
      <dgm:spPr/>
      <dgm:t>
        <a:bodyPr/>
        <a:lstStyle/>
        <a:p>
          <a:endParaRPr lang="en-US"/>
        </a:p>
      </dgm:t>
    </dgm:pt>
    <dgm:pt modelId="{EE40B33B-7703-412D-8A32-8EF11EB1793F}">
      <dgm:prSet/>
      <dgm:spPr>
        <a:solidFill>
          <a:schemeClr val="tx2">
            <a:lumMod val="75000"/>
            <a:lumOff val="25000"/>
          </a:schemeClr>
        </a:solidFill>
      </dgm:spPr>
      <dgm:t>
        <a:bodyPr/>
        <a:lstStyle/>
        <a:p>
          <a:r>
            <a:rPr lang="en-US" dirty="0"/>
            <a:t>Loosely coupled</a:t>
          </a:r>
        </a:p>
      </dgm:t>
    </dgm:pt>
    <dgm:pt modelId="{CC694F40-5B25-42FE-8225-2B6B1E1AFA88}" type="parTrans" cxnId="{C6F7F370-6397-4E6E-8368-18CC02493E5E}">
      <dgm:prSet/>
      <dgm:spPr/>
      <dgm:t>
        <a:bodyPr/>
        <a:lstStyle/>
        <a:p>
          <a:endParaRPr lang="en-US"/>
        </a:p>
      </dgm:t>
    </dgm:pt>
    <dgm:pt modelId="{10FA9993-38DB-4F11-8E6E-8551B5D3A403}" type="sibTrans" cxnId="{C6F7F370-6397-4E6E-8368-18CC02493E5E}">
      <dgm:prSet/>
      <dgm:spPr/>
      <dgm:t>
        <a:bodyPr/>
        <a:lstStyle/>
        <a:p>
          <a:endParaRPr lang="en-US"/>
        </a:p>
      </dgm:t>
    </dgm:pt>
    <dgm:pt modelId="{479C2F4D-C0C8-42E4-B59F-1B72860E0841}">
      <dgm:prSet/>
      <dgm:spPr>
        <a:solidFill>
          <a:schemeClr val="tx2">
            <a:lumMod val="75000"/>
            <a:lumOff val="25000"/>
          </a:schemeClr>
        </a:solidFill>
      </dgm:spPr>
      <dgm:t>
        <a:bodyPr/>
        <a:lstStyle/>
        <a:p>
          <a:r>
            <a:rPr lang="en-US" dirty="0"/>
            <a:t>Isolated</a:t>
          </a:r>
        </a:p>
      </dgm:t>
    </dgm:pt>
    <dgm:pt modelId="{B13B0030-AF4C-4472-A2C8-E44DB3FA662D}" type="parTrans" cxnId="{8C5423BE-D6C6-45B2-A274-F180BAF8FDAC}">
      <dgm:prSet/>
      <dgm:spPr/>
      <dgm:t>
        <a:bodyPr/>
        <a:lstStyle/>
        <a:p>
          <a:endParaRPr lang="en-US"/>
        </a:p>
      </dgm:t>
    </dgm:pt>
    <dgm:pt modelId="{7176B367-E949-4AF0-8BFF-CFBA081DCA9D}" type="sibTrans" cxnId="{8C5423BE-D6C6-45B2-A274-F180BAF8FDAC}">
      <dgm:prSet/>
      <dgm:spPr/>
      <dgm:t>
        <a:bodyPr/>
        <a:lstStyle/>
        <a:p>
          <a:endParaRPr lang="en-US"/>
        </a:p>
      </dgm:t>
    </dgm:pt>
    <dgm:pt modelId="{A8F76A80-05C8-4C40-9D84-D1A0E15DED44}">
      <dgm:prSet/>
      <dgm:spPr>
        <a:solidFill>
          <a:schemeClr val="tx2">
            <a:lumMod val="75000"/>
            <a:lumOff val="25000"/>
          </a:schemeClr>
        </a:solidFill>
      </dgm:spPr>
      <dgm:t>
        <a:bodyPr/>
        <a:lstStyle/>
        <a:p>
          <a:r>
            <a:rPr lang="en-US" dirty="0"/>
            <a:t>Distributed</a:t>
          </a:r>
        </a:p>
      </dgm:t>
    </dgm:pt>
    <dgm:pt modelId="{5B40F00E-D130-450E-ADC2-B1001EBF4DF6}" type="parTrans" cxnId="{6A36206F-372F-4BA5-830A-779CE5C237DF}">
      <dgm:prSet/>
      <dgm:spPr/>
      <dgm:t>
        <a:bodyPr/>
        <a:lstStyle/>
        <a:p>
          <a:endParaRPr lang="en-US"/>
        </a:p>
      </dgm:t>
    </dgm:pt>
    <dgm:pt modelId="{A77F8D42-4E62-499C-B311-2C832531FBE9}" type="sibTrans" cxnId="{6A36206F-372F-4BA5-830A-779CE5C237DF}">
      <dgm:prSet/>
      <dgm:spPr/>
      <dgm:t>
        <a:bodyPr/>
        <a:lstStyle/>
        <a:p>
          <a:endParaRPr lang="en-US"/>
        </a:p>
      </dgm:t>
    </dgm:pt>
    <dgm:pt modelId="{65177CB9-7201-476D-AD97-4AA7B751E3A8}">
      <dgm:prSet/>
      <dgm:spPr>
        <a:solidFill>
          <a:schemeClr val="tx2">
            <a:lumMod val="50000"/>
            <a:lumOff val="50000"/>
          </a:schemeClr>
        </a:solidFill>
      </dgm:spPr>
      <dgm:t>
        <a:bodyPr/>
        <a:lstStyle/>
        <a:p>
          <a:r>
            <a:rPr lang="en-US" dirty="0"/>
            <a:t>Api Gateway</a:t>
          </a:r>
        </a:p>
      </dgm:t>
    </dgm:pt>
    <dgm:pt modelId="{D4AA2680-793D-498D-9487-440DE08F66A3}" type="parTrans" cxnId="{B18C639E-DFCE-495A-A551-8614160CB44E}">
      <dgm:prSet/>
      <dgm:spPr/>
      <dgm:t>
        <a:bodyPr/>
        <a:lstStyle/>
        <a:p>
          <a:endParaRPr lang="en-US"/>
        </a:p>
      </dgm:t>
    </dgm:pt>
    <dgm:pt modelId="{A9936829-ADCF-41AB-BB32-F7C40C83FBA8}" type="sibTrans" cxnId="{B18C639E-DFCE-495A-A551-8614160CB44E}">
      <dgm:prSet/>
      <dgm:spPr/>
      <dgm:t>
        <a:bodyPr/>
        <a:lstStyle/>
        <a:p>
          <a:endParaRPr lang="en-US"/>
        </a:p>
      </dgm:t>
    </dgm:pt>
    <dgm:pt modelId="{96273241-A8A2-4BA8-A42C-30E006167428}">
      <dgm:prSet/>
      <dgm:spPr/>
      <dgm:t>
        <a:bodyPr/>
        <a:lstStyle/>
        <a:p>
          <a:r>
            <a:rPr lang="en-US" dirty="0"/>
            <a:t>Document upload (users &amp; agent knowledge bases)</a:t>
          </a:r>
        </a:p>
      </dgm:t>
    </dgm:pt>
    <dgm:pt modelId="{7E89582E-1A8E-4D72-9C54-8F699BBD2ECE}" type="parTrans" cxnId="{D56CDDBF-B92A-400F-877C-55C5B3BBC8AE}">
      <dgm:prSet/>
      <dgm:spPr/>
      <dgm:t>
        <a:bodyPr/>
        <a:lstStyle/>
        <a:p>
          <a:endParaRPr lang="en-US"/>
        </a:p>
      </dgm:t>
    </dgm:pt>
    <dgm:pt modelId="{0E8AE794-E130-46CF-BEDC-A34D9D4C0615}" type="sibTrans" cxnId="{D56CDDBF-B92A-400F-877C-55C5B3BBC8AE}">
      <dgm:prSet/>
      <dgm:spPr/>
      <dgm:t>
        <a:bodyPr/>
        <a:lstStyle/>
        <a:p>
          <a:endParaRPr lang="en-US"/>
        </a:p>
      </dgm:t>
    </dgm:pt>
    <dgm:pt modelId="{4287D4EE-423B-4DCC-B479-385A4387A6AD}">
      <dgm:prSet/>
      <dgm:spPr/>
      <dgm:t>
        <a:bodyPr/>
        <a:lstStyle/>
        <a:p>
          <a:r>
            <a:rPr lang="en-US" dirty="0"/>
            <a:t>Chat &amp; upload UI</a:t>
          </a:r>
        </a:p>
      </dgm:t>
    </dgm:pt>
    <dgm:pt modelId="{6C448E82-7132-44DB-8F41-F463C9E63AEF}" type="parTrans" cxnId="{9E8767DE-4C2B-42C9-A18B-B62329C89299}">
      <dgm:prSet/>
      <dgm:spPr/>
      <dgm:t>
        <a:bodyPr/>
        <a:lstStyle/>
        <a:p>
          <a:endParaRPr lang="en-US"/>
        </a:p>
      </dgm:t>
    </dgm:pt>
    <dgm:pt modelId="{56857936-85D1-4911-A951-45043C4D2547}" type="sibTrans" cxnId="{9E8767DE-4C2B-42C9-A18B-B62329C89299}">
      <dgm:prSet/>
      <dgm:spPr/>
      <dgm:t>
        <a:bodyPr/>
        <a:lstStyle/>
        <a:p>
          <a:endParaRPr lang="en-US"/>
        </a:p>
      </dgm:t>
    </dgm:pt>
    <dgm:pt modelId="{E493B964-595F-4754-A0ED-08653D2BB873}">
      <dgm:prSet/>
      <dgm:spPr/>
      <dgm:t>
        <a:bodyPr/>
        <a:lstStyle/>
        <a:p>
          <a:r>
            <a:rPr lang="en-US" dirty="0"/>
            <a:t>File generation (PDF, XLSX, DOCX, etc.)</a:t>
          </a:r>
        </a:p>
      </dgm:t>
    </dgm:pt>
    <dgm:pt modelId="{81C15B14-3274-4E92-9CFC-140C2A3B7934}" type="parTrans" cxnId="{0B0F669E-CB10-450F-BC8D-63405C32C0A3}">
      <dgm:prSet/>
      <dgm:spPr/>
      <dgm:t>
        <a:bodyPr/>
        <a:lstStyle/>
        <a:p>
          <a:endParaRPr lang="en-US"/>
        </a:p>
      </dgm:t>
    </dgm:pt>
    <dgm:pt modelId="{9F434224-5352-47BC-8562-7F9B07EB1B6E}" type="sibTrans" cxnId="{0B0F669E-CB10-450F-BC8D-63405C32C0A3}">
      <dgm:prSet/>
      <dgm:spPr/>
      <dgm:t>
        <a:bodyPr/>
        <a:lstStyle/>
        <a:p>
          <a:endParaRPr lang="en-US"/>
        </a:p>
      </dgm:t>
    </dgm:pt>
    <dgm:pt modelId="{308C3109-591A-4162-B4FE-0E60D59C1EF5}">
      <dgm:prSet/>
      <dgm:spPr>
        <a:solidFill>
          <a:schemeClr val="tx2">
            <a:lumMod val="75000"/>
            <a:lumOff val="25000"/>
          </a:schemeClr>
        </a:solidFill>
      </dgm:spPr>
      <dgm:t>
        <a:bodyPr/>
        <a:lstStyle/>
        <a:p>
          <a:r>
            <a:rPr lang="en-US" dirty="0"/>
            <a:t>Cloud-based</a:t>
          </a:r>
        </a:p>
      </dgm:t>
    </dgm:pt>
    <dgm:pt modelId="{0FBC652C-E91C-4712-9A81-B222B581563A}" type="parTrans" cxnId="{A1CF2E18-E7C6-41D9-BEB3-6FBEE28043AE}">
      <dgm:prSet/>
      <dgm:spPr/>
      <dgm:t>
        <a:bodyPr/>
        <a:lstStyle/>
        <a:p>
          <a:endParaRPr lang="en-US"/>
        </a:p>
      </dgm:t>
    </dgm:pt>
    <dgm:pt modelId="{0C4DD8D9-1882-4939-91C3-54F331980C0D}" type="sibTrans" cxnId="{A1CF2E18-E7C6-41D9-BEB3-6FBEE28043AE}">
      <dgm:prSet/>
      <dgm:spPr/>
      <dgm:t>
        <a:bodyPr/>
        <a:lstStyle/>
        <a:p>
          <a:endParaRPr lang="en-US"/>
        </a:p>
      </dgm:t>
    </dgm:pt>
    <dgm:pt modelId="{312AAFEB-10AC-3A42-BDC7-442EBDF7336B}" type="pres">
      <dgm:prSet presAssocID="{62228773-C76F-4C6A-A509-84A06FDCBF9A}" presName="diagram" presStyleCnt="0">
        <dgm:presLayoutVars>
          <dgm:dir/>
          <dgm:resizeHandles val="exact"/>
        </dgm:presLayoutVars>
      </dgm:prSet>
      <dgm:spPr/>
    </dgm:pt>
    <dgm:pt modelId="{3D7DD6A1-7B91-E340-AD58-84C35FF59032}" type="pres">
      <dgm:prSet presAssocID="{1180A502-E8C9-496A-A529-DCD162AB50D8}" presName="node" presStyleLbl="node1" presStyleIdx="0" presStyleCnt="9" custLinFactY="-6684" custLinFactNeighborX="1098" custLinFactNeighborY="-100000">
        <dgm:presLayoutVars>
          <dgm:bulletEnabled val="1"/>
        </dgm:presLayoutVars>
      </dgm:prSet>
      <dgm:spPr/>
    </dgm:pt>
    <dgm:pt modelId="{A637807E-B89E-3E4F-97B3-2B3948696C5E}" type="pres">
      <dgm:prSet presAssocID="{CC2E67E0-7BD3-425C-8F9F-6CE0B3C74A65}" presName="sibTrans" presStyleCnt="0"/>
      <dgm:spPr/>
    </dgm:pt>
    <dgm:pt modelId="{8026AA71-EDB8-8E4A-8A74-F6063093C2E2}" type="pres">
      <dgm:prSet presAssocID="{EE40B33B-7703-412D-8A32-8EF11EB1793F}" presName="node" presStyleLbl="node1" presStyleIdx="1" presStyleCnt="9" custLinFactY="7065" custLinFactNeighborX="100000" custLinFactNeighborY="100000">
        <dgm:presLayoutVars>
          <dgm:bulletEnabled val="1"/>
        </dgm:presLayoutVars>
      </dgm:prSet>
      <dgm:spPr/>
    </dgm:pt>
    <dgm:pt modelId="{6F52ED3E-1166-6149-8B7F-2DB128B9AB4A}" type="pres">
      <dgm:prSet presAssocID="{10FA9993-38DB-4F11-8E6E-8551B5D3A403}" presName="sibTrans" presStyleCnt="0"/>
      <dgm:spPr/>
    </dgm:pt>
    <dgm:pt modelId="{E7F933C9-7639-C641-B21C-6A752B8DE314}" type="pres">
      <dgm:prSet presAssocID="{479C2F4D-C0C8-42E4-B59F-1B72860E0841}" presName="node" presStyleLbl="node1" presStyleIdx="2" presStyleCnt="9" custLinFactX="-14101" custLinFactY="7065" custLinFactNeighborX="-100000" custLinFactNeighborY="100000">
        <dgm:presLayoutVars>
          <dgm:bulletEnabled val="1"/>
        </dgm:presLayoutVars>
      </dgm:prSet>
      <dgm:spPr/>
    </dgm:pt>
    <dgm:pt modelId="{CF8A0ECA-9778-9940-BF8A-762405176857}" type="pres">
      <dgm:prSet presAssocID="{7176B367-E949-4AF0-8BFF-CFBA081DCA9D}" presName="sibTrans" presStyleCnt="0"/>
      <dgm:spPr/>
    </dgm:pt>
    <dgm:pt modelId="{55AD752B-AA0C-9645-89DB-3071954348D8}" type="pres">
      <dgm:prSet presAssocID="{A8F76A80-05C8-4C40-9D84-D1A0E15DED44}" presName="node" presStyleLbl="node1" presStyleIdx="3" presStyleCnt="9" custLinFactNeighborX="643" custLinFactNeighborY="94687">
        <dgm:presLayoutVars>
          <dgm:bulletEnabled val="1"/>
        </dgm:presLayoutVars>
      </dgm:prSet>
      <dgm:spPr/>
    </dgm:pt>
    <dgm:pt modelId="{394F81F3-4BDB-9148-9AC8-19E4BC6DE8BE}" type="pres">
      <dgm:prSet presAssocID="{A77F8D42-4E62-499C-B311-2C832531FBE9}" presName="sibTrans" presStyleCnt="0"/>
      <dgm:spPr/>
    </dgm:pt>
    <dgm:pt modelId="{F79A91C1-382C-F945-8E2C-2BD1C3001447}" type="pres">
      <dgm:prSet presAssocID="{65177CB9-7201-476D-AD97-4AA7B751E3A8}" presName="node" presStyleLbl="node1" presStyleIdx="4" presStyleCnt="9" custLinFactX="590" custLinFactY="100000" custLinFactNeighborX="100000" custLinFactNeighborY="130887">
        <dgm:presLayoutVars>
          <dgm:bulletEnabled val="1"/>
        </dgm:presLayoutVars>
      </dgm:prSet>
      <dgm:spPr/>
    </dgm:pt>
    <dgm:pt modelId="{4C1A0A67-819D-0342-A8B9-317C1054530F}" type="pres">
      <dgm:prSet presAssocID="{A9936829-ADCF-41AB-BB32-F7C40C83FBA8}" presName="sibTrans" presStyleCnt="0"/>
      <dgm:spPr/>
    </dgm:pt>
    <dgm:pt modelId="{3523B198-D471-DB4D-A08E-709B38FB1B42}" type="pres">
      <dgm:prSet presAssocID="{96273241-A8A2-4BA8-A42C-30E006167428}" presName="node" presStyleLbl="node1" presStyleIdx="5" presStyleCnt="9" custLinFactX="-14101" custLinFactY="-22245" custLinFactNeighborX="-100000" custLinFactNeighborY="-100000">
        <dgm:presLayoutVars>
          <dgm:bulletEnabled val="1"/>
        </dgm:presLayoutVars>
      </dgm:prSet>
      <dgm:spPr/>
    </dgm:pt>
    <dgm:pt modelId="{25081B87-BD60-9441-ABC0-7ADC03056697}" type="pres">
      <dgm:prSet presAssocID="{0E8AE794-E130-46CF-BEDC-A34D9D4C0615}" presName="sibTrans" presStyleCnt="0"/>
      <dgm:spPr/>
    </dgm:pt>
    <dgm:pt modelId="{0EE6E213-7FD6-314E-A706-0E5320435FF9}" type="pres">
      <dgm:prSet presAssocID="{4287D4EE-423B-4DCC-B479-385A4387A6AD}" presName="node" presStyleLbl="node1" presStyleIdx="6" presStyleCnt="9" custLinFactY="-100000" custLinFactNeighborX="643" custLinFactNeighborY="-138912">
        <dgm:presLayoutVars>
          <dgm:bulletEnabled val="1"/>
        </dgm:presLayoutVars>
      </dgm:prSet>
      <dgm:spPr/>
    </dgm:pt>
    <dgm:pt modelId="{AB7AA6E7-CA5F-0F44-9F1D-5753C35FBC9C}" type="pres">
      <dgm:prSet presAssocID="{56857936-85D1-4911-A951-45043C4D2547}" presName="sibTrans" presStyleCnt="0"/>
      <dgm:spPr/>
    </dgm:pt>
    <dgm:pt modelId="{E065B5AC-1702-9740-860A-40CBD15241F2}" type="pres">
      <dgm:prSet presAssocID="{E493B964-595F-4754-A0ED-08653D2BB873}" presName="node" presStyleLbl="node1" presStyleIdx="7" presStyleCnt="9" custLinFactY="-139946" custLinFactNeighborX="-4101" custLinFactNeighborY="-200000">
        <dgm:presLayoutVars>
          <dgm:bulletEnabled val="1"/>
        </dgm:presLayoutVars>
      </dgm:prSet>
      <dgm:spPr/>
    </dgm:pt>
    <dgm:pt modelId="{8BBE7A33-9458-514B-A7E2-272BDF3AEE74}" type="pres">
      <dgm:prSet presAssocID="{9F434224-5352-47BC-8562-7F9B07EB1B6E}" presName="sibTrans" presStyleCnt="0"/>
      <dgm:spPr/>
    </dgm:pt>
    <dgm:pt modelId="{D2824EB9-1A50-1846-AC33-28E21EB30FE0}" type="pres">
      <dgm:prSet presAssocID="{308C3109-591A-4162-B4FE-0E60D59C1EF5}" presName="node" presStyleLbl="node1" presStyleIdx="8" presStyleCnt="9" custLinFactNeighborX="-10000" custLinFactNeighborY="-23052">
        <dgm:presLayoutVars>
          <dgm:bulletEnabled val="1"/>
        </dgm:presLayoutVars>
      </dgm:prSet>
      <dgm:spPr/>
    </dgm:pt>
  </dgm:ptLst>
  <dgm:cxnLst>
    <dgm:cxn modelId="{A1CF2E18-E7C6-41D9-BEB3-6FBEE28043AE}" srcId="{62228773-C76F-4C6A-A509-84A06FDCBF9A}" destId="{308C3109-591A-4162-B4FE-0E60D59C1EF5}" srcOrd="8" destOrd="0" parTransId="{0FBC652C-E91C-4712-9A81-B222B581563A}" sibTransId="{0C4DD8D9-1882-4939-91C3-54F331980C0D}"/>
    <dgm:cxn modelId="{0916BE3B-B602-C94B-BD6F-837E93B2A6E4}" type="presOf" srcId="{A8F76A80-05C8-4C40-9D84-D1A0E15DED44}" destId="{55AD752B-AA0C-9645-89DB-3071954348D8}" srcOrd="0" destOrd="0" presId="urn:microsoft.com/office/officeart/2005/8/layout/default"/>
    <dgm:cxn modelId="{C6FE7C49-A285-EA4B-B6B8-D01326C4D2B2}" type="presOf" srcId="{EE40B33B-7703-412D-8A32-8EF11EB1793F}" destId="{8026AA71-EDB8-8E4A-8A74-F6063093C2E2}" srcOrd="0" destOrd="0" presId="urn:microsoft.com/office/officeart/2005/8/layout/default"/>
    <dgm:cxn modelId="{ACCEDA51-C03D-4422-A3C9-941C459A1EEE}" srcId="{62228773-C76F-4C6A-A509-84A06FDCBF9A}" destId="{1180A502-E8C9-496A-A529-DCD162AB50D8}" srcOrd="0" destOrd="0" parTransId="{708A633A-0DEF-4492-A389-094838029DDF}" sibTransId="{CC2E67E0-7BD3-425C-8F9F-6CE0B3C74A65}"/>
    <dgm:cxn modelId="{6A36206F-372F-4BA5-830A-779CE5C237DF}" srcId="{62228773-C76F-4C6A-A509-84A06FDCBF9A}" destId="{A8F76A80-05C8-4C40-9D84-D1A0E15DED44}" srcOrd="3" destOrd="0" parTransId="{5B40F00E-D130-450E-ADC2-B1001EBF4DF6}" sibTransId="{A77F8D42-4E62-499C-B311-2C832531FBE9}"/>
    <dgm:cxn modelId="{C6F7F370-6397-4E6E-8368-18CC02493E5E}" srcId="{62228773-C76F-4C6A-A509-84A06FDCBF9A}" destId="{EE40B33B-7703-412D-8A32-8EF11EB1793F}" srcOrd="1" destOrd="0" parTransId="{CC694F40-5B25-42FE-8225-2B6B1E1AFA88}" sibTransId="{10FA9993-38DB-4F11-8E6E-8551B5D3A403}"/>
    <dgm:cxn modelId="{06C0B97E-9F50-4B4C-9615-0225AB367291}" type="presOf" srcId="{4287D4EE-423B-4DCC-B479-385A4387A6AD}" destId="{0EE6E213-7FD6-314E-A706-0E5320435FF9}" srcOrd="0" destOrd="0" presId="urn:microsoft.com/office/officeart/2005/8/layout/default"/>
    <dgm:cxn modelId="{9EA7729B-D795-0F4B-90E0-0CB6997E1F67}" type="presOf" srcId="{E493B964-595F-4754-A0ED-08653D2BB873}" destId="{E065B5AC-1702-9740-860A-40CBD15241F2}" srcOrd="0" destOrd="0" presId="urn:microsoft.com/office/officeart/2005/8/layout/default"/>
    <dgm:cxn modelId="{90C2979D-7740-6A4A-AC71-2A72E4845312}" type="presOf" srcId="{65177CB9-7201-476D-AD97-4AA7B751E3A8}" destId="{F79A91C1-382C-F945-8E2C-2BD1C3001447}" srcOrd="0" destOrd="0" presId="urn:microsoft.com/office/officeart/2005/8/layout/default"/>
    <dgm:cxn modelId="{B18C639E-DFCE-495A-A551-8614160CB44E}" srcId="{62228773-C76F-4C6A-A509-84A06FDCBF9A}" destId="{65177CB9-7201-476D-AD97-4AA7B751E3A8}" srcOrd="4" destOrd="0" parTransId="{D4AA2680-793D-498D-9487-440DE08F66A3}" sibTransId="{A9936829-ADCF-41AB-BB32-F7C40C83FBA8}"/>
    <dgm:cxn modelId="{0B0F669E-CB10-450F-BC8D-63405C32C0A3}" srcId="{62228773-C76F-4C6A-A509-84A06FDCBF9A}" destId="{E493B964-595F-4754-A0ED-08653D2BB873}" srcOrd="7" destOrd="0" parTransId="{81C15B14-3274-4E92-9CFC-140C2A3B7934}" sibTransId="{9F434224-5352-47BC-8562-7F9B07EB1B6E}"/>
    <dgm:cxn modelId="{621FD9AE-1801-974B-8B2E-F1F2BED0259E}" type="presOf" srcId="{62228773-C76F-4C6A-A509-84A06FDCBF9A}" destId="{312AAFEB-10AC-3A42-BDC7-442EBDF7336B}" srcOrd="0" destOrd="0" presId="urn:microsoft.com/office/officeart/2005/8/layout/default"/>
    <dgm:cxn modelId="{8C5423BE-D6C6-45B2-A274-F180BAF8FDAC}" srcId="{62228773-C76F-4C6A-A509-84A06FDCBF9A}" destId="{479C2F4D-C0C8-42E4-B59F-1B72860E0841}" srcOrd="2" destOrd="0" parTransId="{B13B0030-AF4C-4472-A2C8-E44DB3FA662D}" sibTransId="{7176B367-E949-4AF0-8BFF-CFBA081DCA9D}"/>
    <dgm:cxn modelId="{D56CDDBF-B92A-400F-877C-55C5B3BBC8AE}" srcId="{62228773-C76F-4C6A-A509-84A06FDCBF9A}" destId="{96273241-A8A2-4BA8-A42C-30E006167428}" srcOrd="5" destOrd="0" parTransId="{7E89582E-1A8E-4D72-9C54-8F699BBD2ECE}" sibTransId="{0E8AE794-E130-46CF-BEDC-A34D9D4C0615}"/>
    <dgm:cxn modelId="{EC6F4ACA-B130-F844-B3BF-4A2B295C82EE}" type="presOf" srcId="{96273241-A8A2-4BA8-A42C-30E006167428}" destId="{3523B198-D471-DB4D-A08E-709B38FB1B42}" srcOrd="0" destOrd="0" presId="urn:microsoft.com/office/officeart/2005/8/layout/default"/>
    <dgm:cxn modelId="{9E8767DE-4C2B-42C9-A18B-B62329C89299}" srcId="{62228773-C76F-4C6A-A509-84A06FDCBF9A}" destId="{4287D4EE-423B-4DCC-B479-385A4387A6AD}" srcOrd="6" destOrd="0" parTransId="{6C448E82-7132-44DB-8F41-F463C9E63AEF}" sibTransId="{56857936-85D1-4911-A951-45043C4D2547}"/>
    <dgm:cxn modelId="{0552BEEA-F90A-B64D-94DC-3C82BB37A37D}" type="presOf" srcId="{479C2F4D-C0C8-42E4-B59F-1B72860E0841}" destId="{E7F933C9-7639-C641-B21C-6A752B8DE314}" srcOrd="0" destOrd="0" presId="urn:microsoft.com/office/officeart/2005/8/layout/default"/>
    <dgm:cxn modelId="{05C858EB-7DDA-654C-B51C-BE6E4BA86624}" type="presOf" srcId="{1180A502-E8C9-496A-A529-DCD162AB50D8}" destId="{3D7DD6A1-7B91-E340-AD58-84C35FF59032}" srcOrd="0" destOrd="0" presId="urn:microsoft.com/office/officeart/2005/8/layout/default"/>
    <dgm:cxn modelId="{92C759EE-0334-7343-9D70-1DDE76BF1AF0}" type="presOf" srcId="{308C3109-591A-4162-B4FE-0E60D59C1EF5}" destId="{D2824EB9-1A50-1846-AC33-28E21EB30FE0}" srcOrd="0" destOrd="0" presId="urn:microsoft.com/office/officeart/2005/8/layout/default"/>
    <dgm:cxn modelId="{DA3AC880-CBA2-5340-9924-AD7AAACA7698}" type="presParOf" srcId="{312AAFEB-10AC-3A42-BDC7-442EBDF7336B}" destId="{3D7DD6A1-7B91-E340-AD58-84C35FF59032}" srcOrd="0" destOrd="0" presId="urn:microsoft.com/office/officeart/2005/8/layout/default"/>
    <dgm:cxn modelId="{0CAAD891-B4D3-7C4B-B8CA-E2C635ACFCE4}" type="presParOf" srcId="{312AAFEB-10AC-3A42-BDC7-442EBDF7336B}" destId="{A637807E-B89E-3E4F-97B3-2B3948696C5E}" srcOrd="1" destOrd="0" presId="urn:microsoft.com/office/officeart/2005/8/layout/default"/>
    <dgm:cxn modelId="{37E8D8C8-C216-CC45-88F6-D11B994E8FF9}" type="presParOf" srcId="{312AAFEB-10AC-3A42-BDC7-442EBDF7336B}" destId="{8026AA71-EDB8-8E4A-8A74-F6063093C2E2}" srcOrd="2" destOrd="0" presId="urn:microsoft.com/office/officeart/2005/8/layout/default"/>
    <dgm:cxn modelId="{C58EB470-EEF0-134E-9226-12E3FB07ACEE}" type="presParOf" srcId="{312AAFEB-10AC-3A42-BDC7-442EBDF7336B}" destId="{6F52ED3E-1166-6149-8B7F-2DB128B9AB4A}" srcOrd="3" destOrd="0" presId="urn:microsoft.com/office/officeart/2005/8/layout/default"/>
    <dgm:cxn modelId="{9B821EA3-1942-EE4A-B538-518A846D160B}" type="presParOf" srcId="{312AAFEB-10AC-3A42-BDC7-442EBDF7336B}" destId="{E7F933C9-7639-C641-B21C-6A752B8DE314}" srcOrd="4" destOrd="0" presId="urn:microsoft.com/office/officeart/2005/8/layout/default"/>
    <dgm:cxn modelId="{2C83A853-0CE7-8E45-B3C0-E2826FFAEEFB}" type="presParOf" srcId="{312AAFEB-10AC-3A42-BDC7-442EBDF7336B}" destId="{CF8A0ECA-9778-9940-BF8A-762405176857}" srcOrd="5" destOrd="0" presId="urn:microsoft.com/office/officeart/2005/8/layout/default"/>
    <dgm:cxn modelId="{1CF13A34-DACD-A743-B184-DD46D1271D86}" type="presParOf" srcId="{312AAFEB-10AC-3A42-BDC7-442EBDF7336B}" destId="{55AD752B-AA0C-9645-89DB-3071954348D8}" srcOrd="6" destOrd="0" presId="urn:microsoft.com/office/officeart/2005/8/layout/default"/>
    <dgm:cxn modelId="{B0815724-77D3-0447-B109-D50E3C1AE336}" type="presParOf" srcId="{312AAFEB-10AC-3A42-BDC7-442EBDF7336B}" destId="{394F81F3-4BDB-9148-9AC8-19E4BC6DE8BE}" srcOrd="7" destOrd="0" presId="urn:microsoft.com/office/officeart/2005/8/layout/default"/>
    <dgm:cxn modelId="{8FCC8AB5-4BF9-AE41-8B7F-3C22AEABDBB6}" type="presParOf" srcId="{312AAFEB-10AC-3A42-BDC7-442EBDF7336B}" destId="{F79A91C1-382C-F945-8E2C-2BD1C3001447}" srcOrd="8" destOrd="0" presId="urn:microsoft.com/office/officeart/2005/8/layout/default"/>
    <dgm:cxn modelId="{3DB1E751-8BC5-CD46-9A0E-1B2A60E62AAD}" type="presParOf" srcId="{312AAFEB-10AC-3A42-BDC7-442EBDF7336B}" destId="{4C1A0A67-819D-0342-A8B9-317C1054530F}" srcOrd="9" destOrd="0" presId="urn:microsoft.com/office/officeart/2005/8/layout/default"/>
    <dgm:cxn modelId="{72D73C26-CF9A-5E45-A53C-ECC5FE0F08E5}" type="presParOf" srcId="{312AAFEB-10AC-3A42-BDC7-442EBDF7336B}" destId="{3523B198-D471-DB4D-A08E-709B38FB1B42}" srcOrd="10" destOrd="0" presId="urn:microsoft.com/office/officeart/2005/8/layout/default"/>
    <dgm:cxn modelId="{C992499D-12F4-D549-B0EF-53458D177B98}" type="presParOf" srcId="{312AAFEB-10AC-3A42-BDC7-442EBDF7336B}" destId="{25081B87-BD60-9441-ABC0-7ADC03056697}" srcOrd="11" destOrd="0" presId="urn:microsoft.com/office/officeart/2005/8/layout/default"/>
    <dgm:cxn modelId="{EAA6EBAA-7BC3-0C4C-8327-E3D552A1A673}" type="presParOf" srcId="{312AAFEB-10AC-3A42-BDC7-442EBDF7336B}" destId="{0EE6E213-7FD6-314E-A706-0E5320435FF9}" srcOrd="12" destOrd="0" presId="urn:microsoft.com/office/officeart/2005/8/layout/default"/>
    <dgm:cxn modelId="{8A5CC1B1-775C-904A-9108-3F99CF16D4B2}" type="presParOf" srcId="{312AAFEB-10AC-3A42-BDC7-442EBDF7336B}" destId="{AB7AA6E7-CA5F-0F44-9F1D-5753C35FBC9C}" srcOrd="13" destOrd="0" presId="urn:microsoft.com/office/officeart/2005/8/layout/default"/>
    <dgm:cxn modelId="{93A51AAD-6D6D-AC49-8EA8-9E834D9B8CDE}" type="presParOf" srcId="{312AAFEB-10AC-3A42-BDC7-442EBDF7336B}" destId="{E065B5AC-1702-9740-860A-40CBD15241F2}" srcOrd="14" destOrd="0" presId="urn:microsoft.com/office/officeart/2005/8/layout/default"/>
    <dgm:cxn modelId="{0837EE58-18C6-9C4B-83EC-B6F696AC7923}" type="presParOf" srcId="{312AAFEB-10AC-3A42-BDC7-442EBDF7336B}" destId="{8BBE7A33-9458-514B-A7E2-272BDF3AEE74}" srcOrd="15" destOrd="0" presId="urn:microsoft.com/office/officeart/2005/8/layout/default"/>
    <dgm:cxn modelId="{8D5140D9-A919-2D48-926E-C41C33D27C70}" type="presParOf" srcId="{312AAFEB-10AC-3A42-BDC7-442EBDF7336B}" destId="{D2824EB9-1A50-1846-AC33-28E21EB30FE0}"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7DD6A1-7B91-E340-AD58-84C35FF59032}">
      <dsp:nvSpPr>
        <dsp:cNvPr id="0" name=""/>
        <dsp:cNvSpPr/>
      </dsp:nvSpPr>
      <dsp:spPr>
        <a:xfrm>
          <a:off x="18144" y="99816"/>
          <a:ext cx="1652475" cy="99148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RAG</a:t>
          </a:r>
        </a:p>
      </dsp:txBody>
      <dsp:txXfrm>
        <a:off x="18144" y="99816"/>
        <a:ext cx="1652475" cy="991485"/>
      </dsp:txXfrm>
    </dsp:sp>
    <dsp:sp modelId="{8026AA71-EDB8-8E4A-8A74-F6063093C2E2}">
      <dsp:nvSpPr>
        <dsp:cNvPr id="0" name=""/>
        <dsp:cNvSpPr/>
      </dsp:nvSpPr>
      <dsp:spPr>
        <a:xfrm>
          <a:off x="3470199" y="2219106"/>
          <a:ext cx="1652475" cy="991485"/>
        </a:xfrm>
        <a:prstGeom prst="rect">
          <a:avLst/>
        </a:prstGeom>
        <a:solidFill>
          <a:schemeClr val="tx2">
            <a:lumMod val="75000"/>
            <a:lumOff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Loosely coupled</a:t>
          </a:r>
        </a:p>
      </dsp:txBody>
      <dsp:txXfrm>
        <a:off x="3470199" y="2219106"/>
        <a:ext cx="1652475" cy="991485"/>
      </dsp:txXfrm>
    </dsp:sp>
    <dsp:sp modelId="{E7F933C9-7639-C641-B21C-6A752B8DE314}">
      <dsp:nvSpPr>
        <dsp:cNvPr id="0" name=""/>
        <dsp:cNvSpPr/>
      </dsp:nvSpPr>
      <dsp:spPr>
        <a:xfrm>
          <a:off x="1749955" y="2219106"/>
          <a:ext cx="1652475" cy="991485"/>
        </a:xfrm>
        <a:prstGeom prst="rect">
          <a:avLst/>
        </a:prstGeom>
        <a:solidFill>
          <a:schemeClr val="tx2">
            <a:lumMod val="75000"/>
            <a:lumOff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Isolated</a:t>
          </a:r>
        </a:p>
      </dsp:txBody>
      <dsp:txXfrm>
        <a:off x="1749955" y="2219106"/>
        <a:ext cx="1652475" cy="991485"/>
      </dsp:txXfrm>
    </dsp:sp>
    <dsp:sp modelId="{55AD752B-AA0C-9645-89DB-3071954348D8}">
      <dsp:nvSpPr>
        <dsp:cNvPr id="0" name=""/>
        <dsp:cNvSpPr/>
      </dsp:nvSpPr>
      <dsp:spPr>
        <a:xfrm>
          <a:off x="10625" y="3253113"/>
          <a:ext cx="1652475" cy="991485"/>
        </a:xfrm>
        <a:prstGeom prst="rect">
          <a:avLst/>
        </a:prstGeom>
        <a:solidFill>
          <a:schemeClr val="tx2">
            <a:lumMod val="75000"/>
            <a:lumOff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Distributed</a:t>
          </a:r>
        </a:p>
      </dsp:txBody>
      <dsp:txXfrm>
        <a:off x="10625" y="3253113"/>
        <a:ext cx="1652475" cy="991485"/>
      </dsp:txXfrm>
    </dsp:sp>
    <dsp:sp modelId="{F79A91C1-382C-F945-8E2C-2BD1C3001447}">
      <dsp:nvSpPr>
        <dsp:cNvPr id="0" name=""/>
        <dsp:cNvSpPr/>
      </dsp:nvSpPr>
      <dsp:spPr>
        <a:xfrm>
          <a:off x="3479949" y="4603516"/>
          <a:ext cx="1652475" cy="991485"/>
        </a:xfrm>
        <a:prstGeom prst="rect">
          <a:avLst/>
        </a:prstGeom>
        <a:solidFill>
          <a:schemeClr val="tx2">
            <a:lumMod val="50000"/>
            <a:lumOff val="5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Api Gateway</a:t>
          </a:r>
        </a:p>
      </dsp:txBody>
      <dsp:txXfrm>
        <a:off x="3479949" y="4603516"/>
        <a:ext cx="1652475" cy="991485"/>
      </dsp:txXfrm>
    </dsp:sp>
    <dsp:sp modelId="{3523B198-D471-DB4D-A08E-709B38FB1B42}">
      <dsp:nvSpPr>
        <dsp:cNvPr id="0" name=""/>
        <dsp:cNvSpPr/>
      </dsp:nvSpPr>
      <dsp:spPr>
        <a:xfrm>
          <a:off x="1749955" y="1102264"/>
          <a:ext cx="1652475" cy="99148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Document upload (users &amp; agent knowledge bases)</a:t>
          </a:r>
        </a:p>
      </dsp:txBody>
      <dsp:txXfrm>
        <a:off x="1749955" y="1102264"/>
        <a:ext cx="1652475" cy="991485"/>
      </dsp:txXfrm>
    </dsp:sp>
    <dsp:sp modelId="{0EE6E213-7FD6-314E-A706-0E5320435FF9}">
      <dsp:nvSpPr>
        <dsp:cNvPr id="0" name=""/>
        <dsp:cNvSpPr/>
      </dsp:nvSpPr>
      <dsp:spPr>
        <a:xfrm>
          <a:off x="10625" y="1102260"/>
          <a:ext cx="1652475" cy="99148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Chat &amp; upload UI</a:t>
          </a:r>
        </a:p>
      </dsp:txBody>
      <dsp:txXfrm>
        <a:off x="10625" y="1102260"/>
        <a:ext cx="1652475" cy="991485"/>
      </dsp:txXfrm>
    </dsp:sp>
    <dsp:sp modelId="{E065B5AC-1702-9740-860A-40CBD15241F2}">
      <dsp:nvSpPr>
        <dsp:cNvPr id="0" name=""/>
        <dsp:cNvSpPr/>
      </dsp:nvSpPr>
      <dsp:spPr>
        <a:xfrm>
          <a:off x="1749955" y="100523"/>
          <a:ext cx="1652475" cy="99148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File generation (PDF, XLSX, DOCX, etc.)</a:t>
          </a:r>
        </a:p>
      </dsp:txBody>
      <dsp:txXfrm>
        <a:off x="1749955" y="100523"/>
        <a:ext cx="1652475" cy="991485"/>
      </dsp:txXfrm>
    </dsp:sp>
    <dsp:sp modelId="{D2824EB9-1A50-1846-AC33-28E21EB30FE0}">
      <dsp:nvSpPr>
        <dsp:cNvPr id="0" name=""/>
        <dsp:cNvSpPr/>
      </dsp:nvSpPr>
      <dsp:spPr>
        <a:xfrm>
          <a:off x="3470199" y="3242481"/>
          <a:ext cx="1652475" cy="991485"/>
        </a:xfrm>
        <a:prstGeom prst="rect">
          <a:avLst/>
        </a:prstGeom>
        <a:solidFill>
          <a:schemeClr val="tx2">
            <a:lumMod val="75000"/>
            <a:lumOff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Cloud-based</a:t>
          </a:r>
        </a:p>
      </dsp:txBody>
      <dsp:txXfrm>
        <a:off x="3470199" y="3242481"/>
        <a:ext cx="1652475" cy="99148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097E9-6E81-E211-F023-913020476E3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F3CCEF3-4784-06CC-3134-15D5085942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F0D4D69-C7BC-735C-9581-D78047327134}"/>
              </a:ext>
            </a:extLst>
          </p:cNvPr>
          <p:cNvSpPr>
            <a:spLocks noGrp="1"/>
          </p:cNvSpPr>
          <p:nvPr>
            <p:ph type="dt" sz="half" idx="10"/>
          </p:nvPr>
        </p:nvSpPr>
        <p:spPr/>
        <p:txBody>
          <a:bodyPr/>
          <a:lstStyle/>
          <a:p>
            <a:fld id="{42354216-4083-DB4F-B431-2246467010A5}" type="datetimeFigureOut">
              <a:rPr lang="en-US" smtClean="0"/>
              <a:t>9/29/25</a:t>
            </a:fld>
            <a:endParaRPr lang="en-US"/>
          </a:p>
        </p:txBody>
      </p:sp>
      <p:sp>
        <p:nvSpPr>
          <p:cNvPr id="5" name="Footer Placeholder 4">
            <a:extLst>
              <a:ext uri="{FF2B5EF4-FFF2-40B4-BE49-F238E27FC236}">
                <a16:creationId xmlns:a16="http://schemas.microsoft.com/office/drawing/2014/main" id="{7053D8A3-53A4-B82D-A17E-0AA4FDCE82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2CD72D-030A-45A6-1910-DAD239765037}"/>
              </a:ext>
            </a:extLst>
          </p:cNvPr>
          <p:cNvSpPr>
            <a:spLocks noGrp="1"/>
          </p:cNvSpPr>
          <p:nvPr>
            <p:ph type="sldNum" sz="quarter" idx="12"/>
          </p:nvPr>
        </p:nvSpPr>
        <p:spPr/>
        <p:txBody>
          <a:bodyPr/>
          <a:lstStyle/>
          <a:p>
            <a:fld id="{A80A5F0C-2B95-6349-825F-5119E87424DF}" type="slidenum">
              <a:rPr lang="en-US" smtClean="0"/>
              <a:t>‹#›</a:t>
            </a:fld>
            <a:endParaRPr lang="en-US"/>
          </a:p>
        </p:txBody>
      </p:sp>
    </p:spTree>
    <p:extLst>
      <p:ext uri="{BB962C8B-B14F-4D97-AF65-F5344CB8AC3E}">
        <p14:creationId xmlns:p14="http://schemas.microsoft.com/office/powerpoint/2010/main" val="31096098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7D0CA-E91D-D9D9-C2CD-6833E00CC5D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4E23B6B-867A-AE18-D80D-73F51E6817DC}"/>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EBFC834-5F15-4D4A-C021-CEC3A777C39E}"/>
              </a:ext>
            </a:extLst>
          </p:cNvPr>
          <p:cNvSpPr>
            <a:spLocks noGrp="1"/>
          </p:cNvSpPr>
          <p:nvPr>
            <p:ph type="dt" sz="half" idx="10"/>
          </p:nvPr>
        </p:nvSpPr>
        <p:spPr/>
        <p:txBody>
          <a:bodyPr/>
          <a:lstStyle/>
          <a:p>
            <a:fld id="{42354216-4083-DB4F-B431-2246467010A5}" type="datetimeFigureOut">
              <a:rPr lang="en-US" smtClean="0"/>
              <a:t>9/29/25</a:t>
            </a:fld>
            <a:endParaRPr lang="en-US"/>
          </a:p>
        </p:txBody>
      </p:sp>
      <p:sp>
        <p:nvSpPr>
          <p:cNvPr id="5" name="Footer Placeholder 4">
            <a:extLst>
              <a:ext uri="{FF2B5EF4-FFF2-40B4-BE49-F238E27FC236}">
                <a16:creationId xmlns:a16="http://schemas.microsoft.com/office/drawing/2014/main" id="{105E842D-DA6D-7974-F8AE-532B868D37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0F0A54-61CC-83FE-5FF1-021B0BF9188A}"/>
              </a:ext>
            </a:extLst>
          </p:cNvPr>
          <p:cNvSpPr>
            <a:spLocks noGrp="1"/>
          </p:cNvSpPr>
          <p:nvPr>
            <p:ph type="sldNum" sz="quarter" idx="12"/>
          </p:nvPr>
        </p:nvSpPr>
        <p:spPr/>
        <p:txBody>
          <a:bodyPr/>
          <a:lstStyle/>
          <a:p>
            <a:fld id="{A80A5F0C-2B95-6349-825F-5119E87424DF}" type="slidenum">
              <a:rPr lang="en-US" smtClean="0"/>
              <a:t>‹#›</a:t>
            </a:fld>
            <a:endParaRPr lang="en-US"/>
          </a:p>
        </p:txBody>
      </p:sp>
    </p:spTree>
    <p:extLst>
      <p:ext uri="{BB962C8B-B14F-4D97-AF65-F5344CB8AC3E}">
        <p14:creationId xmlns:p14="http://schemas.microsoft.com/office/powerpoint/2010/main" val="3184105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B01D28-FADA-5519-B0C6-5EDCD499086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5F752EB-0BBD-E4EB-684B-C377D2CF81D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1B4367D-D5CD-7D0F-DF11-11EFA0CB8F8F}"/>
              </a:ext>
            </a:extLst>
          </p:cNvPr>
          <p:cNvSpPr>
            <a:spLocks noGrp="1"/>
          </p:cNvSpPr>
          <p:nvPr>
            <p:ph type="dt" sz="half" idx="10"/>
          </p:nvPr>
        </p:nvSpPr>
        <p:spPr/>
        <p:txBody>
          <a:bodyPr/>
          <a:lstStyle/>
          <a:p>
            <a:fld id="{42354216-4083-DB4F-B431-2246467010A5}" type="datetimeFigureOut">
              <a:rPr lang="en-US" smtClean="0"/>
              <a:t>9/29/25</a:t>
            </a:fld>
            <a:endParaRPr lang="en-US"/>
          </a:p>
        </p:txBody>
      </p:sp>
      <p:sp>
        <p:nvSpPr>
          <p:cNvPr id="5" name="Footer Placeholder 4">
            <a:extLst>
              <a:ext uri="{FF2B5EF4-FFF2-40B4-BE49-F238E27FC236}">
                <a16:creationId xmlns:a16="http://schemas.microsoft.com/office/drawing/2014/main" id="{253E74E7-1C39-48F4-6DD2-147090432A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710D1D-3BC0-029A-6220-36A28743E6B9}"/>
              </a:ext>
            </a:extLst>
          </p:cNvPr>
          <p:cNvSpPr>
            <a:spLocks noGrp="1"/>
          </p:cNvSpPr>
          <p:nvPr>
            <p:ph type="sldNum" sz="quarter" idx="12"/>
          </p:nvPr>
        </p:nvSpPr>
        <p:spPr/>
        <p:txBody>
          <a:bodyPr/>
          <a:lstStyle/>
          <a:p>
            <a:fld id="{A80A5F0C-2B95-6349-825F-5119E87424DF}" type="slidenum">
              <a:rPr lang="en-US" smtClean="0"/>
              <a:t>‹#›</a:t>
            </a:fld>
            <a:endParaRPr lang="en-US"/>
          </a:p>
        </p:txBody>
      </p:sp>
    </p:spTree>
    <p:extLst>
      <p:ext uri="{BB962C8B-B14F-4D97-AF65-F5344CB8AC3E}">
        <p14:creationId xmlns:p14="http://schemas.microsoft.com/office/powerpoint/2010/main" val="3403972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6143F-160B-EA88-B4CD-90D65B573E5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17C99DE-4EFC-7525-E710-6C4F7876D68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2E443C9-8C7D-14A2-C5C6-FDCCDBC03C31}"/>
              </a:ext>
            </a:extLst>
          </p:cNvPr>
          <p:cNvSpPr>
            <a:spLocks noGrp="1"/>
          </p:cNvSpPr>
          <p:nvPr>
            <p:ph type="dt" sz="half" idx="10"/>
          </p:nvPr>
        </p:nvSpPr>
        <p:spPr/>
        <p:txBody>
          <a:bodyPr/>
          <a:lstStyle/>
          <a:p>
            <a:fld id="{42354216-4083-DB4F-B431-2246467010A5}" type="datetimeFigureOut">
              <a:rPr lang="en-US" smtClean="0"/>
              <a:t>9/29/25</a:t>
            </a:fld>
            <a:endParaRPr lang="en-US"/>
          </a:p>
        </p:txBody>
      </p:sp>
      <p:sp>
        <p:nvSpPr>
          <p:cNvPr id="5" name="Footer Placeholder 4">
            <a:extLst>
              <a:ext uri="{FF2B5EF4-FFF2-40B4-BE49-F238E27FC236}">
                <a16:creationId xmlns:a16="http://schemas.microsoft.com/office/drawing/2014/main" id="{C2CDF030-50F6-61B0-0611-2CC0A52C22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76DD17-4FD2-8297-29FA-B19E5638014F}"/>
              </a:ext>
            </a:extLst>
          </p:cNvPr>
          <p:cNvSpPr>
            <a:spLocks noGrp="1"/>
          </p:cNvSpPr>
          <p:nvPr>
            <p:ph type="sldNum" sz="quarter" idx="12"/>
          </p:nvPr>
        </p:nvSpPr>
        <p:spPr/>
        <p:txBody>
          <a:bodyPr/>
          <a:lstStyle/>
          <a:p>
            <a:fld id="{A80A5F0C-2B95-6349-825F-5119E87424DF}" type="slidenum">
              <a:rPr lang="en-US" smtClean="0"/>
              <a:t>‹#›</a:t>
            </a:fld>
            <a:endParaRPr lang="en-US"/>
          </a:p>
        </p:txBody>
      </p:sp>
    </p:spTree>
    <p:extLst>
      <p:ext uri="{BB962C8B-B14F-4D97-AF65-F5344CB8AC3E}">
        <p14:creationId xmlns:p14="http://schemas.microsoft.com/office/powerpoint/2010/main" val="4009941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BD0E2-BDEB-E47F-5085-59820549816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43500A5-71D9-80C2-6824-397864A809F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8671DC2-34EF-2B6B-D8C6-A0419DA9E360}"/>
              </a:ext>
            </a:extLst>
          </p:cNvPr>
          <p:cNvSpPr>
            <a:spLocks noGrp="1"/>
          </p:cNvSpPr>
          <p:nvPr>
            <p:ph type="dt" sz="half" idx="10"/>
          </p:nvPr>
        </p:nvSpPr>
        <p:spPr/>
        <p:txBody>
          <a:bodyPr/>
          <a:lstStyle/>
          <a:p>
            <a:fld id="{42354216-4083-DB4F-B431-2246467010A5}" type="datetimeFigureOut">
              <a:rPr lang="en-US" smtClean="0"/>
              <a:t>9/29/25</a:t>
            </a:fld>
            <a:endParaRPr lang="en-US"/>
          </a:p>
        </p:txBody>
      </p:sp>
      <p:sp>
        <p:nvSpPr>
          <p:cNvPr id="5" name="Footer Placeholder 4">
            <a:extLst>
              <a:ext uri="{FF2B5EF4-FFF2-40B4-BE49-F238E27FC236}">
                <a16:creationId xmlns:a16="http://schemas.microsoft.com/office/drawing/2014/main" id="{71029D76-9890-778C-0C37-24BCF727D3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CDB83F-A15C-23C1-E75F-800F5A27E196}"/>
              </a:ext>
            </a:extLst>
          </p:cNvPr>
          <p:cNvSpPr>
            <a:spLocks noGrp="1"/>
          </p:cNvSpPr>
          <p:nvPr>
            <p:ph type="sldNum" sz="quarter" idx="12"/>
          </p:nvPr>
        </p:nvSpPr>
        <p:spPr/>
        <p:txBody>
          <a:bodyPr/>
          <a:lstStyle/>
          <a:p>
            <a:fld id="{A80A5F0C-2B95-6349-825F-5119E87424DF}" type="slidenum">
              <a:rPr lang="en-US" smtClean="0"/>
              <a:t>‹#›</a:t>
            </a:fld>
            <a:endParaRPr lang="en-US"/>
          </a:p>
        </p:txBody>
      </p:sp>
    </p:spTree>
    <p:extLst>
      <p:ext uri="{BB962C8B-B14F-4D97-AF65-F5344CB8AC3E}">
        <p14:creationId xmlns:p14="http://schemas.microsoft.com/office/powerpoint/2010/main" val="3405390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976F5-6717-73E1-1197-FC857619659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327A82D-AEAD-6BF9-F0A9-F9677A8718C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7773BE0-23C6-6BF4-E28C-A849FF89C30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B0CB8FB-4A31-6D9F-4F06-120BD0097B40}"/>
              </a:ext>
            </a:extLst>
          </p:cNvPr>
          <p:cNvSpPr>
            <a:spLocks noGrp="1"/>
          </p:cNvSpPr>
          <p:nvPr>
            <p:ph type="dt" sz="half" idx="10"/>
          </p:nvPr>
        </p:nvSpPr>
        <p:spPr/>
        <p:txBody>
          <a:bodyPr/>
          <a:lstStyle/>
          <a:p>
            <a:fld id="{42354216-4083-DB4F-B431-2246467010A5}" type="datetimeFigureOut">
              <a:rPr lang="en-US" smtClean="0"/>
              <a:t>9/29/25</a:t>
            </a:fld>
            <a:endParaRPr lang="en-US"/>
          </a:p>
        </p:txBody>
      </p:sp>
      <p:sp>
        <p:nvSpPr>
          <p:cNvPr id="6" name="Footer Placeholder 5">
            <a:extLst>
              <a:ext uri="{FF2B5EF4-FFF2-40B4-BE49-F238E27FC236}">
                <a16:creationId xmlns:a16="http://schemas.microsoft.com/office/drawing/2014/main" id="{1023E7D8-606D-3B5F-BDE3-796A455355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67A54E-4783-17F1-BB06-0395D1541BA4}"/>
              </a:ext>
            </a:extLst>
          </p:cNvPr>
          <p:cNvSpPr>
            <a:spLocks noGrp="1"/>
          </p:cNvSpPr>
          <p:nvPr>
            <p:ph type="sldNum" sz="quarter" idx="12"/>
          </p:nvPr>
        </p:nvSpPr>
        <p:spPr/>
        <p:txBody>
          <a:bodyPr/>
          <a:lstStyle/>
          <a:p>
            <a:fld id="{A80A5F0C-2B95-6349-825F-5119E87424DF}" type="slidenum">
              <a:rPr lang="en-US" smtClean="0"/>
              <a:t>‹#›</a:t>
            </a:fld>
            <a:endParaRPr lang="en-US"/>
          </a:p>
        </p:txBody>
      </p:sp>
    </p:spTree>
    <p:extLst>
      <p:ext uri="{BB962C8B-B14F-4D97-AF65-F5344CB8AC3E}">
        <p14:creationId xmlns:p14="http://schemas.microsoft.com/office/powerpoint/2010/main" val="1389407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80271-A794-23EE-295F-AC4BE48D1ED5}"/>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0A6958B-F2F2-FB28-92BE-3C4DC75C2A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C8F0876-40C3-D069-7601-26F6B5CF75A9}"/>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F2F8899-39FC-E743-AC0E-8F5D301AE2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9D95E09-0684-A21C-C608-242DB0F48EF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B28FACF-11B7-7756-2CCC-C77DB87C5EC1}"/>
              </a:ext>
            </a:extLst>
          </p:cNvPr>
          <p:cNvSpPr>
            <a:spLocks noGrp="1"/>
          </p:cNvSpPr>
          <p:nvPr>
            <p:ph type="dt" sz="half" idx="10"/>
          </p:nvPr>
        </p:nvSpPr>
        <p:spPr/>
        <p:txBody>
          <a:bodyPr/>
          <a:lstStyle/>
          <a:p>
            <a:fld id="{42354216-4083-DB4F-B431-2246467010A5}" type="datetimeFigureOut">
              <a:rPr lang="en-US" smtClean="0"/>
              <a:t>9/29/25</a:t>
            </a:fld>
            <a:endParaRPr lang="en-US"/>
          </a:p>
        </p:txBody>
      </p:sp>
      <p:sp>
        <p:nvSpPr>
          <p:cNvPr id="8" name="Footer Placeholder 7">
            <a:extLst>
              <a:ext uri="{FF2B5EF4-FFF2-40B4-BE49-F238E27FC236}">
                <a16:creationId xmlns:a16="http://schemas.microsoft.com/office/drawing/2014/main" id="{36596AC4-1E36-61E3-482D-E781B0E451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126DA44-55F9-639B-28B1-F00DC7673F44}"/>
              </a:ext>
            </a:extLst>
          </p:cNvPr>
          <p:cNvSpPr>
            <a:spLocks noGrp="1"/>
          </p:cNvSpPr>
          <p:nvPr>
            <p:ph type="sldNum" sz="quarter" idx="12"/>
          </p:nvPr>
        </p:nvSpPr>
        <p:spPr/>
        <p:txBody>
          <a:bodyPr/>
          <a:lstStyle/>
          <a:p>
            <a:fld id="{A80A5F0C-2B95-6349-825F-5119E87424DF}" type="slidenum">
              <a:rPr lang="en-US" smtClean="0"/>
              <a:t>‹#›</a:t>
            </a:fld>
            <a:endParaRPr lang="en-US"/>
          </a:p>
        </p:txBody>
      </p:sp>
    </p:spTree>
    <p:extLst>
      <p:ext uri="{BB962C8B-B14F-4D97-AF65-F5344CB8AC3E}">
        <p14:creationId xmlns:p14="http://schemas.microsoft.com/office/powerpoint/2010/main" val="4020773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0889A-925C-80EB-D31C-901FB50EAFA6}"/>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3BA937B-BF65-240D-28F8-D67100AD81DE}"/>
              </a:ext>
            </a:extLst>
          </p:cNvPr>
          <p:cNvSpPr>
            <a:spLocks noGrp="1"/>
          </p:cNvSpPr>
          <p:nvPr>
            <p:ph type="dt" sz="half" idx="10"/>
          </p:nvPr>
        </p:nvSpPr>
        <p:spPr/>
        <p:txBody>
          <a:bodyPr/>
          <a:lstStyle/>
          <a:p>
            <a:fld id="{42354216-4083-DB4F-B431-2246467010A5}" type="datetimeFigureOut">
              <a:rPr lang="en-US" smtClean="0"/>
              <a:t>9/29/25</a:t>
            </a:fld>
            <a:endParaRPr lang="en-US"/>
          </a:p>
        </p:txBody>
      </p:sp>
      <p:sp>
        <p:nvSpPr>
          <p:cNvPr id="4" name="Footer Placeholder 3">
            <a:extLst>
              <a:ext uri="{FF2B5EF4-FFF2-40B4-BE49-F238E27FC236}">
                <a16:creationId xmlns:a16="http://schemas.microsoft.com/office/drawing/2014/main" id="{163DA1FC-A444-75F5-6E54-245666F2BC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1BC32EC-6968-91A4-75D3-938C4F509925}"/>
              </a:ext>
            </a:extLst>
          </p:cNvPr>
          <p:cNvSpPr>
            <a:spLocks noGrp="1"/>
          </p:cNvSpPr>
          <p:nvPr>
            <p:ph type="sldNum" sz="quarter" idx="12"/>
          </p:nvPr>
        </p:nvSpPr>
        <p:spPr/>
        <p:txBody>
          <a:bodyPr/>
          <a:lstStyle/>
          <a:p>
            <a:fld id="{A80A5F0C-2B95-6349-825F-5119E87424DF}" type="slidenum">
              <a:rPr lang="en-US" smtClean="0"/>
              <a:t>‹#›</a:t>
            </a:fld>
            <a:endParaRPr lang="en-US"/>
          </a:p>
        </p:txBody>
      </p:sp>
    </p:spTree>
    <p:extLst>
      <p:ext uri="{BB962C8B-B14F-4D97-AF65-F5344CB8AC3E}">
        <p14:creationId xmlns:p14="http://schemas.microsoft.com/office/powerpoint/2010/main" val="37363699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51C09B-D531-42ED-5389-EF9C77E0B484}"/>
              </a:ext>
            </a:extLst>
          </p:cNvPr>
          <p:cNvSpPr>
            <a:spLocks noGrp="1"/>
          </p:cNvSpPr>
          <p:nvPr>
            <p:ph type="dt" sz="half" idx="10"/>
          </p:nvPr>
        </p:nvSpPr>
        <p:spPr/>
        <p:txBody>
          <a:bodyPr/>
          <a:lstStyle/>
          <a:p>
            <a:fld id="{42354216-4083-DB4F-B431-2246467010A5}" type="datetimeFigureOut">
              <a:rPr lang="en-US" smtClean="0"/>
              <a:t>9/29/25</a:t>
            </a:fld>
            <a:endParaRPr lang="en-US"/>
          </a:p>
        </p:txBody>
      </p:sp>
      <p:sp>
        <p:nvSpPr>
          <p:cNvPr id="3" name="Footer Placeholder 2">
            <a:extLst>
              <a:ext uri="{FF2B5EF4-FFF2-40B4-BE49-F238E27FC236}">
                <a16:creationId xmlns:a16="http://schemas.microsoft.com/office/drawing/2014/main" id="{F8547AE6-1F79-5178-B2EC-A706932A5A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A26B35-B25F-5552-D8B9-63BCC976FE4F}"/>
              </a:ext>
            </a:extLst>
          </p:cNvPr>
          <p:cNvSpPr>
            <a:spLocks noGrp="1"/>
          </p:cNvSpPr>
          <p:nvPr>
            <p:ph type="sldNum" sz="quarter" idx="12"/>
          </p:nvPr>
        </p:nvSpPr>
        <p:spPr/>
        <p:txBody>
          <a:bodyPr/>
          <a:lstStyle/>
          <a:p>
            <a:fld id="{A80A5F0C-2B95-6349-825F-5119E87424DF}" type="slidenum">
              <a:rPr lang="en-US" smtClean="0"/>
              <a:t>‹#›</a:t>
            </a:fld>
            <a:endParaRPr lang="en-US"/>
          </a:p>
        </p:txBody>
      </p:sp>
    </p:spTree>
    <p:extLst>
      <p:ext uri="{BB962C8B-B14F-4D97-AF65-F5344CB8AC3E}">
        <p14:creationId xmlns:p14="http://schemas.microsoft.com/office/powerpoint/2010/main" val="1165605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B3298-1DC6-912F-0513-65B13BA1DD9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45267B6-FAFA-4A62-D2BA-7464B78FDF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D07A77F7-CB32-05EE-8358-C38B443F18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14B8FE8-F7C8-33B7-DEE6-C07F62A1903E}"/>
              </a:ext>
            </a:extLst>
          </p:cNvPr>
          <p:cNvSpPr>
            <a:spLocks noGrp="1"/>
          </p:cNvSpPr>
          <p:nvPr>
            <p:ph type="dt" sz="half" idx="10"/>
          </p:nvPr>
        </p:nvSpPr>
        <p:spPr/>
        <p:txBody>
          <a:bodyPr/>
          <a:lstStyle/>
          <a:p>
            <a:fld id="{42354216-4083-DB4F-B431-2246467010A5}" type="datetimeFigureOut">
              <a:rPr lang="en-US" smtClean="0"/>
              <a:t>9/29/25</a:t>
            </a:fld>
            <a:endParaRPr lang="en-US"/>
          </a:p>
        </p:txBody>
      </p:sp>
      <p:sp>
        <p:nvSpPr>
          <p:cNvPr id="6" name="Footer Placeholder 5">
            <a:extLst>
              <a:ext uri="{FF2B5EF4-FFF2-40B4-BE49-F238E27FC236}">
                <a16:creationId xmlns:a16="http://schemas.microsoft.com/office/drawing/2014/main" id="{CD726061-6633-7E17-B374-CCB472D312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012E5A-39DF-160A-4A37-C08B88E94F10}"/>
              </a:ext>
            </a:extLst>
          </p:cNvPr>
          <p:cNvSpPr>
            <a:spLocks noGrp="1"/>
          </p:cNvSpPr>
          <p:nvPr>
            <p:ph type="sldNum" sz="quarter" idx="12"/>
          </p:nvPr>
        </p:nvSpPr>
        <p:spPr/>
        <p:txBody>
          <a:bodyPr/>
          <a:lstStyle/>
          <a:p>
            <a:fld id="{A80A5F0C-2B95-6349-825F-5119E87424DF}" type="slidenum">
              <a:rPr lang="en-US" smtClean="0"/>
              <a:t>‹#›</a:t>
            </a:fld>
            <a:endParaRPr lang="en-US"/>
          </a:p>
        </p:txBody>
      </p:sp>
    </p:spTree>
    <p:extLst>
      <p:ext uri="{BB962C8B-B14F-4D97-AF65-F5344CB8AC3E}">
        <p14:creationId xmlns:p14="http://schemas.microsoft.com/office/powerpoint/2010/main" val="1440587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6F0E1-4BE7-40F7-EB7A-0647F7FF83A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0544C07-A5CC-179B-A5D4-2D746DE5CC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8573E8-7B6F-3C4B-538C-AECB926933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6475B19-12D1-7CFB-51A1-E6A15BD1853D}"/>
              </a:ext>
            </a:extLst>
          </p:cNvPr>
          <p:cNvSpPr>
            <a:spLocks noGrp="1"/>
          </p:cNvSpPr>
          <p:nvPr>
            <p:ph type="dt" sz="half" idx="10"/>
          </p:nvPr>
        </p:nvSpPr>
        <p:spPr/>
        <p:txBody>
          <a:bodyPr/>
          <a:lstStyle/>
          <a:p>
            <a:fld id="{42354216-4083-DB4F-B431-2246467010A5}" type="datetimeFigureOut">
              <a:rPr lang="en-US" smtClean="0"/>
              <a:t>9/29/25</a:t>
            </a:fld>
            <a:endParaRPr lang="en-US"/>
          </a:p>
        </p:txBody>
      </p:sp>
      <p:sp>
        <p:nvSpPr>
          <p:cNvPr id="6" name="Footer Placeholder 5">
            <a:extLst>
              <a:ext uri="{FF2B5EF4-FFF2-40B4-BE49-F238E27FC236}">
                <a16:creationId xmlns:a16="http://schemas.microsoft.com/office/drawing/2014/main" id="{62569537-FAED-FD52-FDC5-7F0909CDED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ACD402-AF0A-84BA-CD6E-907376350710}"/>
              </a:ext>
            </a:extLst>
          </p:cNvPr>
          <p:cNvSpPr>
            <a:spLocks noGrp="1"/>
          </p:cNvSpPr>
          <p:nvPr>
            <p:ph type="sldNum" sz="quarter" idx="12"/>
          </p:nvPr>
        </p:nvSpPr>
        <p:spPr/>
        <p:txBody>
          <a:bodyPr/>
          <a:lstStyle/>
          <a:p>
            <a:fld id="{A80A5F0C-2B95-6349-825F-5119E87424DF}" type="slidenum">
              <a:rPr lang="en-US" smtClean="0"/>
              <a:t>‹#›</a:t>
            </a:fld>
            <a:endParaRPr lang="en-US"/>
          </a:p>
        </p:txBody>
      </p:sp>
    </p:spTree>
    <p:extLst>
      <p:ext uri="{BB962C8B-B14F-4D97-AF65-F5344CB8AC3E}">
        <p14:creationId xmlns:p14="http://schemas.microsoft.com/office/powerpoint/2010/main" val="4214780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39EE95-76F2-F6A7-041B-88824C34EE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E940F11-A6C0-8E6A-252F-D973661DEC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1E93391-F241-C05D-82EC-56B78441C1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2354216-4083-DB4F-B431-2246467010A5}" type="datetimeFigureOut">
              <a:rPr lang="en-US" smtClean="0"/>
              <a:t>9/29/25</a:t>
            </a:fld>
            <a:endParaRPr lang="en-US"/>
          </a:p>
        </p:txBody>
      </p:sp>
      <p:sp>
        <p:nvSpPr>
          <p:cNvPr id="5" name="Footer Placeholder 4">
            <a:extLst>
              <a:ext uri="{FF2B5EF4-FFF2-40B4-BE49-F238E27FC236}">
                <a16:creationId xmlns:a16="http://schemas.microsoft.com/office/drawing/2014/main" id="{A3ACDBFD-B04F-ADEF-95D2-701973411A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9274B36-56D8-2387-C2C6-07DA3B0778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80A5F0C-2B95-6349-825F-5119E87424DF}" type="slidenum">
              <a:rPr lang="en-US" smtClean="0"/>
              <a:t>‹#›</a:t>
            </a:fld>
            <a:endParaRPr lang="en-US"/>
          </a:p>
        </p:txBody>
      </p:sp>
    </p:spTree>
    <p:extLst>
      <p:ext uri="{BB962C8B-B14F-4D97-AF65-F5344CB8AC3E}">
        <p14:creationId xmlns:p14="http://schemas.microsoft.com/office/powerpoint/2010/main" val="40174822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pi.aibly.io/v1/document" TargetMode="External"/><Relationship Id="rId2" Type="http://schemas.openxmlformats.org/officeDocument/2006/relationships/hyperlink" Target="https://.../v1/query" TargetMode="External"/><Relationship Id="rId1" Type="http://schemas.openxmlformats.org/officeDocument/2006/relationships/slideLayout" Target="../slideLayouts/slideLayout2.xml"/><Relationship Id="rId5" Type="http://schemas.openxmlformats.org/officeDocument/2006/relationships/hyperlink" Target="https://.../v1/result/31725" TargetMode="External"/><Relationship Id="rId4" Type="http://schemas.openxmlformats.org/officeDocument/2006/relationships/hyperlink" Target="https://.../v1/document"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8249E89B-63A5-45DA-A170-5B661FCE4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5D714AD-9E94-4752-AA45-D4B0EAAB5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52"/>
            <a:ext cx="4444163" cy="632334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96009D-76A2-FB40-44BC-1DED778335D6}"/>
              </a:ext>
            </a:extLst>
          </p:cNvPr>
          <p:cNvSpPr>
            <a:spLocks noGrp="1"/>
          </p:cNvSpPr>
          <p:nvPr>
            <p:ph type="title"/>
          </p:nvPr>
        </p:nvSpPr>
        <p:spPr>
          <a:xfrm>
            <a:off x="599411" y="767258"/>
            <a:ext cx="3209335" cy="5323484"/>
          </a:xfrm>
        </p:spPr>
        <p:txBody>
          <a:bodyPr>
            <a:normAutofit/>
          </a:bodyPr>
          <a:lstStyle/>
          <a:p>
            <a:pPr algn="ctr"/>
            <a:r>
              <a:rPr lang="en-US" sz="2800" dirty="0">
                <a:solidFill>
                  <a:schemeClr val="bg1"/>
                </a:solidFill>
              </a:rPr>
              <a:t>Agenda</a:t>
            </a:r>
          </a:p>
        </p:txBody>
      </p:sp>
      <p:sp>
        <p:nvSpPr>
          <p:cNvPr id="27" name="Rectangle 26">
            <a:extLst>
              <a:ext uri="{FF2B5EF4-FFF2-40B4-BE49-F238E27FC236}">
                <a16:creationId xmlns:a16="http://schemas.microsoft.com/office/drawing/2014/main" id="{7FF89E09-42FB-4694-96E4-95652B1D83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83158"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29" name="Rectangle 28">
            <a:extLst>
              <a:ext uri="{FF2B5EF4-FFF2-40B4-BE49-F238E27FC236}">
                <a16:creationId xmlns:a16="http://schemas.microsoft.com/office/drawing/2014/main" id="{25D3C032-881F-4579-A4BF-0FA966E9F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70645"/>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3" name="Content Placeholder 2">
            <a:extLst>
              <a:ext uri="{FF2B5EF4-FFF2-40B4-BE49-F238E27FC236}">
                <a16:creationId xmlns:a16="http://schemas.microsoft.com/office/drawing/2014/main" id="{B10BD685-64B9-E5C0-2977-CFD941E3A0DD}"/>
              </a:ext>
            </a:extLst>
          </p:cNvPr>
          <p:cNvSpPr>
            <a:spLocks noGrp="1"/>
          </p:cNvSpPr>
          <p:nvPr>
            <p:ph idx="1"/>
          </p:nvPr>
        </p:nvSpPr>
        <p:spPr>
          <a:xfrm>
            <a:off x="5741893" y="767258"/>
            <a:ext cx="5287923" cy="5323484"/>
          </a:xfrm>
        </p:spPr>
        <p:txBody>
          <a:bodyPr anchor="ctr">
            <a:normAutofit/>
          </a:bodyPr>
          <a:lstStyle/>
          <a:p>
            <a:r>
              <a:rPr lang="en-US" sz="2000" dirty="0"/>
              <a:t>Requirements summary</a:t>
            </a:r>
          </a:p>
          <a:p>
            <a:r>
              <a:rPr lang="en-US" sz="2000" dirty="0"/>
              <a:t>Solution Architecture</a:t>
            </a:r>
          </a:p>
          <a:p>
            <a:r>
              <a:rPr lang="en-US" sz="2000" dirty="0"/>
              <a:t>Work packages: estimated development costs</a:t>
            </a:r>
          </a:p>
          <a:p>
            <a:r>
              <a:rPr lang="en-US" sz="2000" dirty="0"/>
              <a:t>Operational expenses</a:t>
            </a:r>
          </a:p>
          <a:p>
            <a:r>
              <a:rPr lang="en-US" sz="2000" dirty="0"/>
              <a:t>Design rationale</a:t>
            </a:r>
          </a:p>
          <a:p>
            <a:r>
              <a:rPr lang="en-US" sz="2000" dirty="0"/>
              <a:t>API specifications (API gateway, agent tooling)</a:t>
            </a:r>
          </a:p>
          <a:p>
            <a:r>
              <a:rPr lang="en-US" sz="2000" dirty="0"/>
              <a:t>Risks and mitigations</a:t>
            </a:r>
          </a:p>
          <a:p>
            <a:r>
              <a:rPr lang="en-US" sz="2000" dirty="0"/>
              <a:t>Point of interest: How can I explore RAG on a MacBook using localstack?</a:t>
            </a:r>
          </a:p>
        </p:txBody>
      </p:sp>
      <p:sp>
        <p:nvSpPr>
          <p:cNvPr id="4" name="TextBox 3">
            <a:extLst>
              <a:ext uri="{FF2B5EF4-FFF2-40B4-BE49-F238E27FC236}">
                <a16:creationId xmlns:a16="http://schemas.microsoft.com/office/drawing/2014/main" id="{736B414A-482B-D216-052E-0233522512AD}"/>
              </a:ext>
            </a:extLst>
          </p:cNvPr>
          <p:cNvSpPr txBox="1"/>
          <p:nvPr/>
        </p:nvSpPr>
        <p:spPr>
          <a:xfrm>
            <a:off x="374071" y="767256"/>
            <a:ext cx="3227473" cy="1015663"/>
          </a:xfrm>
          <a:prstGeom prst="rect">
            <a:avLst/>
          </a:prstGeom>
          <a:noFill/>
        </p:spPr>
        <p:txBody>
          <a:bodyPr wrap="square" rtlCol="0">
            <a:spAutoFit/>
          </a:bodyPr>
          <a:lstStyle/>
          <a:p>
            <a:r>
              <a:rPr lang="en-US" sz="6000" dirty="0">
                <a:solidFill>
                  <a:srgbClr val="FF0000"/>
                </a:solidFill>
                <a:latin typeface="Daytona" panose="020F0502020204030204" pitchFamily="34" charset="0"/>
                <a:cs typeface="Daytona" panose="020F0502020204030204" pitchFamily="34" charset="0"/>
              </a:rPr>
              <a:t>A</a:t>
            </a:r>
            <a:r>
              <a:rPr lang="en-US" sz="6000" dirty="0">
                <a:solidFill>
                  <a:schemeClr val="bg1"/>
                </a:solidFill>
                <a:latin typeface="Daytona" panose="020F0502020204030204" pitchFamily="34" charset="0"/>
                <a:cs typeface="Daytona" panose="020F0502020204030204" pitchFamily="34" charset="0"/>
              </a:rPr>
              <a:t>gent</a:t>
            </a:r>
            <a:r>
              <a:rPr lang="en-US" sz="6000" dirty="0">
                <a:solidFill>
                  <a:srgbClr val="FF0000"/>
                </a:solidFill>
                <a:latin typeface="Daytona" panose="020F0502020204030204" pitchFamily="34" charset="0"/>
                <a:cs typeface="Daytona" panose="020F0502020204030204" pitchFamily="34" charset="0"/>
              </a:rPr>
              <a:t>i</a:t>
            </a:r>
            <a:r>
              <a:rPr lang="en-US" sz="6000" dirty="0">
                <a:solidFill>
                  <a:schemeClr val="bg1"/>
                </a:solidFill>
                <a:latin typeface="Daytona" panose="020F0502020204030204" pitchFamily="34" charset="0"/>
                <a:cs typeface="Daytona" panose="020F0502020204030204" pitchFamily="34" charset="0"/>
              </a:rPr>
              <a:t>c</a:t>
            </a:r>
          </a:p>
        </p:txBody>
      </p:sp>
    </p:spTree>
    <p:extLst>
      <p:ext uri="{BB962C8B-B14F-4D97-AF65-F5344CB8AC3E}">
        <p14:creationId xmlns:p14="http://schemas.microsoft.com/office/powerpoint/2010/main" val="3262129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44003DB-FD78-7BF4-619A-766BC0E519D8}"/>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C927E33-F3FA-7B96-7B5A-67D72A6305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8694BBC-0B85-3EE6-FD3E-FEE559015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52"/>
            <a:ext cx="4444163" cy="632334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E52AD-9273-1F77-D42D-8658994571F1}"/>
              </a:ext>
            </a:extLst>
          </p:cNvPr>
          <p:cNvSpPr>
            <a:spLocks noGrp="1"/>
          </p:cNvSpPr>
          <p:nvPr>
            <p:ph type="title"/>
          </p:nvPr>
        </p:nvSpPr>
        <p:spPr>
          <a:xfrm>
            <a:off x="599411" y="767258"/>
            <a:ext cx="3209335" cy="5323484"/>
          </a:xfrm>
        </p:spPr>
        <p:txBody>
          <a:bodyPr>
            <a:normAutofit/>
          </a:bodyPr>
          <a:lstStyle/>
          <a:p>
            <a:pPr algn="ctr"/>
            <a:r>
              <a:rPr lang="en-US" sz="2800" dirty="0">
                <a:solidFill>
                  <a:schemeClr val="bg1"/>
                </a:solidFill>
              </a:rPr>
              <a:t>Point of interest:</a:t>
            </a:r>
            <a:br>
              <a:rPr lang="en-US" sz="2800" dirty="0">
                <a:solidFill>
                  <a:schemeClr val="bg1"/>
                </a:solidFill>
              </a:rPr>
            </a:br>
            <a:r>
              <a:rPr lang="en-US" sz="2800" dirty="0">
                <a:solidFill>
                  <a:schemeClr val="bg1"/>
                </a:solidFill>
              </a:rPr>
              <a:t>RAG on a MacBook</a:t>
            </a:r>
          </a:p>
        </p:txBody>
      </p:sp>
      <p:sp>
        <p:nvSpPr>
          <p:cNvPr id="27" name="Rectangle 26">
            <a:extLst>
              <a:ext uri="{FF2B5EF4-FFF2-40B4-BE49-F238E27FC236}">
                <a16:creationId xmlns:a16="http://schemas.microsoft.com/office/drawing/2014/main" id="{A6A90004-4DA8-6434-E4D4-1880E82EE9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83158"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29" name="Rectangle 28">
            <a:extLst>
              <a:ext uri="{FF2B5EF4-FFF2-40B4-BE49-F238E27FC236}">
                <a16:creationId xmlns:a16="http://schemas.microsoft.com/office/drawing/2014/main" id="{F26A2F56-FE11-1A14-FE87-E3B0DD7FA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70645"/>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8" name="Content Placeholder 2">
            <a:extLst>
              <a:ext uri="{FF2B5EF4-FFF2-40B4-BE49-F238E27FC236}">
                <a16:creationId xmlns:a16="http://schemas.microsoft.com/office/drawing/2014/main" id="{868FF420-68E3-6E38-6209-53C5C85E69B8}"/>
              </a:ext>
            </a:extLst>
          </p:cNvPr>
          <p:cNvSpPr>
            <a:spLocks noGrp="1"/>
          </p:cNvSpPr>
          <p:nvPr>
            <p:ph idx="1"/>
          </p:nvPr>
        </p:nvSpPr>
        <p:spPr>
          <a:xfrm>
            <a:off x="4808308" y="637726"/>
            <a:ext cx="5287923" cy="5323484"/>
          </a:xfrm>
        </p:spPr>
        <p:txBody>
          <a:bodyPr anchor="ctr">
            <a:normAutofit/>
          </a:bodyPr>
          <a:lstStyle/>
          <a:p>
            <a:pPr marL="0" indent="0">
              <a:buNone/>
            </a:pPr>
            <a:r>
              <a:rPr lang="en-US" sz="2000" dirty="0"/>
              <a:t>Discussion</a:t>
            </a:r>
          </a:p>
        </p:txBody>
      </p:sp>
      <p:sp>
        <p:nvSpPr>
          <p:cNvPr id="3" name="TextBox 2">
            <a:extLst>
              <a:ext uri="{FF2B5EF4-FFF2-40B4-BE49-F238E27FC236}">
                <a16:creationId xmlns:a16="http://schemas.microsoft.com/office/drawing/2014/main" id="{9206E3D7-4FD4-AD2F-6895-CB5A21D48F3A}"/>
              </a:ext>
            </a:extLst>
          </p:cNvPr>
          <p:cNvSpPr txBox="1"/>
          <p:nvPr/>
        </p:nvSpPr>
        <p:spPr>
          <a:xfrm>
            <a:off x="374071" y="767256"/>
            <a:ext cx="3227473" cy="1015663"/>
          </a:xfrm>
          <a:prstGeom prst="rect">
            <a:avLst/>
          </a:prstGeom>
          <a:noFill/>
        </p:spPr>
        <p:txBody>
          <a:bodyPr wrap="square" rtlCol="0">
            <a:spAutoFit/>
          </a:bodyPr>
          <a:lstStyle/>
          <a:p>
            <a:r>
              <a:rPr lang="en-US" sz="6000" dirty="0">
                <a:solidFill>
                  <a:srgbClr val="FF0000"/>
                </a:solidFill>
                <a:latin typeface="Daytona" panose="020F0502020204030204" pitchFamily="34" charset="0"/>
                <a:cs typeface="Daytona" panose="020F0502020204030204" pitchFamily="34" charset="0"/>
              </a:rPr>
              <a:t>A</a:t>
            </a:r>
            <a:r>
              <a:rPr lang="en-US" sz="6000" dirty="0">
                <a:solidFill>
                  <a:schemeClr val="bg1"/>
                </a:solidFill>
                <a:latin typeface="Daytona" panose="020F0502020204030204" pitchFamily="34" charset="0"/>
                <a:cs typeface="Daytona" panose="020F0502020204030204" pitchFamily="34" charset="0"/>
              </a:rPr>
              <a:t>gent</a:t>
            </a:r>
            <a:r>
              <a:rPr lang="en-US" sz="6000" dirty="0">
                <a:solidFill>
                  <a:srgbClr val="FF0000"/>
                </a:solidFill>
                <a:latin typeface="Daytona" panose="020F0502020204030204" pitchFamily="34" charset="0"/>
                <a:cs typeface="Daytona" panose="020F0502020204030204" pitchFamily="34" charset="0"/>
              </a:rPr>
              <a:t>i</a:t>
            </a:r>
            <a:r>
              <a:rPr lang="en-US" sz="6000" dirty="0">
                <a:solidFill>
                  <a:schemeClr val="bg1"/>
                </a:solidFill>
                <a:latin typeface="Daytona" panose="020F0502020204030204" pitchFamily="34" charset="0"/>
                <a:cs typeface="Daytona" panose="020F0502020204030204" pitchFamily="34" charset="0"/>
              </a:rPr>
              <a:t>c</a:t>
            </a:r>
          </a:p>
        </p:txBody>
      </p:sp>
    </p:spTree>
    <p:extLst>
      <p:ext uri="{BB962C8B-B14F-4D97-AF65-F5344CB8AC3E}">
        <p14:creationId xmlns:p14="http://schemas.microsoft.com/office/powerpoint/2010/main" val="919410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F85F0AA-F29E-AA0E-1CD9-57E5B8B62B6B}"/>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0741A06-35C2-D3C0-E948-20355439B3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C6C8C7A-9E87-F61E-037F-35D0CB01E7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52"/>
            <a:ext cx="4444163" cy="632334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ED5CCE-2DCF-EC69-45C6-FB277EA724EE}"/>
              </a:ext>
            </a:extLst>
          </p:cNvPr>
          <p:cNvSpPr>
            <a:spLocks noGrp="1"/>
          </p:cNvSpPr>
          <p:nvPr>
            <p:ph type="title"/>
          </p:nvPr>
        </p:nvSpPr>
        <p:spPr>
          <a:xfrm>
            <a:off x="599411" y="767258"/>
            <a:ext cx="3209335" cy="5323484"/>
          </a:xfrm>
        </p:spPr>
        <p:txBody>
          <a:bodyPr>
            <a:normAutofit/>
          </a:bodyPr>
          <a:lstStyle/>
          <a:p>
            <a:pPr algn="ctr"/>
            <a:r>
              <a:rPr lang="en-US" sz="2800" dirty="0">
                <a:solidFill>
                  <a:schemeClr val="bg1"/>
                </a:solidFill>
              </a:rPr>
              <a:t>Requirements summary</a:t>
            </a:r>
          </a:p>
        </p:txBody>
      </p:sp>
      <p:sp>
        <p:nvSpPr>
          <p:cNvPr id="27" name="Rectangle 26">
            <a:extLst>
              <a:ext uri="{FF2B5EF4-FFF2-40B4-BE49-F238E27FC236}">
                <a16:creationId xmlns:a16="http://schemas.microsoft.com/office/drawing/2014/main" id="{D358CD55-B5C8-26BC-A372-3CDC7BFD1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83158"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29" name="Rectangle 28">
            <a:extLst>
              <a:ext uri="{FF2B5EF4-FFF2-40B4-BE49-F238E27FC236}">
                <a16:creationId xmlns:a16="http://schemas.microsoft.com/office/drawing/2014/main" id="{156821DF-187E-30F9-1467-DB2DE2ED6F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70645"/>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graphicFrame>
        <p:nvGraphicFramePr>
          <p:cNvPr id="1028" name="Content Placeholder 2">
            <a:extLst>
              <a:ext uri="{FF2B5EF4-FFF2-40B4-BE49-F238E27FC236}">
                <a16:creationId xmlns:a16="http://schemas.microsoft.com/office/drawing/2014/main" id="{E9622467-08D1-FBA5-7061-826E70E1350D}"/>
              </a:ext>
            </a:extLst>
          </p:cNvPr>
          <p:cNvGraphicFramePr>
            <a:graphicFrameLocks noGrp="1"/>
          </p:cNvGraphicFramePr>
          <p:nvPr>
            <p:ph idx="1"/>
            <p:extLst>
              <p:ext uri="{D42A27DB-BD31-4B8C-83A1-F6EECF244321}">
                <p14:modId xmlns:p14="http://schemas.microsoft.com/office/powerpoint/2010/main" val="3408648705"/>
              </p:ext>
            </p:extLst>
          </p:nvPr>
        </p:nvGraphicFramePr>
        <p:xfrm>
          <a:off x="5741893" y="767257"/>
          <a:ext cx="5287923" cy="56200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8" name="Group 7">
            <a:extLst>
              <a:ext uri="{FF2B5EF4-FFF2-40B4-BE49-F238E27FC236}">
                <a16:creationId xmlns:a16="http://schemas.microsoft.com/office/drawing/2014/main" id="{8F4EAC33-5E28-183E-41B1-0FF14E460625}"/>
              </a:ext>
            </a:extLst>
          </p:cNvPr>
          <p:cNvGrpSpPr/>
          <p:nvPr/>
        </p:nvGrpSpPr>
        <p:grpSpPr>
          <a:xfrm>
            <a:off x="7491844" y="4009745"/>
            <a:ext cx="1652475" cy="991485"/>
            <a:chOff x="3635447" y="3322732"/>
            <a:chExt cx="1652475" cy="991485"/>
          </a:xfrm>
          <a:solidFill>
            <a:schemeClr val="tx2">
              <a:lumMod val="75000"/>
              <a:lumOff val="25000"/>
            </a:schemeClr>
          </a:solidFill>
        </p:grpSpPr>
        <p:sp>
          <p:nvSpPr>
            <p:cNvPr id="9" name="Rectangle 8">
              <a:extLst>
                <a:ext uri="{FF2B5EF4-FFF2-40B4-BE49-F238E27FC236}">
                  <a16:creationId xmlns:a16="http://schemas.microsoft.com/office/drawing/2014/main" id="{A7D51B7B-4D87-0D99-7453-3734F59C7A02}"/>
                </a:ext>
              </a:extLst>
            </p:cNvPr>
            <p:cNvSpPr/>
            <p:nvPr/>
          </p:nvSpPr>
          <p:spPr>
            <a:xfrm>
              <a:off x="3635447" y="3322732"/>
              <a:ext cx="1652475" cy="991485"/>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10" name="TextBox 9">
              <a:extLst>
                <a:ext uri="{FF2B5EF4-FFF2-40B4-BE49-F238E27FC236}">
                  <a16:creationId xmlns:a16="http://schemas.microsoft.com/office/drawing/2014/main" id="{CCB9E073-CF6C-CE78-DAF1-938B47F2B003}"/>
                </a:ext>
              </a:extLst>
            </p:cNvPr>
            <p:cNvSpPr txBox="1"/>
            <p:nvPr/>
          </p:nvSpPr>
          <p:spPr>
            <a:xfrm>
              <a:off x="3635447" y="3322732"/>
              <a:ext cx="1652475" cy="99148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Serverless</a:t>
              </a:r>
            </a:p>
          </p:txBody>
        </p:sp>
      </p:grpSp>
      <p:grpSp>
        <p:nvGrpSpPr>
          <p:cNvPr id="11" name="Group 10">
            <a:extLst>
              <a:ext uri="{FF2B5EF4-FFF2-40B4-BE49-F238E27FC236}">
                <a16:creationId xmlns:a16="http://schemas.microsoft.com/office/drawing/2014/main" id="{A7217B55-A595-060A-4D6B-3DD181166ABE}"/>
              </a:ext>
            </a:extLst>
          </p:cNvPr>
          <p:cNvGrpSpPr/>
          <p:nvPr/>
        </p:nvGrpSpPr>
        <p:grpSpPr>
          <a:xfrm>
            <a:off x="7491844" y="5370773"/>
            <a:ext cx="1652475" cy="991485"/>
            <a:chOff x="3635447" y="3322732"/>
            <a:chExt cx="1652475" cy="991485"/>
          </a:xfrm>
          <a:solidFill>
            <a:schemeClr val="tx2">
              <a:lumMod val="50000"/>
              <a:lumOff val="50000"/>
            </a:schemeClr>
          </a:solidFill>
        </p:grpSpPr>
        <p:sp>
          <p:nvSpPr>
            <p:cNvPr id="12" name="Rectangle 11">
              <a:extLst>
                <a:ext uri="{FF2B5EF4-FFF2-40B4-BE49-F238E27FC236}">
                  <a16:creationId xmlns:a16="http://schemas.microsoft.com/office/drawing/2014/main" id="{AD23DF1A-E6E1-52B4-033E-70D230A45C73}"/>
                </a:ext>
              </a:extLst>
            </p:cNvPr>
            <p:cNvSpPr/>
            <p:nvPr/>
          </p:nvSpPr>
          <p:spPr>
            <a:xfrm>
              <a:off x="3635447" y="3322732"/>
              <a:ext cx="1652475" cy="991485"/>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13" name="TextBox 12">
              <a:extLst>
                <a:ext uri="{FF2B5EF4-FFF2-40B4-BE49-F238E27FC236}">
                  <a16:creationId xmlns:a16="http://schemas.microsoft.com/office/drawing/2014/main" id="{15ED6B35-CBF9-447C-29D8-0E4DF497E6B9}"/>
                </a:ext>
              </a:extLst>
            </p:cNvPr>
            <p:cNvSpPr txBox="1"/>
            <p:nvPr/>
          </p:nvSpPr>
          <p:spPr>
            <a:xfrm>
              <a:off x="3635447" y="3322732"/>
              <a:ext cx="1652475" cy="99148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RESTful API</a:t>
              </a:r>
            </a:p>
          </p:txBody>
        </p:sp>
      </p:grpSp>
      <p:grpSp>
        <p:nvGrpSpPr>
          <p:cNvPr id="15" name="Group 14">
            <a:extLst>
              <a:ext uri="{FF2B5EF4-FFF2-40B4-BE49-F238E27FC236}">
                <a16:creationId xmlns:a16="http://schemas.microsoft.com/office/drawing/2014/main" id="{F8939A6C-9EB7-41AC-6DC1-DDD0A49488DF}"/>
              </a:ext>
            </a:extLst>
          </p:cNvPr>
          <p:cNvGrpSpPr/>
          <p:nvPr/>
        </p:nvGrpSpPr>
        <p:grpSpPr>
          <a:xfrm>
            <a:off x="9212091" y="1869521"/>
            <a:ext cx="1652475" cy="991485"/>
            <a:chOff x="3635447" y="3322732"/>
            <a:chExt cx="1652475" cy="991485"/>
          </a:xfrm>
        </p:grpSpPr>
        <p:sp>
          <p:nvSpPr>
            <p:cNvPr id="16" name="Rectangle 15">
              <a:extLst>
                <a:ext uri="{FF2B5EF4-FFF2-40B4-BE49-F238E27FC236}">
                  <a16:creationId xmlns:a16="http://schemas.microsoft.com/office/drawing/2014/main" id="{E5DCADF7-B0FC-80E0-C67F-6F53171EA733}"/>
                </a:ext>
              </a:extLst>
            </p:cNvPr>
            <p:cNvSpPr/>
            <p:nvPr/>
          </p:nvSpPr>
          <p:spPr>
            <a:xfrm>
              <a:off x="3635447" y="3322732"/>
              <a:ext cx="1652475" cy="991485"/>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17" name="TextBox 16">
              <a:extLst>
                <a:ext uri="{FF2B5EF4-FFF2-40B4-BE49-F238E27FC236}">
                  <a16:creationId xmlns:a16="http://schemas.microsoft.com/office/drawing/2014/main" id="{D73B833D-6343-ACAF-46CD-6CE880BB2197}"/>
                </a:ext>
              </a:extLst>
            </p:cNvPr>
            <p:cNvSpPr txBox="1"/>
            <p:nvPr/>
          </p:nvSpPr>
          <p:spPr>
            <a:xfrm>
              <a:off x="3635447" y="3322732"/>
              <a:ext cx="1652475" cy="99148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bg1"/>
                  </a:solidFill>
                </a:rPr>
                <a:t>Multi-regional (performance &amp; resilience)</a:t>
              </a:r>
            </a:p>
          </p:txBody>
        </p:sp>
      </p:grpSp>
      <p:grpSp>
        <p:nvGrpSpPr>
          <p:cNvPr id="19" name="Group 18">
            <a:extLst>
              <a:ext uri="{FF2B5EF4-FFF2-40B4-BE49-F238E27FC236}">
                <a16:creationId xmlns:a16="http://schemas.microsoft.com/office/drawing/2014/main" id="{F3E70F05-8225-54DF-49BC-0AD8AAAE5775}"/>
              </a:ext>
            </a:extLst>
          </p:cNvPr>
          <p:cNvGrpSpPr/>
          <p:nvPr/>
        </p:nvGrpSpPr>
        <p:grpSpPr>
          <a:xfrm>
            <a:off x="9212091" y="878034"/>
            <a:ext cx="1652475" cy="991485"/>
            <a:chOff x="3635447" y="4420102"/>
            <a:chExt cx="1652475" cy="991485"/>
          </a:xfrm>
        </p:grpSpPr>
        <p:sp>
          <p:nvSpPr>
            <p:cNvPr id="20" name="Rectangle 19">
              <a:extLst>
                <a:ext uri="{FF2B5EF4-FFF2-40B4-BE49-F238E27FC236}">
                  <a16:creationId xmlns:a16="http://schemas.microsoft.com/office/drawing/2014/main" id="{7D030E24-E4B0-68E2-29E0-1950E2881AD0}"/>
                </a:ext>
              </a:extLst>
            </p:cNvPr>
            <p:cNvSpPr/>
            <p:nvPr/>
          </p:nvSpPr>
          <p:spPr>
            <a:xfrm>
              <a:off x="3635447" y="4420102"/>
              <a:ext cx="1652475" cy="991485"/>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21" name="TextBox 20">
              <a:extLst>
                <a:ext uri="{FF2B5EF4-FFF2-40B4-BE49-F238E27FC236}">
                  <a16:creationId xmlns:a16="http://schemas.microsoft.com/office/drawing/2014/main" id="{7C2E2E9A-7D23-4C79-B0E1-CA2B8EB14286}"/>
                </a:ext>
              </a:extLst>
            </p:cNvPr>
            <p:cNvSpPr txBox="1"/>
            <p:nvPr/>
          </p:nvSpPr>
          <p:spPr>
            <a:xfrm>
              <a:off x="3635447" y="4420102"/>
              <a:ext cx="1652475" cy="99148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Compliant</a:t>
              </a:r>
            </a:p>
          </p:txBody>
        </p:sp>
      </p:grpSp>
      <p:grpSp>
        <p:nvGrpSpPr>
          <p:cNvPr id="24" name="Group 23">
            <a:extLst>
              <a:ext uri="{FF2B5EF4-FFF2-40B4-BE49-F238E27FC236}">
                <a16:creationId xmlns:a16="http://schemas.microsoft.com/office/drawing/2014/main" id="{92F29FBC-E51D-FF8A-8CB1-0A684ECFBB0C}"/>
              </a:ext>
            </a:extLst>
          </p:cNvPr>
          <p:cNvGrpSpPr/>
          <p:nvPr/>
        </p:nvGrpSpPr>
        <p:grpSpPr>
          <a:xfrm>
            <a:off x="5751216" y="5370774"/>
            <a:ext cx="1652475" cy="991485"/>
            <a:chOff x="3470199" y="2238248"/>
            <a:chExt cx="1652475" cy="991485"/>
          </a:xfrm>
          <a:solidFill>
            <a:schemeClr val="tx2">
              <a:lumMod val="50000"/>
              <a:lumOff val="50000"/>
            </a:schemeClr>
          </a:solidFill>
        </p:grpSpPr>
        <p:sp>
          <p:nvSpPr>
            <p:cNvPr id="26" name="Rectangle 25">
              <a:extLst>
                <a:ext uri="{FF2B5EF4-FFF2-40B4-BE49-F238E27FC236}">
                  <a16:creationId xmlns:a16="http://schemas.microsoft.com/office/drawing/2014/main" id="{EA0F833B-2094-DC27-B1C6-5567A400CA47}"/>
                </a:ext>
              </a:extLst>
            </p:cNvPr>
            <p:cNvSpPr/>
            <p:nvPr/>
          </p:nvSpPr>
          <p:spPr>
            <a:xfrm>
              <a:off x="3470199" y="2238248"/>
              <a:ext cx="1652475" cy="991485"/>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28" name="TextBox 27">
              <a:extLst>
                <a:ext uri="{FF2B5EF4-FFF2-40B4-BE49-F238E27FC236}">
                  <a16:creationId xmlns:a16="http://schemas.microsoft.com/office/drawing/2014/main" id="{E3566D73-5193-A926-1560-74EFE89709E2}"/>
                </a:ext>
              </a:extLst>
            </p:cNvPr>
            <p:cNvSpPr txBox="1"/>
            <p:nvPr/>
          </p:nvSpPr>
          <p:spPr>
            <a:xfrm>
              <a:off x="3470199" y="2238248"/>
              <a:ext cx="1652475" cy="99148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AWS Bedrock</a:t>
              </a:r>
            </a:p>
          </p:txBody>
        </p:sp>
      </p:grpSp>
      <p:sp>
        <p:nvSpPr>
          <p:cNvPr id="30" name="TextBox 29">
            <a:extLst>
              <a:ext uri="{FF2B5EF4-FFF2-40B4-BE49-F238E27FC236}">
                <a16:creationId xmlns:a16="http://schemas.microsoft.com/office/drawing/2014/main" id="{77A823AE-0F84-F495-8B99-EB19D429DC89}"/>
              </a:ext>
            </a:extLst>
          </p:cNvPr>
          <p:cNvSpPr txBox="1"/>
          <p:nvPr/>
        </p:nvSpPr>
        <p:spPr>
          <a:xfrm rot="16200000">
            <a:off x="4125265" y="1596874"/>
            <a:ext cx="2066598" cy="461665"/>
          </a:xfrm>
          <a:prstGeom prst="rect">
            <a:avLst/>
          </a:prstGeom>
          <a:noFill/>
        </p:spPr>
        <p:txBody>
          <a:bodyPr wrap="square" rtlCol="0">
            <a:spAutoFit/>
          </a:bodyPr>
          <a:lstStyle/>
          <a:p>
            <a:pPr algn="ctr"/>
            <a:r>
              <a:rPr lang="en-US" sz="2400" dirty="0">
                <a:solidFill>
                  <a:schemeClr val="accent1"/>
                </a:solidFill>
              </a:rPr>
              <a:t>Business</a:t>
            </a:r>
          </a:p>
        </p:txBody>
      </p:sp>
      <p:sp>
        <p:nvSpPr>
          <p:cNvPr id="31" name="TextBox 30">
            <a:extLst>
              <a:ext uri="{FF2B5EF4-FFF2-40B4-BE49-F238E27FC236}">
                <a16:creationId xmlns:a16="http://schemas.microsoft.com/office/drawing/2014/main" id="{146BD63E-DC38-8A06-96AE-5E2DE66C2AC0}"/>
              </a:ext>
            </a:extLst>
          </p:cNvPr>
          <p:cNvSpPr txBox="1"/>
          <p:nvPr/>
        </p:nvSpPr>
        <p:spPr>
          <a:xfrm rot="16200000">
            <a:off x="4058396" y="3611235"/>
            <a:ext cx="2254526" cy="461665"/>
          </a:xfrm>
          <a:prstGeom prst="rect">
            <a:avLst/>
          </a:prstGeom>
          <a:noFill/>
        </p:spPr>
        <p:txBody>
          <a:bodyPr wrap="square" rtlCol="0">
            <a:spAutoFit/>
          </a:bodyPr>
          <a:lstStyle/>
          <a:p>
            <a:pPr algn="ctr"/>
            <a:r>
              <a:rPr lang="en-US" sz="2400" dirty="0">
                <a:solidFill>
                  <a:schemeClr val="tx2">
                    <a:lumMod val="75000"/>
                    <a:lumOff val="25000"/>
                  </a:schemeClr>
                </a:solidFill>
              </a:rPr>
              <a:t>Non-functional</a:t>
            </a:r>
          </a:p>
        </p:txBody>
      </p:sp>
      <p:grpSp>
        <p:nvGrpSpPr>
          <p:cNvPr id="32" name="Group 31">
            <a:extLst>
              <a:ext uri="{FF2B5EF4-FFF2-40B4-BE49-F238E27FC236}">
                <a16:creationId xmlns:a16="http://schemas.microsoft.com/office/drawing/2014/main" id="{80405858-E2E0-53DF-DB12-A55CEDC10B40}"/>
              </a:ext>
            </a:extLst>
          </p:cNvPr>
          <p:cNvGrpSpPr/>
          <p:nvPr/>
        </p:nvGrpSpPr>
        <p:grpSpPr>
          <a:xfrm>
            <a:off x="5752525" y="2986361"/>
            <a:ext cx="1652475" cy="991485"/>
            <a:chOff x="3470199" y="2238248"/>
            <a:chExt cx="1652475" cy="991485"/>
          </a:xfrm>
          <a:solidFill>
            <a:schemeClr val="tx2">
              <a:lumMod val="75000"/>
              <a:lumOff val="25000"/>
            </a:schemeClr>
          </a:solidFill>
        </p:grpSpPr>
        <p:sp>
          <p:nvSpPr>
            <p:cNvPr id="33" name="Rectangle 32">
              <a:extLst>
                <a:ext uri="{FF2B5EF4-FFF2-40B4-BE49-F238E27FC236}">
                  <a16:creationId xmlns:a16="http://schemas.microsoft.com/office/drawing/2014/main" id="{BE18B414-860D-E5AC-1E6D-D1247EC93BDD}"/>
                </a:ext>
              </a:extLst>
            </p:cNvPr>
            <p:cNvSpPr/>
            <p:nvPr/>
          </p:nvSpPr>
          <p:spPr>
            <a:xfrm>
              <a:off x="3470199" y="2238248"/>
              <a:ext cx="1652475" cy="991485"/>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34" name="TextBox 33">
              <a:extLst>
                <a:ext uri="{FF2B5EF4-FFF2-40B4-BE49-F238E27FC236}">
                  <a16:creationId xmlns:a16="http://schemas.microsoft.com/office/drawing/2014/main" id="{8179B6C4-35C4-D0FE-D894-B2C0F68B6B71}"/>
                </a:ext>
              </a:extLst>
            </p:cNvPr>
            <p:cNvSpPr txBox="1"/>
            <p:nvPr/>
          </p:nvSpPr>
          <p:spPr>
            <a:xfrm>
              <a:off x="3470199" y="2238248"/>
              <a:ext cx="1652475" cy="991485"/>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dirty="0"/>
                <a:t>Secure</a:t>
              </a:r>
              <a:endParaRPr lang="en-US" sz="1500" kern="1200" dirty="0"/>
            </a:p>
          </p:txBody>
        </p:sp>
      </p:grpSp>
      <p:sp>
        <p:nvSpPr>
          <p:cNvPr id="35" name="TextBox 34">
            <a:extLst>
              <a:ext uri="{FF2B5EF4-FFF2-40B4-BE49-F238E27FC236}">
                <a16:creationId xmlns:a16="http://schemas.microsoft.com/office/drawing/2014/main" id="{F48729BE-75C3-C079-A92D-63478A098539}"/>
              </a:ext>
            </a:extLst>
          </p:cNvPr>
          <p:cNvSpPr txBox="1"/>
          <p:nvPr/>
        </p:nvSpPr>
        <p:spPr>
          <a:xfrm rot="16200000">
            <a:off x="4134588" y="5645951"/>
            <a:ext cx="2066598" cy="461665"/>
          </a:xfrm>
          <a:prstGeom prst="rect">
            <a:avLst/>
          </a:prstGeom>
          <a:noFill/>
        </p:spPr>
        <p:txBody>
          <a:bodyPr wrap="square" rtlCol="0">
            <a:spAutoFit/>
          </a:bodyPr>
          <a:lstStyle/>
          <a:p>
            <a:pPr algn="ctr"/>
            <a:r>
              <a:rPr lang="en-US" sz="2400" dirty="0">
                <a:solidFill>
                  <a:schemeClr val="tx2">
                    <a:lumMod val="75000"/>
                    <a:lumOff val="25000"/>
                  </a:schemeClr>
                </a:solidFill>
              </a:rPr>
              <a:t>Technical</a:t>
            </a:r>
          </a:p>
        </p:txBody>
      </p:sp>
      <p:sp>
        <p:nvSpPr>
          <p:cNvPr id="3" name="TextBox 2">
            <a:extLst>
              <a:ext uri="{FF2B5EF4-FFF2-40B4-BE49-F238E27FC236}">
                <a16:creationId xmlns:a16="http://schemas.microsoft.com/office/drawing/2014/main" id="{1404C3FA-D561-C2F6-E408-B89A399F3420}"/>
              </a:ext>
            </a:extLst>
          </p:cNvPr>
          <p:cNvSpPr txBox="1"/>
          <p:nvPr/>
        </p:nvSpPr>
        <p:spPr>
          <a:xfrm>
            <a:off x="374071" y="767256"/>
            <a:ext cx="3227473" cy="1015663"/>
          </a:xfrm>
          <a:prstGeom prst="rect">
            <a:avLst/>
          </a:prstGeom>
          <a:noFill/>
        </p:spPr>
        <p:txBody>
          <a:bodyPr wrap="square" rtlCol="0">
            <a:spAutoFit/>
          </a:bodyPr>
          <a:lstStyle/>
          <a:p>
            <a:r>
              <a:rPr lang="en-US" sz="6000" dirty="0">
                <a:solidFill>
                  <a:srgbClr val="FF0000"/>
                </a:solidFill>
                <a:latin typeface="Daytona" panose="020F0502020204030204" pitchFamily="34" charset="0"/>
                <a:cs typeface="Daytona" panose="020F0502020204030204" pitchFamily="34" charset="0"/>
              </a:rPr>
              <a:t>A</a:t>
            </a:r>
            <a:r>
              <a:rPr lang="en-US" sz="6000" dirty="0">
                <a:solidFill>
                  <a:schemeClr val="bg1"/>
                </a:solidFill>
                <a:latin typeface="Daytona" panose="020F0502020204030204" pitchFamily="34" charset="0"/>
                <a:cs typeface="Daytona" panose="020F0502020204030204" pitchFamily="34" charset="0"/>
              </a:rPr>
              <a:t>gent</a:t>
            </a:r>
            <a:r>
              <a:rPr lang="en-US" sz="6000" dirty="0">
                <a:solidFill>
                  <a:srgbClr val="FF0000"/>
                </a:solidFill>
                <a:latin typeface="Daytona" panose="020F0502020204030204" pitchFamily="34" charset="0"/>
                <a:cs typeface="Daytona" panose="020F0502020204030204" pitchFamily="34" charset="0"/>
              </a:rPr>
              <a:t>i</a:t>
            </a:r>
            <a:r>
              <a:rPr lang="en-US" sz="6000" dirty="0">
                <a:solidFill>
                  <a:schemeClr val="bg1"/>
                </a:solidFill>
                <a:latin typeface="Daytona" panose="020F0502020204030204" pitchFamily="34" charset="0"/>
                <a:cs typeface="Daytona" panose="020F0502020204030204" pitchFamily="34" charset="0"/>
              </a:rPr>
              <a:t>c</a:t>
            </a:r>
          </a:p>
        </p:txBody>
      </p:sp>
    </p:spTree>
    <p:extLst>
      <p:ext uri="{BB962C8B-B14F-4D97-AF65-F5344CB8AC3E}">
        <p14:creationId xmlns:p14="http://schemas.microsoft.com/office/powerpoint/2010/main" val="42085126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800E8A9-2000-D6D1-162A-ABF2DCF25E5C}"/>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4127906-A4E9-7986-339C-5FC7C07B01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69E07AD-67D7-B3EF-54DF-548AF6A2F3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52"/>
            <a:ext cx="4444163" cy="632334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1D6493-E36E-9C7D-F2DB-727EFA1A6617}"/>
              </a:ext>
            </a:extLst>
          </p:cNvPr>
          <p:cNvSpPr>
            <a:spLocks noGrp="1"/>
          </p:cNvSpPr>
          <p:nvPr>
            <p:ph type="title"/>
          </p:nvPr>
        </p:nvSpPr>
        <p:spPr>
          <a:xfrm>
            <a:off x="599411" y="767258"/>
            <a:ext cx="3209335" cy="5323484"/>
          </a:xfrm>
        </p:spPr>
        <p:txBody>
          <a:bodyPr>
            <a:normAutofit/>
          </a:bodyPr>
          <a:lstStyle/>
          <a:p>
            <a:pPr algn="ctr"/>
            <a:r>
              <a:rPr lang="en-US" sz="2800" dirty="0">
                <a:solidFill>
                  <a:schemeClr val="bg1"/>
                </a:solidFill>
              </a:rPr>
              <a:t>Solution</a:t>
            </a:r>
            <a:br>
              <a:rPr lang="en-US" sz="2800" dirty="0">
                <a:solidFill>
                  <a:schemeClr val="bg1"/>
                </a:solidFill>
              </a:rPr>
            </a:br>
            <a:r>
              <a:rPr lang="en-US" sz="2800" dirty="0">
                <a:solidFill>
                  <a:schemeClr val="bg1"/>
                </a:solidFill>
              </a:rPr>
              <a:t>Architecture</a:t>
            </a:r>
          </a:p>
        </p:txBody>
      </p:sp>
      <p:sp>
        <p:nvSpPr>
          <p:cNvPr id="27" name="Rectangle 26">
            <a:extLst>
              <a:ext uri="{FF2B5EF4-FFF2-40B4-BE49-F238E27FC236}">
                <a16:creationId xmlns:a16="http://schemas.microsoft.com/office/drawing/2014/main" id="{BC2C2718-D9DB-8A82-408E-D2B8D75A7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83158"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29" name="Rectangle 28">
            <a:extLst>
              <a:ext uri="{FF2B5EF4-FFF2-40B4-BE49-F238E27FC236}">
                <a16:creationId xmlns:a16="http://schemas.microsoft.com/office/drawing/2014/main" id="{D600C807-0C28-8939-E85A-AA262DDDAB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70645"/>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3" name="Content Placeholder 2">
            <a:extLst>
              <a:ext uri="{FF2B5EF4-FFF2-40B4-BE49-F238E27FC236}">
                <a16:creationId xmlns:a16="http://schemas.microsoft.com/office/drawing/2014/main" id="{EBE58476-DFE7-D477-0B36-8E935FAB720B}"/>
              </a:ext>
            </a:extLst>
          </p:cNvPr>
          <p:cNvSpPr>
            <a:spLocks noGrp="1"/>
          </p:cNvSpPr>
          <p:nvPr>
            <p:ph idx="1"/>
          </p:nvPr>
        </p:nvSpPr>
        <p:spPr>
          <a:xfrm>
            <a:off x="5741893" y="767258"/>
            <a:ext cx="5287923" cy="5323484"/>
          </a:xfrm>
        </p:spPr>
        <p:txBody>
          <a:bodyPr anchor="ctr">
            <a:normAutofit/>
          </a:bodyPr>
          <a:lstStyle/>
          <a:p>
            <a:r>
              <a:rPr lang="en-US" sz="2000" dirty="0"/>
              <a:t>System context diagram</a:t>
            </a:r>
          </a:p>
          <a:p>
            <a:r>
              <a:rPr lang="en-US" sz="2000" dirty="0"/>
              <a:t>Container diagram</a:t>
            </a:r>
          </a:p>
          <a:p>
            <a:r>
              <a:rPr lang="en-US" sz="2000" dirty="0"/>
              <a:t>Component diagram</a:t>
            </a:r>
          </a:p>
          <a:p>
            <a:r>
              <a:rPr lang="en-US" sz="2000" dirty="0"/>
              <a:t>Detailed design diagram</a:t>
            </a:r>
          </a:p>
          <a:p>
            <a:r>
              <a:rPr lang="en-US" sz="2000" dirty="0"/>
              <a:t>Bedrock architecture</a:t>
            </a:r>
          </a:p>
          <a:p>
            <a:r>
              <a:rPr lang="en-US" sz="2000" dirty="0"/>
              <a:t>POC architecture diagram</a:t>
            </a:r>
          </a:p>
          <a:p>
            <a:r>
              <a:rPr lang="en-US" sz="2000" dirty="0"/>
              <a:t>POC detail technical diagram</a:t>
            </a:r>
          </a:p>
        </p:txBody>
      </p:sp>
      <p:sp>
        <p:nvSpPr>
          <p:cNvPr id="4" name="TextBox 3">
            <a:extLst>
              <a:ext uri="{FF2B5EF4-FFF2-40B4-BE49-F238E27FC236}">
                <a16:creationId xmlns:a16="http://schemas.microsoft.com/office/drawing/2014/main" id="{C3812F43-1CB6-6707-DF96-1B4242928F21}"/>
              </a:ext>
            </a:extLst>
          </p:cNvPr>
          <p:cNvSpPr txBox="1"/>
          <p:nvPr/>
        </p:nvSpPr>
        <p:spPr>
          <a:xfrm>
            <a:off x="374071" y="767256"/>
            <a:ext cx="3227473" cy="1015663"/>
          </a:xfrm>
          <a:prstGeom prst="rect">
            <a:avLst/>
          </a:prstGeom>
          <a:noFill/>
        </p:spPr>
        <p:txBody>
          <a:bodyPr wrap="square" rtlCol="0">
            <a:spAutoFit/>
          </a:bodyPr>
          <a:lstStyle/>
          <a:p>
            <a:r>
              <a:rPr lang="en-US" sz="6000" dirty="0">
                <a:solidFill>
                  <a:srgbClr val="FF0000"/>
                </a:solidFill>
                <a:latin typeface="Daytona" panose="020F0502020204030204" pitchFamily="34" charset="0"/>
                <a:cs typeface="Daytona" panose="020F0502020204030204" pitchFamily="34" charset="0"/>
              </a:rPr>
              <a:t>A</a:t>
            </a:r>
            <a:r>
              <a:rPr lang="en-US" sz="6000" dirty="0">
                <a:solidFill>
                  <a:schemeClr val="bg1"/>
                </a:solidFill>
                <a:latin typeface="Daytona" panose="020F0502020204030204" pitchFamily="34" charset="0"/>
                <a:cs typeface="Daytona" panose="020F0502020204030204" pitchFamily="34" charset="0"/>
              </a:rPr>
              <a:t>gent</a:t>
            </a:r>
            <a:r>
              <a:rPr lang="en-US" sz="6000" dirty="0">
                <a:solidFill>
                  <a:srgbClr val="FF0000"/>
                </a:solidFill>
                <a:latin typeface="Daytona" panose="020F0502020204030204" pitchFamily="34" charset="0"/>
                <a:cs typeface="Daytona" panose="020F0502020204030204" pitchFamily="34" charset="0"/>
              </a:rPr>
              <a:t>i</a:t>
            </a:r>
            <a:r>
              <a:rPr lang="en-US" sz="6000" dirty="0">
                <a:solidFill>
                  <a:schemeClr val="bg1"/>
                </a:solidFill>
                <a:latin typeface="Daytona" panose="020F0502020204030204" pitchFamily="34" charset="0"/>
                <a:cs typeface="Daytona" panose="020F0502020204030204" pitchFamily="34" charset="0"/>
              </a:rPr>
              <a:t>c</a:t>
            </a:r>
          </a:p>
        </p:txBody>
      </p:sp>
    </p:spTree>
    <p:extLst>
      <p:ext uri="{BB962C8B-B14F-4D97-AF65-F5344CB8AC3E}">
        <p14:creationId xmlns:p14="http://schemas.microsoft.com/office/powerpoint/2010/main" val="3329732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0305324-BF5D-80BD-FDA7-5EE29212AE0F}"/>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7A7063CA-4950-948B-8A2D-BF8D175AA4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24FFA26-E095-56F5-B7EE-D9EE0A735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52"/>
            <a:ext cx="4444163" cy="632334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8F79AB-3406-C076-D9A1-48034AFB86AC}"/>
              </a:ext>
            </a:extLst>
          </p:cNvPr>
          <p:cNvSpPr>
            <a:spLocks noGrp="1"/>
          </p:cNvSpPr>
          <p:nvPr>
            <p:ph type="title"/>
          </p:nvPr>
        </p:nvSpPr>
        <p:spPr>
          <a:xfrm>
            <a:off x="599411" y="1745156"/>
            <a:ext cx="3209335" cy="4345586"/>
          </a:xfrm>
        </p:spPr>
        <p:txBody>
          <a:bodyPr>
            <a:normAutofit/>
          </a:bodyPr>
          <a:lstStyle/>
          <a:p>
            <a:pPr algn="ctr"/>
            <a:r>
              <a:rPr lang="en-US" sz="2800" dirty="0">
                <a:solidFill>
                  <a:schemeClr val="bg1"/>
                </a:solidFill>
              </a:rPr>
              <a:t>Estimated development</a:t>
            </a:r>
            <a:br>
              <a:rPr lang="en-US" sz="2800" dirty="0">
                <a:solidFill>
                  <a:schemeClr val="bg1"/>
                </a:solidFill>
              </a:rPr>
            </a:br>
            <a:r>
              <a:rPr lang="en-US" sz="2800" dirty="0">
                <a:solidFill>
                  <a:schemeClr val="bg1"/>
                </a:solidFill>
              </a:rPr>
              <a:t>cost</a:t>
            </a:r>
            <a:br>
              <a:rPr lang="en-US" sz="2800" dirty="0">
                <a:solidFill>
                  <a:schemeClr val="bg1"/>
                </a:solidFill>
              </a:rPr>
            </a:br>
            <a:br>
              <a:rPr lang="en-US" sz="2800" dirty="0">
                <a:solidFill>
                  <a:schemeClr val="bg1"/>
                </a:solidFill>
              </a:rPr>
            </a:br>
            <a:r>
              <a:rPr lang="en-US" sz="2800" dirty="0">
                <a:solidFill>
                  <a:schemeClr val="bg1"/>
                </a:solidFill>
              </a:rPr>
              <a:t>&amp;</a:t>
            </a:r>
            <a:br>
              <a:rPr lang="en-US" sz="2800" dirty="0">
                <a:solidFill>
                  <a:schemeClr val="bg1"/>
                </a:solidFill>
              </a:rPr>
            </a:br>
            <a:br>
              <a:rPr lang="en-US" sz="2800" dirty="0">
                <a:solidFill>
                  <a:schemeClr val="bg1"/>
                </a:solidFill>
              </a:rPr>
            </a:br>
            <a:r>
              <a:rPr lang="en-US" sz="2800" dirty="0">
                <a:solidFill>
                  <a:schemeClr val="bg1"/>
                </a:solidFill>
              </a:rPr>
              <a:t>Operational costs</a:t>
            </a:r>
          </a:p>
        </p:txBody>
      </p:sp>
      <p:sp>
        <p:nvSpPr>
          <p:cNvPr id="27" name="Rectangle 26">
            <a:extLst>
              <a:ext uri="{FF2B5EF4-FFF2-40B4-BE49-F238E27FC236}">
                <a16:creationId xmlns:a16="http://schemas.microsoft.com/office/drawing/2014/main" id="{08057A6B-DCDE-7172-F80E-CB25B7FD04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83158"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29" name="Rectangle 28">
            <a:extLst>
              <a:ext uri="{FF2B5EF4-FFF2-40B4-BE49-F238E27FC236}">
                <a16:creationId xmlns:a16="http://schemas.microsoft.com/office/drawing/2014/main" id="{BD579E02-9319-A838-2DA1-77FB509E5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70645"/>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7" name="Title 1">
            <a:extLst>
              <a:ext uri="{FF2B5EF4-FFF2-40B4-BE49-F238E27FC236}">
                <a16:creationId xmlns:a16="http://schemas.microsoft.com/office/drawing/2014/main" id="{E10784B1-0ACB-7029-C41B-DCBC69642162}"/>
              </a:ext>
            </a:extLst>
          </p:cNvPr>
          <p:cNvSpPr txBox="1">
            <a:spLocks/>
          </p:cNvSpPr>
          <p:nvPr/>
        </p:nvSpPr>
        <p:spPr>
          <a:xfrm>
            <a:off x="5858428" y="1256206"/>
            <a:ext cx="4919307" cy="434558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Please refer to the costing model</a:t>
            </a:r>
          </a:p>
        </p:txBody>
      </p:sp>
      <p:sp>
        <p:nvSpPr>
          <p:cNvPr id="3" name="TextBox 2">
            <a:extLst>
              <a:ext uri="{FF2B5EF4-FFF2-40B4-BE49-F238E27FC236}">
                <a16:creationId xmlns:a16="http://schemas.microsoft.com/office/drawing/2014/main" id="{E544E63D-3238-AD2A-CF73-C59202DADE3D}"/>
              </a:ext>
            </a:extLst>
          </p:cNvPr>
          <p:cNvSpPr txBox="1"/>
          <p:nvPr/>
        </p:nvSpPr>
        <p:spPr>
          <a:xfrm>
            <a:off x="374071" y="767256"/>
            <a:ext cx="3227473" cy="1015663"/>
          </a:xfrm>
          <a:prstGeom prst="rect">
            <a:avLst/>
          </a:prstGeom>
          <a:noFill/>
        </p:spPr>
        <p:txBody>
          <a:bodyPr wrap="square" rtlCol="0">
            <a:spAutoFit/>
          </a:bodyPr>
          <a:lstStyle/>
          <a:p>
            <a:r>
              <a:rPr lang="en-US" sz="6000" dirty="0">
                <a:solidFill>
                  <a:srgbClr val="FF0000"/>
                </a:solidFill>
                <a:latin typeface="Daytona" panose="020F0502020204030204" pitchFamily="34" charset="0"/>
                <a:cs typeface="Daytona" panose="020F0502020204030204" pitchFamily="34" charset="0"/>
              </a:rPr>
              <a:t>A</a:t>
            </a:r>
            <a:r>
              <a:rPr lang="en-US" sz="6000" dirty="0">
                <a:solidFill>
                  <a:schemeClr val="bg1"/>
                </a:solidFill>
                <a:latin typeface="Daytona" panose="020F0502020204030204" pitchFamily="34" charset="0"/>
                <a:cs typeface="Daytona" panose="020F0502020204030204" pitchFamily="34" charset="0"/>
              </a:rPr>
              <a:t>gent</a:t>
            </a:r>
            <a:r>
              <a:rPr lang="en-US" sz="6000" dirty="0">
                <a:solidFill>
                  <a:srgbClr val="FF0000"/>
                </a:solidFill>
                <a:latin typeface="Daytona" panose="020F0502020204030204" pitchFamily="34" charset="0"/>
                <a:cs typeface="Daytona" panose="020F0502020204030204" pitchFamily="34" charset="0"/>
              </a:rPr>
              <a:t>i</a:t>
            </a:r>
            <a:r>
              <a:rPr lang="en-US" sz="6000" dirty="0">
                <a:solidFill>
                  <a:schemeClr val="bg1"/>
                </a:solidFill>
                <a:latin typeface="Daytona" panose="020F0502020204030204" pitchFamily="34" charset="0"/>
                <a:cs typeface="Daytona" panose="020F0502020204030204" pitchFamily="34" charset="0"/>
              </a:rPr>
              <a:t>c</a:t>
            </a:r>
          </a:p>
        </p:txBody>
      </p:sp>
    </p:spTree>
    <p:extLst>
      <p:ext uri="{BB962C8B-B14F-4D97-AF65-F5344CB8AC3E}">
        <p14:creationId xmlns:p14="http://schemas.microsoft.com/office/powerpoint/2010/main" val="77702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5970000-F808-41AA-4655-F4CC9B8820C7}"/>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78BAD29-ABCF-1DD4-1B29-95F53BD4B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4632ACE-BE8F-2A90-CB8E-65CF26729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52"/>
            <a:ext cx="4444163" cy="632334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F056644-A533-DABC-F8DA-BA5768203EDC}"/>
              </a:ext>
            </a:extLst>
          </p:cNvPr>
          <p:cNvSpPr>
            <a:spLocks noGrp="1"/>
          </p:cNvSpPr>
          <p:nvPr>
            <p:ph type="title"/>
          </p:nvPr>
        </p:nvSpPr>
        <p:spPr>
          <a:xfrm>
            <a:off x="599411" y="767258"/>
            <a:ext cx="3209335" cy="5323484"/>
          </a:xfrm>
        </p:spPr>
        <p:txBody>
          <a:bodyPr>
            <a:normAutofit/>
          </a:bodyPr>
          <a:lstStyle/>
          <a:p>
            <a:pPr algn="ctr"/>
            <a:r>
              <a:rPr lang="en-US" sz="2800" dirty="0">
                <a:solidFill>
                  <a:schemeClr val="bg1"/>
                </a:solidFill>
              </a:rPr>
              <a:t>Design rationale</a:t>
            </a:r>
          </a:p>
        </p:txBody>
      </p:sp>
      <p:sp>
        <p:nvSpPr>
          <p:cNvPr id="27" name="Rectangle 26">
            <a:extLst>
              <a:ext uri="{FF2B5EF4-FFF2-40B4-BE49-F238E27FC236}">
                <a16:creationId xmlns:a16="http://schemas.microsoft.com/office/drawing/2014/main" id="{7FB6499D-E709-0A15-77F3-3950E06C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83158"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29" name="Rectangle 28">
            <a:extLst>
              <a:ext uri="{FF2B5EF4-FFF2-40B4-BE49-F238E27FC236}">
                <a16:creationId xmlns:a16="http://schemas.microsoft.com/office/drawing/2014/main" id="{21F42E48-35F4-0849-4385-B34EABA9F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70645"/>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6" name="TextBox 5">
            <a:extLst>
              <a:ext uri="{FF2B5EF4-FFF2-40B4-BE49-F238E27FC236}">
                <a16:creationId xmlns:a16="http://schemas.microsoft.com/office/drawing/2014/main" id="{1DC3C492-3EC3-B853-2392-17E8A89C1619}"/>
              </a:ext>
            </a:extLst>
          </p:cNvPr>
          <p:cNvSpPr txBox="1"/>
          <p:nvPr/>
        </p:nvSpPr>
        <p:spPr>
          <a:xfrm>
            <a:off x="4606025" y="6202689"/>
            <a:ext cx="6283628" cy="369332"/>
          </a:xfrm>
          <a:prstGeom prst="rect">
            <a:avLst/>
          </a:prstGeom>
          <a:noFill/>
        </p:spPr>
        <p:txBody>
          <a:bodyPr wrap="square" rtlCol="0">
            <a:spAutoFit/>
          </a:bodyPr>
          <a:lstStyle/>
          <a:p>
            <a:r>
              <a:rPr lang="en-US" dirty="0"/>
              <a:t>Refer to ’Design discussions’ on the Detailed design diagram</a:t>
            </a:r>
          </a:p>
        </p:txBody>
      </p:sp>
      <p:sp>
        <p:nvSpPr>
          <p:cNvPr id="8" name="Content Placeholder 2">
            <a:extLst>
              <a:ext uri="{FF2B5EF4-FFF2-40B4-BE49-F238E27FC236}">
                <a16:creationId xmlns:a16="http://schemas.microsoft.com/office/drawing/2014/main" id="{8C0F84F7-F7C2-7A77-5099-E30366878DEB}"/>
              </a:ext>
            </a:extLst>
          </p:cNvPr>
          <p:cNvSpPr>
            <a:spLocks noGrp="1"/>
          </p:cNvSpPr>
          <p:nvPr>
            <p:ph idx="1"/>
          </p:nvPr>
        </p:nvSpPr>
        <p:spPr>
          <a:xfrm>
            <a:off x="4808308" y="637726"/>
            <a:ext cx="5287923" cy="5323484"/>
          </a:xfrm>
        </p:spPr>
        <p:txBody>
          <a:bodyPr anchor="ctr">
            <a:normAutofit/>
          </a:bodyPr>
          <a:lstStyle/>
          <a:p>
            <a:r>
              <a:rPr lang="en-US" sz="2000" dirty="0"/>
              <a:t>Managed and AWS native</a:t>
            </a:r>
          </a:p>
          <a:p>
            <a:r>
              <a:rPr lang="en-US" sz="2000" dirty="0"/>
              <a:t>Scalable </a:t>
            </a:r>
          </a:p>
          <a:p>
            <a:r>
              <a:rPr lang="en-US" sz="2000" dirty="0"/>
              <a:t>Cost-efficient</a:t>
            </a:r>
          </a:p>
          <a:p>
            <a:r>
              <a:rPr lang="en-US" sz="2000" dirty="0"/>
              <a:t>Highly performant</a:t>
            </a:r>
          </a:p>
          <a:p>
            <a:r>
              <a:rPr lang="en-US" sz="2000" dirty="0"/>
              <a:t>Layered Security</a:t>
            </a:r>
          </a:p>
          <a:p>
            <a:r>
              <a:rPr lang="en-US" sz="2000" dirty="0"/>
              <a:t>In line with AWS WAF principles</a:t>
            </a:r>
          </a:p>
          <a:p>
            <a:r>
              <a:rPr lang="en-US" sz="2000" dirty="0"/>
              <a:t>Decoupled</a:t>
            </a:r>
          </a:p>
          <a:p>
            <a:r>
              <a:rPr lang="en-US" sz="2000" dirty="0"/>
              <a:t>Event-driven</a:t>
            </a:r>
          </a:p>
          <a:p>
            <a:r>
              <a:rPr lang="en-US" sz="2000" dirty="0"/>
              <a:t>Multi-region</a:t>
            </a:r>
          </a:p>
          <a:p>
            <a:r>
              <a:rPr lang="en-US" sz="2000" dirty="0"/>
              <a:t>Extensible</a:t>
            </a:r>
          </a:p>
          <a:p>
            <a:r>
              <a:rPr lang="en-US" sz="2000" dirty="0"/>
              <a:t>Compliant (fully encrypted, observable and audited)</a:t>
            </a:r>
          </a:p>
          <a:p>
            <a:endParaRPr lang="en-US" sz="2000" dirty="0"/>
          </a:p>
        </p:txBody>
      </p:sp>
      <p:sp>
        <p:nvSpPr>
          <p:cNvPr id="3" name="TextBox 2">
            <a:extLst>
              <a:ext uri="{FF2B5EF4-FFF2-40B4-BE49-F238E27FC236}">
                <a16:creationId xmlns:a16="http://schemas.microsoft.com/office/drawing/2014/main" id="{BCA70DEE-246B-300E-22AE-1E79ABA56118}"/>
              </a:ext>
            </a:extLst>
          </p:cNvPr>
          <p:cNvSpPr txBox="1"/>
          <p:nvPr/>
        </p:nvSpPr>
        <p:spPr>
          <a:xfrm>
            <a:off x="374071" y="767256"/>
            <a:ext cx="3227473" cy="1015663"/>
          </a:xfrm>
          <a:prstGeom prst="rect">
            <a:avLst/>
          </a:prstGeom>
          <a:noFill/>
        </p:spPr>
        <p:txBody>
          <a:bodyPr wrap="square" rtlCol="0">
            <a:spAutoFit/>
          </a:bodyPr>
          <a:lstStyle/>
          <a:p>
            <a:r>
              <a:rPr lang="en-US" sz="6000" dirty="0">
                <a:solidFill>
                  <a:srgbClr val="FF0000"/>
                </a:solidFill>
                <a:latin typeface="Daytona" panose="020F0502020204030204" pitchFamily="34" charset="0"/>
                <a:cs typeface="Daytona" panose="020F0502020204030204" pitchFamily="34" charset="0"/>
              </a:rPr>
              <a:t>A</a:t>
            </a:r>
            <a:r>
              <a:rPr lang="en-US" sz="6000" dirty="0">
                <a:solidFill>
                  <a:schemeClr val="bg1"/>
                </a:solidFill>
                <a:latin typeface="Daytona" panose="020F0502020204030204" pitchFamily="34" charset="0"/>
                <a:cs typeface="Daytona" panose="020F0502020204030204" pitchFamily="34" charset="0"/>
              </a:rPr>
              <a:t>gent</a:t>
            </a:r>
            <a:r>
              <a:rPr lang="en-US" sz="6000" dirty="0">
                <a:solidFill>
                  <a:srgbClr val="FF0000"/>
                </a:solidFill>
                <a:latin typeface="Daytona" panose="020F0502020204030204" pitchFamily="34" charset="0"/>
                <a:cs typeface="Daytona" panose="020F0502020204030204" pitchFamily="34" charset="0"/>
              </a:rPr>
              <a:t>i</a:t>
            </a:r>
            <a:r>
              <a:rPr lang="en-US" sz="6000" dirty="0">
                <a:solidFill>
                  <a:schemeClr val="bg1"/>
                </a:solidFill>
                <a:latin typeface="Daytona" panose="020F0502020204030204" pitchFamily="34" charset="0"/>
                <a:cs typeface="Daytona" panose="020F0502020204030204" pitchFamily="34" charset="0"/>
              </a:rPr>
              <a:t>c</a:t>
            </a:r>
          </a:p>
        </p:txBody>
      </p:sp>
    </p:spTree>
    <p:extLst>
      <p:ext uri="{BB962C8B-B14F-4D97-AF65-F5344CB8AC3E}">
        <p14:creationId xmlns:p14="http://schemas.microsoft.com/office/powerpoint/2010/main" val="3727294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70CF51D-8412-190C-0A06-F3E34F2EAE6A}"/>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C922BD3A-9604-0D43-243D-3C571A8C1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38E614D-8FB1-E8D1-782B-BC59D9A80B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52"/>
            <a:ext cx="4444163" cy="632334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CFCEF4-05DE-FE5A-986D-D9C673821617}"/>
              </a:ext>
            </a:extLst>
          </p:cNvPr>
          <p:cNvSpPr>
            <a:spLocks noGrp="1"/>
          </p:cNvSpPr>
          <p:nvPr>
            <p:ph type="title"/>
          </p:nvPr>
        </p:nvSpPr>
        <p:spPr>
          <a:xfrm>
            <a:off x="599411" y="767258"/>
            <a:ext cx="3209335" cy="5323484"/>
          </a:xfrm>
        </p:spPr>
        <p:txBody>
          <a:bodyPr>
            <a:normAutofit/>
          </a:bodyPr>
          <a:lstStyle/>
          <a:p>
            <a:pPr algn="ctr"/>
            <a:r>
              <a:rPr lang="en-US" sz="2800" dirty="0">
                <a:solidFill>
                  <a:schemeClr val="bg1"/>
                </a:solidFill>
              </a:rPr>
              <a:t>Breaking ties</a:t>
            </a:r>
          </a:p>
        </p:txBody>
      </p:sp>
      <p:sp>
        <p:nvSpPr>
          <p:cNvPr id="27" name="Rectangle 26">
            <a:extLst>
              <a:ext uri="{FF2B5EF4-FFF2-40B4-BE49-F238E27FC236}">
                <a16:creationId xmlns:a16="http://schemas.microsoft.com/office/drawing/2014/main" id="{69BC342A-3B62-517F-0FC7-C9AAB0BD7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83158"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29" name="Rectangle 28">
            <a:extLst>
              <a:ext uri="{FF2B5EF4-FFF2-40B4-BE49-F238E27FC236}">
                <a16:creationId xmlns:a16="http://schemas.microsoft.com/office/drawing/2014/main" id="{429FF947-5359-D727-E2D5-EC6244EADC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70645"/>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graphicFrame>
        <p:nvGraphicFramePr>
          <p:cNvPr id="3" name="Table 2">
            <a:extLst>
              <a:ext uri="{FF2B5EF4-FFF2-40B4-BE49-F238E27FC236}">
                <a16:creationId xmlns:a16="http://schemas.microsoft.com/office/drawing/2014/main" id="{B614E594-D9B1-22C7-A38F-C28348862CF2}"/>
              </a:ext>
            </a:extLst>
          </p:cNvPr>
          <p:cNvGraphicFramePr>
            <a:graphicFrameLocks noGrp="1"/>
          </p:cNvGraphicFramePr>
          <p:nvPr/>
        </p:nvGraphicFramePr>
        <p:xfrm>
          <a:off x="6096001" y="2445700"/>
          <a:ext cx="6028944" cy="4355923"/>
        </p:xfrm>
        <a:graphic>
          <a:graphicData uri="http://schemas.openxmlformats.org/drawingml/2006/table">
            <a:tbl>
              <a:tblPr firstRow="1" bandRow="1">
                <a:tableStyleId>{5C22544A-7EE6-4342-B048-85BDC9FD1C3A}</a:tableStyleId>
              </a:tblPr>
              <a:tblGrid>
                <a:gridCol w="1316202">
                  <a:extLst>
                    <a:ext uri="{9D8B030D-6E8A-4147-A177-3AD203B41FA5}">
                      <a16:colId xmlns:a16="http://schemas.microsoft.com/office/drawing/2014/main" val="248927526"/>
                    </a:ext>
                  </a:extLst>
                </a:gridCol>
                <a:gridCol w="1095375">
                  <a:extLst>
                    <a:ext uri="{9D8B030D-6E8A-4147-A177-3AD203B41FA5}">
                      <a16:colId xmlns:a16="http://schemas.microsoft.com/office/drawing/2014/main" val="1341984995"/>
                    </a:ext>
                  </a:extLst>
                </a:gridCol>
                <a:gridCol w="1205789">
                  <a:extLst>
                    <a:ext uri="{9D8B030D-6E8A-4147-A177-3AD203B41FA5}">
                      <a16:colId xmlns:a16="http://schemas.microsoft.com/office/drawing/2014/main" val="890377635"/>
                    </a:ext>
                  </a:extLst>
                </a:gridCol>
                <a:gridCol w="1205789">
                  <a:extLst>
                    <a:ext uri="{9D8B030D-6E8A-4147-A177-3AD203B41FA5}">
                      <a16:colId xmlns:a16="http://schemas.microsoft.com/office/drawing/2014/main" val="3747644196"/>
                    </a:ext>
                  </a:extLst>
                </a:gridCol>
                <a:gridCol w="1205789">
                  <a:extLst>
                    <a:ext uri="{9D8B030D-6E8A-4147-A177-3AD203B41FA5}">
                      <a16:colId xmlns:a16="http://schemas.microsoft.com/office/drawing/2014/main" val="9595736"/>
                    </a:ext>
                  </a:extLst>
                </a:gridCol>
              </a:tblGrid>
              <a:tr h="270314">
                <a:tc>
                  <a:txBody>
                    <a:bodyPr/>
                    <a:lstStyle/>
                    <a:p>
                      <a:r>
                        <a:rPr lang="en-US" sz="1200" dirty="0"/>
                        <a:t>NFR</a:t>
                      </a:r>
                    </a:p>
                  </a:txBody>
                  <a:tcPr/>
                </a:tc>
                <a:tc>
                  <a:txBody>
                    <a:bodyPr/>
                    <a:lstStyle/>
                    <a:p>
                      <a:r>
                        <a:rPr lang="en-US" sz="1200" dirty="0"/>
                        <a:t>Option A</a:t>
                      </a:r>
                    </a:p>
                  </a:txBody>
                  <a:tcPr/>
                </a:tc>
                <a:tc>
                  <a:txBody>
                    <a:bodyPr/>
                    <a:lstStyle/>
                    <a:p>
                      <a:r>
                        <a:rPr lang="en-US" sz="1200" dirty="0"/>
                        <a:t>Score</a:t>
                      </a:r>
                    </a:p>
                  </a:txBody>
                  <a:tcPr/>
                </a:tc>
                <a:tc>
                  <a:txBody>
                    <a:bodyPr/>
                    <a:lstStyle/>
                    <a:p>
                      <a:r>
                        <a:rPr lang="en-US" sz="1200" dirty="0"/>
                        <a:t>Option B</a:t>
                      </a:r>
                    </a:p>
                  </a:txBody>
                  <a:tcPr/>
                </a:tc>
                <a:tc>
                  <a:txBody>
                    <a:bodyPr/>
                    <a:lstStyle/>
                    <a:p>
                      <a:r>
                        <a:rPr lang="en-US" sz="1200" dirty="0"/>
                        <a:t>Score</a:t>
                      </a:r>
                    </a:p>
                  </a:txBody>
                  <a:tcPr/>
                </a:tc>
                <a:extLst>
                  <a:ext uri="{0D108BD9-81ED-4DB2-BD59-A6C34878D82A}">
                    <a16:rowId xmlns:a16="http://schemas.microsoft.com/office/drawing/2014/main" val="930108938"/>
                  </a:ext>
                </a:extLst>
              </a:tr>
              <a:tr h="442327">
                <a:tc>
                  <a:txBody>
                    <a:bodyPr/>
                    <a:lstStyle/>
                    <a:p>
                      <a:r>
                        <a:rPr lang="en-US" sz="1200" dirty="0"/>
                        <a:t>Security</a:t>
                      </a:r>
                    </a:p>
                  </a:txBody>
                  <a:tcPr/>
                </a:tc>
                <a:tc>
                  <a:txBody>
                    <a:bodyPr/>
                    <a:lstStyle/>
                    <a:p>
                      <a:r>
                        <a:rPr lang="en-US" sz="1200" dirty="0"/>
                        <a:t>discussion…</a:t>
                      </a:r>
                    </a:p>
                  </a:txBody>
                  <a:tcPr/>
                </a:tc>
                <a:tc>
                  <a:txBody>
                    <a:bodyPr/>
                    <a:lstStyle/>
                    <a:p>
                      <a:endParaRPr lang="en-US" sz="1200" dirty="0"/>
                    </a:p>
                  </a:txBody>
                  <a:tcPr/>
                </a:tc>
                <a:tc>
                  <a:txBody>
                    <a:bodyPr/>
                    <a:lstStyle/>
                    <a:p>
                      <a:r>
                        <a:rPr lang="en-US" sz="1200" dirty="0"/>
                        <a:t>discussion…</a:t>
                      </a:r>
                    </a:p>
                  </a:txBody>
                  <a:tcPr/>
                </a:tc>
                <a:tc>
                  <a:txBody>
                    <a:bodyPr/>
                    <a:lstStyle/>
                    <a:p>
                      <a:endParaRPr lang="en-US" sz="1200"/>
                    </a:p>
                  </a:txBody>
                  <a:tcPr/>
                </a:tc>
                <a:extLst>
                  <a:ext uri="{0D108BD9-81ED-4DB2-BD59-A6C34878D82A}">
                    <a16:rowId xmlns:a16="http://schemas.microsoft.com/office/drawing/2014/main" val="2435067830"/>
                  </a:ext>
                </a:extLst>
              </a:tr>
              <a:tr h="270314">
                <a:tc>
                  <a:txBody>
                    <a:bodyPr/>
                    <a:lstStyle/>
                    <a:p>
                      <a:r>
                        <a:rPr lang="en-US" sz="1200" dirty="0"/>
                        <a:t>Reliability</a:t>
                      </a:r>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extLst>
                  <a:ext uri="{0D108BD9-81ED-4DB2-BD59-A6C34878D82A}">
                    <a16:rowId xmlns:a16="http://schemas.microsoft.com/office/drawing/2014/main" val="2621895846"/>
                  </a:ext>
                </a:extLst>
              </a:tr>
              <a:tr h="450524">
                <a:tc>
                  <a:txBody>
                    <a:bodyPr/>
                    <a:lstStyle/>
                    <a:p>
                      <a:r>
                        <a:rPr lang="en-US" sz="1200" dirty="0"/>
                        <a:t>Regulatory compliance</a:t>
                      </a:r>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extLst>
                  <a:ext uri="{0D108BD9-81ED-4DB2-BD59-A6C34878D82A}">
                    <a16:rowId xmlns:a16="http://schemas.microsoft.com/office/drawing/2014/main" val="2782449752"/>
                  </a:ext>
                </a:extLst>
              </a:tr>
              <a:tr h="270314">
                <a:tc>
                  <a:txBody>
                    <a:bodyPr/>
                    <a:lstStyle/>
                    <a:p>
                      <a:r>
                        <a:rPr lang="en-US" sz="1200" dirty="0"/>
                        <a:t>Manageability</a:t>
                      </a:r>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extLst>
                  <a:ext uri="{0D108BD9-81ED-4DB2-BD59-A6C34878D82A}">
                    <a16:rowId xmlns:a16="http://schemas.microsoft.com/office/drawing/2014/main" val="1529226852"/>
                  </a:ext>
                </a:extLst>
              </a:tr>
              <a:tr h="270314">
                <a:tc>
                  <a:txBody>
                    <a:bodyPr/>
                    <a:lstStyle/>
                    <a:p>
                      <a:r>
                        <a:rPr lang="en-US" sz="1200" dirty="0"/>
                        <a:t>Availability</a:t>
                      </a:r>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extLst>
                  <a:ext uri="{0D108BD9-81ED-4DB2-BD59-A6C34878D82A}">
                    <a16:rowId xmlns:a16="http://schemas.microsoft.com/office/drawing/2014/main" val="3561545866"/>
                  </a:ext>
                </a:extLst>
              </a:tr>
              <a:tr h="270314">
                <a:tc>
                  <a:txBody>
                    <a:bodyPr/>
                    <a:lstStyle/>
                    <a:p>
                      <a:r>
                        <a:rPr lang="en-US" sz="1200" dirty="0"/>
                        <a:t>Usability</a:t>
                      </a:r>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extLst>
                  <a:ext uri="{0D108BD9-81ED-4DB2-BD59-A6C34878D82A}">
                    <a16:rowId xmlns:a16="http://schemas.microsoft.com/office/drawing/2014/main" val="11065967"/>
                  </a:ext>
                </a:extLst>
              </a:tr>
              <a:tr h="438876">
                <a:tc>
                  <a:txBody>
                    <a:bodyPr/>
                    <a:lstStyle/>
                    <a:p>
                      <a:r>
                        <a:rPr lang="en-US" sz="1200" dirty="0"/>
                        <a:t>Interoperability</a:t>
                      </a:r>
                    </a:p>
                  </a:txBody>
                  <a:tcPr/>
                </a:tc>
                <a:tc>
                  <a:txBody>
                    <a:bodyPr/>
                    <a:lstStyle/>
                    <a:p>
                      <a:endParaRPr lang="en-US" sz="1200" dirty="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300801443"/>
                  </a:ext>
                </a:extLst>
              </a:tr>
              <a:tr h="270314">
                <a:tc>
                  <a:txBody>
                    <a:bodyPr/>
                    <a:lstStyle/>
                    <a:p>
                      <a:r>
                        <a:rPr lang="en-US" sz="1200" dirty="0"/>
                        <a:t>Cost</a:t>
                      </a:r>
                    </a:p>
                  </a:txBody>
                  <a:tcPr/>
                </a:tc>
                <a:tc>
                  <a:txBody>
                    <a:bodyPr/>
                    <a:lstStyle/>
                    <a:p>
                      <a:endParaRPr lang="en-US" sz="1200" dirty="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838740370"/>
                  </a:ext>
                </a:extLst>
              </a:tr>
              <a:tr h="270314">
                <a:tc>
                  <a:txBody>
                    <a:bodyPr/>
                    <a:lstStyle/>
                    <a:p>
                      <a:r>
                        <a:rPr lang="en-US" sz="1200" dirty="0"/>
                        <a:t>Performance</a:t>
                      </a:r>
                    </a:p>
                  </a:txBody>
                  <a:tcPr/>
                </a:tc>
                <a:tc>
                  <a:txBody>
                    <a:bodyPr/>
                    <a:lstStyle/>
                    <a:p>
                      <a:endParaRPr lang="en-US" sz="1200" dirty="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43506051"/>
                  </a:ext>
                </a:extLst>
              </a:tr>
              <a:tr h="270314">
                <a:tc>
                  <a:txBody>
                    <a:bodyPr/>
                    <a:lstStyle/>
                    <a:p>
                      <a:r>
                        <a:rPr lang="en-US" sz="1200" dirty="0"/>
                        <a:t>Extensibility</a:t>
                      </a:r>
                    </a:p>
                  </a:txBody>
                  <a:tcPr/>
                </a:tc>
                <a:tc>
                  <a:txBody>
                    <a:bodyPr/>
                    <a:lstStyle/>
                    <a:p>
                      <a:endParaRPr lang="en-US" sz="1200" dirty="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181636342"/>
                  </a:ext>
                </a:extLst>
              </a:tr>
              <a:tr h="270314">
                <a:tc>
                  <a:txBody>
                    <a:bodyPr/>
                    <a:lstStyle/>
                    <a:p>
                      <a:r>
                        <a:rPr lang="en-US" sz="1200" dirty="0"/>
                        <a:t>Observability</a:t>
                      </a:r>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589892988"/>
                  </a:ext>
                </a:extLst>
              </a:tr>
              <a:tr h="270314">
                <a:tc>
                  <a:txBody>
                    <a:bodyPr/>
                    <a:lstStyle/>
                    <a:p>
                      <a:r>
                        <a:rPr lang="en-US" sz="1200" dirty="0"/>
                        <a:t>Accessibility</a:t>
                      </a:r>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535661059"/>
                  </a:ext>
                </a:extLst>
              </a:tr>
              <a:tr h="270314">
                <a:tc>
                  <a:txBody>
                    <a:bodyPr/>
                    <a:lstStyle/>
                    <a:p>
                      <a:r>
                        <a:rPr lang="en-US" sz="1200" dirty="0"/>
                        <a:t>Total</a:t>
                      </a:r>
                    </a:p>
                  </a:txBody>
                  <a:tcPr/>
                </a:tc>
                <a:tc>
                  <a:txBody>
                    <a:bodyPr/>
                    <a:lstStyle/>
                    <a:p>
                      <a:endParaRPr lang="en-US" sz="1200" dirty="0"/>
                    </a:p>
                  </a:txBody>
                  <a:tcPr/>
                </a:tc>
                <a:tc>
                  <a:txBody>
                    <a:bodyPr/>
                    <a:lstStyle/>
                    <a:p>
                      <a:r>
                        <a:rPr lang="en-US" sz="1200" dirty="0"/>
                        <a:t>47</a:t>
                      </a:r>
                    </a:p>
                  </a:txBody>
                  <a:tcPr/>
                </a:tc>
                <a:tc>
                  <a:txBody>
                    <a:bodyPr/>
                    <a:lstStyle/>
                    <a:p>
                      <a:endParaRPr lang="en-US" sz="1200" dirty="0"/>
                    </a:p>
                  </a:txBody>
                  <a:tcPr/>
                </a:tc>
                <a:tc>
                  <a:txBody>
                    <a:bodyPr/>
                    <a:lstStyle/>
                    <a:p>
                      <a:r>
                        <a:rPr lang="en-US" sz="1200" dirty="0"/>
                        <a:t>41</a:t>
                      </a:r>
                    </a:p>
                  </a:txBody>
                  <a:tcPr/>
                </a:tc>
                <a:extLst>
                  <a:ext uri="{0D108BD9-81ED-4DB2-BD59-A6C34878D82A}">
                    <a16:rowId xmlns:a16="http://schemas.microsoft.com/office/drawing/2014/main" val="3562094107"/>
                  </a:ext>
                </a:extLst>
              </a:tr>
            </a:tbl>
          </a:graphicData>
        </a:graphic>
      </p:graphicFrame>
      <p:sp>
        <p:nvSpPr>
          <p:cNvPr id="7" name="TextBox 6">
            <a:extLst>
              <a:ext uri="{FF2B5EF4-FFF2-40B4-BE49-F238E27FC236}">
                <a16:creationId xmlns:a16="http://schemas.microsoft.com/office/drawing/2014/main" id="{D7C3A307-6940-2F3C-DBF7-BC869DB7B32F}"/>
              </a:ext>
            </a:extLst>
          </p:cNvPr>
          <p:cNvSpPr txBox="1"/>
          <p:nvPr/>
        </p:nvSpPr>
        <p:spPr>
          <a:xfrm>
            <a:off x="4871213" y="1421990"/>
            <a:ext cx="4307240" cy="646331"/>
          </a:xfrm>
          <a:prstGeom prst="rect">
            <a:avLst/>
          </a:prstGeom>
          <a:noFill/>
        </p:spPr>
        <p:txBody>
          <a:bodyPr wrap="square" rtlCol="0">
            <a:spAutoFit/>
          </a:bodyPr>
          <a:lstStyle/>
          <a:p>
            <a:r>
              <a:rPr lang="en-US" dirty="0"/>
              <a:t>Consider NFR scoring for objective alternative evaluation</a:t>
            </a:r>
          </a:p>
        </p:txBody>
      </p:sp>
      <p:sp>
        <p:nvSpPr>
          <p:cNvPr id="4" name="TextBox 3">
            <a:extLst>
              <a:ext uri="{FF2B5EF4-FFF2-40B4-BE49-F238E27FC236}">
                <a16:creationId xmlns:a16="http://schemas.microsoft.com/office/drawing/2014/main" id="{96B6F581-0CEB-53F3-5D57-C6492FE1CBFA}"/>
              </a:ext>
            </a:extLst>
          </p:cNvPr>
          <p:cNvSpPr txBox="1"/>
          <p:nvPr/>
        </p:nvSpPr>
        <p:spPr>
          <a:xfrm>
            <a:off x="374071" y="767256"/>
            <a:ext cx="3227473" cy="1015663"/>
          </a:xfrm>
          <a:prstGeom prst="rect">
            <a:avLst/>
          </a:prstGeom>
          <a:noFill/>
        </p:spPr>
        <p:txBody>
          <a:bodyPr wrap="square" rtlCol="0">
            <a:spAutoFit/>
          </a:bodyPr>
          <a:lstStyle/>
          <a:p>
            <a:r>
              <a:rPr lang="en-US" sz="6000" dirty="0">
                <a:solidFill>
                  <a:srgbClr val="FF0000"/>
                </a:solidFill>
                <a:latin typeface="Daytona" panose="020F0502020204030204" pitchFamily="34" charset="0"/>
                <a:cs typeface="Daytona" panose="020F0502020204030204" pitchFamily="34" charset="0"/>
              </a:rPr>
              <a:t>A</a:t>
            </a:r>
            <a:r>
              <a:rPr lang="en-US" sz="6000" dirty="0">
                <a:solidFill>
                  <a:schemeClr val="bg1"/>
                </a:solidFill>
                <a:latin typeface="Daytona" panose="020F0502020204030204" pitchFamily="34" charset="0"/>
                <a:cs typeface="Daytona" panose="020F0502020204030204" pitchFamily="34" charset="0"/>
              </a:rPr>
              <a:t>gent</a:t>
            </a:r>
            <a:r>
              <a:rPr lang="en-US" sz="6000" dirty="0">
                <a:solidFill>
                  <a:srgbClr val="FF0000"/>
                </a:solidFill>
                <a:latin typeface="Daytona" panose="020F0502020204030204" pitchFamily="34" charset="0"/>
                <a:cs typeface="Daytona" panose="020F0502020204030204" pitchFamily="34" charset="0"/>
              </a:rPr>
              <a:t>i</a:t>
            </a:r>
            <a:r>
              <a:rPr lang="en-US" sz="6000" dirty="0">
                <a:solidFill>
                  <a:schemeClr val="bg1"/>
                </a:solidFill>
                <a:latin typeface="Daytona" panose="020F0502020204030204" pitchFamily="34" charset="0"/>
                <a:cs typeface="Daytona" panose="020F0502020204030204" pitchFamily="34" charset="0"/>
              </a:rPr>
              <a:t>c</a:t>
            </a:r>
          </a:p>
        </p:txBody>
      </p:sp>
    </p:spTree>
    <p:extLst>
      <p:ext uri="{BB962C8B-B14F-4D97-AF65-F5344CB8AC3E}">
        <p14:creationId xmlns:p14="http://schemas.microsoft.com/office/powerpoint/2010/main" val="3110157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726588D-CF3A-AD1D-25C4-9C605620DCC7}"/>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C99A168-D034-EC78-9E59-807206E7B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A6F3392-B6A7-5C1C-C7EE-DAAED8DB4A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52"/>
            <a:ext cx="4444163" cy="632334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BD7CD5-C412-EF3E-ABD6-AD95427E348E}"/>
              </a:ext>
            </a:extLst>
          </p:cNvPr>
          <p:cNvSpPr>
            <a:spLocks noGrp="1"/>
          </p:cNvSpPr>
          <p:nvPr>
            <p:ph type="title"/>
          </p:nvPr>
        </p:nvSpPr>
        <p:spPr>
          <a:xfrm>
            <a:off x="599411" y="767258"/>
            <a:ext cx="3209335" cy="5323484"/>
          </a:xfrm>
        </p:spPr>
        <p:txBody>
          <a:bodyPr>
            <a:normAutofit/>
          </a:bodyPr>
          <a:lstStyle/>
          <a:p>
            <a:pPr algn="ctr"/>
            <a:r>
              <a:rPr lang="en-US" sz="2800" dirty="0">
                <a:solidFill>
                  <a:schemeClr val="bg1"/>
                </a:solidFill>
              </a:rPr>
              <a:t>API specification:</a:t>
            </a:r>
            <a:br>
              <a:rPr lang="en-US" sz="2800" dirty="0">
                <a:solidFill>
                  <a:schemeClr val="bg1"/>
                </a:solidFill>
              </a:rPr>
            </a:br>
            <a:r>
              <a:rPr lang="en-US" sz="2800" dirty="0">
                <a:solidFill>
                  <a:schemeClr val="bg1"/>
                </a:solidFill>
              </a:rPr>
              <a:t>API Gateway</a:t>
            </a:r>
          </a:p>
        </p:txBody>
      </p:sp>
      <p:sp>
        <p:nvSpPr>
          <p:cNvPr id="27" name="Rectangle 26">
            <a:extLst>
              <a:ext uri="{FF2B5EF4-FFF2-40B4-BE49-F238E27FC236}">
                <a16:creationId xmlns:a16="http://schemas.microsoft.com/office/drawing/2014/main" id="{C34680A7-0506-D4FA-93D0-DDF4EAF8F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83158"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29" name="Rectangle 28">
            <a:extLst>
              <a:ext uri="{FF2B5EF4-FFF2-40B4-BE49-F238E27FC236}">
                <a16:creationId xmlns:a16="http://schemas.microsoft.com/office/drawing/2014/main" id="{FF9F289D-8E0D-B060-A247-A1147B2A8A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70645"/>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8" name="Content Placeholder 2">
            <a:extLst>
              <a:ext uri="{FF2B5EF4-FFF2-40B4-BE49-F238E27FC236}">
                <a16:creationId xmlns:a16="http://schemas.microsoft.com/office/drawing/2014/main" id="{17ED8771-A6D2-77DF-89AF-2E54DE8F8374}"/>
              </a:ext>
            </a:extLst>
          </p:cNvPr>
          <p:cNvSpPr>
            <a:spLocks noGrp="1"/>
          </p:cNvSpPr>
          <p:nvPr>
            <p:ph idx="1"/>
          </p:nvPr>
        </p:nvSpPr>
        <p:spPr>
          <a:xfrm>
            <a:off x="4808308" y="637726"/>
            <a:ext cx="5287923" cy="5323484"/>
          </a:xfrm>
        </p:spPr>
        <p:txBody>
          <a:bodyPr anchor="ctr">
            <a:normAutofit/>
          </a:bodyPr>
          <a:lstStyle/>
          <a:p>
            <a:pPr marL="0" indent="0">
              <a:buNone/>
            </a:pPr>
            <a:r>
              <a:rPr lang="en-US" sz="2000" dirty="0"/>
              <a:t>Semantic, path-based versioning.</a:t>
            </a:r>
          </a:p>
          <a:p>
            <a:pPr marL="0" indent="0">
              <a:buNone/>
            </a:pPr>
            <a:r>
              <a:rPr lang="en-US" sz="2000" dirty="0"/>
              <a:t>POST to </a:t>
            </a:r>
            <a:r>
              <a:rPr lang="en-US" sz="2000" dirty="0">
                <a:hlinkClick r:id="rId2"/>
              </a:rPr>
              <a:t>https://.../v1/query</a:t>
            </a:r>
            <a:endParaRPr lang="en-US" sz="2000" dirty="0"/>
          </a:p>
          <a:p>
            <a:pPr marL="0" indent="0">
              <a:buNone/>
            </a:pPr>
            <a:r>
              <a:rPr lang="en-US" sz="2000" dirty="0"/>
              <a:t>POST to </a:t>
            </a:r>
            <a:r>
              <a:rPr lang="en-US" sz="2000" dirty="0">
                <a:hlinkClick r:id="rId3"/>
              </a:rPr>
              <a:t>https</a:t>
            </a:r>
            <a:r>
              <a:rPr lang="en-US" sz="2000" dirty="0">
                <a:hlinkClick r:id="rId4"/>
              </a:rPr>
              <a:t>://.../</a:t>
            </a:r>
            <a:r>
              <a:rPr lang="en-US" sz="2000" dirty="0">
                <a:hlinkClick r:id="rId3"/>
              </a:rPr>
              <a:t>v1/document</a:t>
            </a:r>
            <a:r>
              <a:rPr lang="en-US" sz="2000" dirty="0"/>
              <a:t> </a:t>
            </a:r>
          </a:p>
          <a:p>
            <a:pPr marL="0" indent="0">
              <a:buNone/>
            </a:pPr>
            <a:r>
              <a:rPr lang="en-US" sz="2000" dirty="0"/>
              <a:t>GET from </a:t>
            </a:r>
            <a:r>
              <a:rPr lang="en-US" sz="2000" dirty="0">
                <a:hlinkClick r:id="rId5"/>
              </a:rPr>
              <a:t>https://.../v1/result/31725</a:t>
            </a:r>
            <a:r>
              <a:rPr lang="en-US" sz="2000" dirty="0"/>
              <a:t> </a:t>
            </a:r>
          </a:p>
          <a:p>
            <a:pPr marL="0" indent="0">
              <a:buNone/>
            </a:pPr>
            <a:endParaRPr lang="en-US" sz="2000" dirty="0"/>
          </a:p>
          <a:p>
            <a:pPr marL="0" indent="0">
              <a:buNone/>
            </a:pPr>
            <a:r>
              <a:rPr lang="en-US" sz="2000" dirty="0"/>
              <a:t>Please refer to the OpenAPI specification file</a:t>
            </a:r>
          </a:p>
        </p:txBody>
      </p:sp>
      <p:sp>
        <p:nvSpPr>
          <p:cNvPr id="3" name="TextBox 2">
            <a:extLst>
              <a:ext uri="{FF2B5EF4-FFF2-40B4-BE49-F238E27FC236}">
                <a16:creationId xmlns:a16="http://schemas.microsoft.com/office/drawing/2014/main" id="{15E9208A-EEF9-D304-47BC-39170211E92F}"/>
              </a:ext>
            </a:extLst>
          </p:cNvPr>
          <p:cNvSpPr txBox="1"/>
          <p:nvPr/>
        </p:nvSpPr>
        <p:spPr>
          <a:xfrm>
            <a:off x="374071" y="767256"/>
            <a:ext cx="3227473" cy="1015663"/>
          </a:xfrm>
          <a:prstGeom prst="rect">
            <a:avLst/>
          </a:prstGeom>
          <a:noFill/>
        </p:spPr>
        <p:txBody>
          <a:bodyPr wrap="square" rtlCol="0">
            <a:spAutoFit/>
          </a:bodyPr>
          <a:lstStyle/>
          <a:p>
            <a:r>
              <a:rPr lang="en-US" sz="6000" dirty="0">
                <a:solidFill>
                  <a:srgbClr val="FF0000"/>
                </a:solidFill>
                <a:latin typeface="Daytona" panose="020F0502020204030204" pitchFamily="34" charset="0"/>
                <a:cs typeface="Daytona" panose="020F0502020204030204" pitchFamily="34" charset="0"/>
              </a:rPr>
              <a:t>A</a:t>
            </a:r>
            <a:r>
              <a:rPr lang="en-US" sz="6000" dirty="0">
                <a:solidFill>
                  <a:schemeClr val="bg1"/>
                </a:solidFill>
                <a:latin typeface="Daytona" panose="020F0502020204030204" pitchFamily="34" charset="0"/>
                <a:cs typeface="Daytona" panose="020F0502020204030204" pitchFamily="34" charset="0"/>
              </a:rPr>
              <a:t>gent</a:t>
            </a:r>
            <a:r>
              <a:rPr lang="en-US" sz="6000" dirty="0">
                <a:solidFill>
                  <a:srgbClr val="FF0000"/>
                </a:solidFill>
                <a:latin typeface="Daytona" panose="020F0502020204030204" pitchFamily="34" charset="0"/>
                <a:cs typeface="Daytona" panose="020F0502020204030204" pitchFamily="34" charset="0"/>
              </a:rPr>
              <a:t>i</a:t>
            </a:r>
            <a:r>
              <a:rPr lang="en-US" sz="6000" dirty="0">
                <a:solidFill>
                  <a:schemeClr val="bg1"/>
                </a:solidFill>
                <a:latin typeface="Daytona" panose="020F0502020204030204" pitchFamily="34" charset="0"/>
                <a:cs typeface="Daytona" panose="020F0502020204030204" pitchFamily="34" charset="0"/>
              </a:rPr>
              <a:t>c</a:t>
            </a:r>
          </a:p>
        </p:txBody>
      </p:sp>
    </p:spTree>
    <p:extLst>
      <p:ext uri="{BB962C8B-B14F-4D97-AF65-F5344CB8AC3E}">
        <p14:creationId xmlns:p14="http://schemas.microsoft.com/office/powerpoint/2010/main" val="3997095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9C58EBC-EF9D-096D-BD2A-5B74EC2DA84F}"/>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F0D6A2A0-3C4E-B708-3C5F-173B5C2D4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4D7BEF9-5C7B-DD7A-B303-24E2A583EC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52"/>
            <a:ext cx="4444163" cy="632334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DAF2CD-DEB9-688E-B80C-F6E16A4A7072}"/>
              </a:ext>
            </a:extLst>
          </p:cNvPr>
          <p:cNvSpPr>
            <a:spLocks noGrp="1"/>
          </p:cNvSpPr>
          <p:nvPr>
            <p:ph type="title"/>
          </p:nvPr>
        </p:nvSpPr>
        <p:spPr>
          <a:xfrm>
            <a:off x="599411" y="1745156"/>
            <a:ext cx="3209335" cy="4345586"/>
          </a:xfrm>
        </p:spPr>
        <p:txBody>
          <a:bodyPr>
            <a:normAutofit/>
          </a:bodyPr>
          <a:lstStyle/>
          <a:p>
            <a:pPr algn="ctr"/>
            <a:r>
              <a:rPr lang="en-US" sz="2800" dirty="0">
                <a:solidFill>
                  <a:schemeClr val="bg1"/>
                </a:solidFill>
              </a:rPr>
              <a:t>Agent tooling specification</a:t>
            </a:r>
          </a:p>
        </p:txBody>
      </p:sp>
      <p:sp>
        <p:nvSpPr>
          <p:cNvPr id="27" name="Rectangle 26">
            <a:extLst>
              <a:ext uri="{FF2B5EF4-FFF2-40B4-BE49-F238E27FC236}">
                <a16:creationId xmlns:a16="http://schemas.microsoft.com/office/drawing/2014/main" id="{74341FF7-ED87-F84E-E2C2-288B83FCB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83158"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29" name="Rectangle 28">
            <a:extLst>
              <a:ext uri="{FF2B5EF4-FFF2-40B4-BE49-F238E27FC236}">
                <a16:creationId xmlns:a16="http://schemas.microsoft.com/office/drawing/2014/main" id="{89FE639F-0A4B-2C41-0881-210C4EA64C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70645"/>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7" name="Title 1">
            <a:extLst>
              <a:ext uri="{FF2B5EF4-FFF2-40B4-BE49-F238E27FC236}">
                <a16:creationId xmlns:a16="http://schemas.microsoft.com/office/drawing/2014/main" id="{E37B12C3-128E-6E66-4C30-98152CF265B5}"/>
              </a:ext>
            </a:extLst>
          </p:cNvPr>
          <p:cNvSpPr txBox="1">
            <a:spLocks/>
          </p:cNvSpPr>
          <p:nvPr/>
        </p:nvSpPr>
        <p:spPr>
          <a:xfrm>
            <a:off x="6647866" y="502649"/>
            <a:ext cx="4669597" cy="621318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1000" dirty="0">
                <a:latin typeface="Courier New" panose="02070309020205020404" pitchFamily="49" charset="0"/>
                <a:cs typeface="Courier New" panose="02070309020205020404" pitchFamily="49" charset="0"/>
              </a:rPr>
              <a:t>aws bedrock-agent </a:t>
            </a:r>
            <a:r>
              <a:rPr lang="en-US" sz="1000" b="1" dirty="0">
                <a:latin typeface="Courier New" panose="02070309020205020404" pitchFamily="49" charset="0"/>
                <a:cs typeface="Courier New" panose="02070309020205020404" pitchFamily="49" charset="0"/>
              </a:rPr>
              <a:t>create-agent-action-group</a:t>
            </a:r>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--agent-id DocumentGenerator \</a:t>
            </a:r>
          </a:p>
          <a:p>
            <a:r>
              <a:rPr lang="en-US" sz="1000" dirty="0">
                <a:latin typeface="Courier New" panose="02070309020205020404" pitchFamily="49" charset="0"/>
                <a:cs typeface="Courier New" panose="02070309020205020404" pitchFamily="49" charset="0"/>
              </a:rPr>
              <a:t>  --agent-version DRAFT \</a:t>
            </a:r>
          </a:p>
          <a:p>
            <a:r>
              <a:rPr lang="en-US" sz="1000" dirty="0">
                <a:latin typeface="Courier New" panose="02070309020205020404" pitchFamily="49" charset="0"/>
                <a:cs typeface="Courier New" panose="02070309020205020404" pitchFamily="49" charset="0"/>
              </a:rPr>
              <a:t>  --action-group-name "GenerateDocuments" \</a:t>
            </a:r>
          </a:p>
          <a:p>
            <a:r>
              <a:rPr lang="en-US" sz="1000" dirty="0">
                <a:latin typeface="Courier New" panose="02070309020205020404" pitchFamily="49" charset="0"/>
                <a:cs typeface="Courier New" panose="02070309020205020404" pitchFamily="49" charset="0"/>
              </a:rPr>
              <a:t>  --description "Generates PDF, DOCX, XLSX files" \</a:t>
            </a:r>
          </a:p>
          <a:p>
            <a:r>
              <a:rPr lang="en-US" sz="1000" dirty="0">
                <a:latin typeface="Courier New" panose="02070309020205020404" pitchFamily="49" charset="0"/>
                <a:cs typeface="Courier New" panose="02070309020205020404" pitchFamily="49" charset="0"/>
              </a:rPr>
              <a:t>  --action-group-executor lambda=</a:t>
            </a:r>
            <a:r>
              <a:rPr lang="en-US" sz="1000" b="1" dirty="0">
                <a:latin typeface="Courier New" panose="02070309020205020404" pitchFamily="49" charset="0"/>
                <a:cs typeface="Courier New" panose="02070309020205020404" pitchFamily="49" charset="0"/>
              </a:rPr>
              <a:t>DocumentGeneratorLambda</a:t>
            </a:r>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--function-schema '{</a:t>
            </a:r>
          </a:p>
          <a:p>
            <a:r>
              <a:rPr lang="en-US" sz="1000" dirty="0">
                <a:latin typeface="Courier New" panose="02070309020205020404" pitchFamily="49" charset="0"/>
                <a:cs typeface="Courier New" panose="02070309020205020404" pitchFamily="49" charset="0"/>
              </a:rPr>
              <a:t>    "functions": [</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"name": "generatePDF",</a:t>
            </a:r>
          </a:p>
          <a:p>
            <a:r>
              <a:rPr lang="en-US" sz="1000" dirty="0">
                <a:latin typeface="Courier New" panose="02070309020205020404" pitchFamily="49" charset="0"/>
                <a:cs typeface="Courier New" panose="02070309020205020404" pitchFamily="49" charset="0"/>
              </a:rPr>
              <a:t>        "description": "Generate a PDF document",</a:t>
            </a:r>
          </a:p>
          <a:p>
            <a:r>
              <a:rPr lang="en-US" sz="1000" dirty="0">
                <a:latin typeface="Courier New" panose="02070309020205020404" pitchFamily="49" charset="0"/>
                <a:cs typeface="Courier New" panose="02070309020205020404" pitchFamily="49" charset="0"/>
              </a:rPr>
              <a:t>        "parameters": {</a:t>
            </a:r>
          </a:p>
          <a:p>
            <a:r>
              <a:rPr lang="en-US" sz="1000" dirty="0">
                <a:latin typeface="Courier New" panose="02070309020205020404" pitchFamily="49" charset="0"/>
                <a:cs typeface="Courier New" panose="02070309020205020404" pitchFamily="49" charset="0"/>
              </a:rPr>
              <a:t>          "content": {</a:t>
            </a:r>
          </a:p>
          <a:p>
            <a:r>
              <a:rPr lang="en-US" sz="1000" dirty="0">
                <a:latin typeface="Courier New" panose="02070309020205020404" pitchFamily="49" charset="0"/>
                <a:cs typeface="Courier New" panose="02070309020205020404" pitchFamily="49" charset="0"/>
              </a:rPr>
              <a:t>            "type": "string",</a:t>
            </a:r>
          </a:p>
          <a:p>
            <a:r>
              <a:rPr lang="en-US" sz="1000" dirty="0">
                <a:latin typeface="Courier New" panose="02070309020205020404" pitchFamily="49" charset="0"/>
                <a:cs typeface="Courier New" panose="02070309020205020404" pitchFamily="49" charset="0"/>
              </a:rPr>
              <a:t>            "description": "Content for the PDF",</a:t>
            </a:r>
          </a:p>
          <a:p>
            <a:r>
              <a:rPr lang="en-US" sz="1000" dirty="0">
                <a:latin typeface="Courier New" panose="02070309020205020404" pitchFamily="49" charset="0"/>
                <a:cs typeface="Courier New" panose="02070309020205020404" pitchFamily="49" charset="0"/>
              </a:rPr>
              <a:t>            "required": true</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"name": "generateDOCX", </a:t>
            </a:r>
          </a:p>
          <a:p>
            <a:r>
              <a:rPr lang="en-US" sz="1000" dirty="0">
                <a:latin typeface="Courier New" panose="02070309020205020404" pitchFamily="49" charset="0"/>
                <a:cs typeface="Courier New" panose="02070309020205020404" pitchFamily="49" charset="0"/>
              </a:rPr>
              <a:t>        "description": "Generate a DOCX document",</a:t>
            </a:r>
          </a:p>
          <a:p>
            <a:r>
              <a:rPr lang="en-US" sz="1000" dirty="0">
                <a:latin typeface="Courier New" panose="02070309020205020404" pitchFamily="49" charset="0"/>
                <a:cs typeface="Courier New" panose="02070309020205020404" pitchFamily="49" charset="0"/>
              </a:rPr>
              <a:t>        "parameters": {</a:t>
            </a:r>
          </a:p>
          <a:p>
            <a:r>
              <a:rPr lang="en-US" sz="1000" dirty="0">
                <a:latin typeface="Courier New" panose="02070309020205020404" pitchFamily="49" charset="0"/>
                <a:cs typeface="Courier New" panose="02070309020205020404" pitchFamily="49" charset="0"/>
              </a:rPr>
              <a:t>          "content": {</a:t>
            </a:r>
          </a:p>
          <a:p>
            <a:r>
              <a:rPr lang="en-US" sz="1000" dirty="0">
                <a:latin typeface="Courier New" panose="02070309020205020404" pitchFamily="49" charset="0"/>
                <a:cs typeface="Courier New" panose="02070309020205020404" pitchFamily="49" charset="0"/>
              </a:rPr>
              <a:t>            "type": "string",</a:t>
            </a:r>
          </a:p>
          <a:p>
            <a:r>
              <a:rPr lang="en-US" sz="1000" dirty="0">
                <a:latin typeface="Courier New" panose="02070309020205020404" pitchFamily="49" charset="0"/>
                <a:cs typeface="Courier New" panose="02070309020205020404" pitchFamily="49" charset="0"/>
              </a:rPr>
              <a:t>            "description": "Content for the DOCX",</a:t>
            </a:r>
          </a:p>
          <a:p>
            <a:r>
              <a:rPr lang="en-US" sz="1000" dirty="0">
                <a:latin typeface="Courier New" panose="02070309020205020404" pitchFamily="49" charset="0"/>
                <a:cs typeface="Courier New" panose="02070309020205020404" pitchFamily="49" charset="0"/>
              </a:rPr>
              <a:t>            "required": true</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"name": "generateXLSX",</a:t>
            </a:r>
          </a:p>
          <a:p>
            <a:r>
              <a:rPr lang="en-US" sz="1000" dirty="0">
                <a:latin typeface="Courier New" panose="02070309020205020404" pitchFamily="49" charset="0"/>
                <a:cs typeface="Courier New" panose="02070309020205020404" pitchFamily="49" charset="0"/>
              </a:rPr>
              <a:t>        "description": "Generate an XLSX spreadsheet", </a:t>
            </a:r>
          </a:p>
          <a:p>
            <a:r>
              <a:rPr lang="en-US" sz="1000" dirty="0">
                <a:latin typeface="Courier New" panose="02070309020205020404" pitchFamily="49" charset="0"/>
                <a:cs typeface="Courier New" panose="02070309020205020404" pitchFamily="49" charset="0"/>
              </a:rPr>
              <a:t>        "parameters": {</a:t>
            </a:r>
          </a:p>
          <a:p>
            <a:r>
              <a:rPr lang="en-US" sz="1000" dirty="0">
                <a:latin typeface="Courier New" panose="02070309020205020404" pitchFamily="49" charset="0"/>
                <a:cs typeface="Courier New" panose="02070309020205020404" pitchFamily="49" charset="0"/>
              </a:rPr>
              <a:t>          "content": {</a:t>
            </a:r>
          </a:p>
          <a:p>
            <a:r>
              <a:rPr lang="en-US" sz="1000" dirty="0">
                <a:latin typeface="Courier New" panose="02070309020205020404" pitchFamily="49" charset="0"/>
                <a:cs typeface="Courier New" panose="02070309020205020404" pitchFamily="49" charset="0"/>
              </a:rPr>
              <a:t>            "type": "string",</a:t>
            </a:r>
          </a:p>
          <a:p>
            <a:r>
              <a:rPr lang="en-US" sz="1000" dirty="0">
                <a:latin typeface="Courier New" panose="02070309020205020404" pitchFamily="49" charset="0"/>
                <a:cs typeface="Courier New" panose="02070309020205020404" pitchFamily="49" charset="0"/>
              </a:rPr>
              <a:t>            "description": "Content for the XLSX",</a:t>
            </a:r>
          </a:p>
          <a:p>
            <a:r>
              <a:rPr lang="en-US" sz="1000" dirty="0">
                <a:latin typeface="Courier New" panose="02070309020205020404" pitchFamily="49" charset="0"/>
                <a:cs typeface="Courier New" panose="02070309020205020404" pitchFamily="49" charset="0"/>
              </a:rPr>
              <a:t>            "required": true</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a:t>
            </a:r>
          </a:p>
        </p:txBody>
      </p:sp>
      <p:sp>
        <p:nvSpPr>
          <p:cNvPr id="3" name="TextBox 2">
            <a:extLst>
              <a:ext uri="{FF2B5EF4-FFF2-40B4-BE49-F238E27FC236}">
                <a16:creationId xmlns:a16="http://schemas.microsoft.com/office/drawing/2014/main" id="{42529426-1ABB-67DF-1F3C-6A4D4AAC6C5C}"/>
              </a:ext>
            </a:extLst>
          </p:cNvPr>
          <p:cNvSpPr txBox="1"/>
          <p:nvPr/>
        </p:nvSpPr>
        <p:spPr>
          <a:xfrm>
            <a:off x="172361" y="5392393"/>
            <a:ext cx="6152239" cy="1323439"/>
          </a:xfrm>
          <a:prstGeom prst="rect">
            <a:avLst/>
          </a:prstGeom>
          <a:solidFill>
            <a:schemeClr val="tx2">
              <a:lumMod val="10000"/>
              <a:lumOff val="90000"/>
            </a:schemeClr>
          </a:solidFill>
        </p:spPr>
        <p:txBody>
          <a:bodyPr wrap="square" rtlCol="0">
            <a:spAutoFit/>
          </a:bodyPr>
          <a:lstStyle/>
          <a:p>
            <a:r>
              <a:rPr lang="en-GB" sz="1000" dirty="0">
                <a:latin typeface="Courier New" panose="02070309020205020404" pitchFamily="49" charset="0"/>
                <a:cs typeface="Courier New" panose="02070309020205020404" pitchFamily="49" charset="0"/>
              </a:rPr>
              <a:t>def lambda_handler(event, context):</a:t>
            </a:r>
          </a:p>
          <a:p>
            <a:r>
              <a:rPr lang="en-GB" sz="1000" dirty="0">
                <a:latin typeface="Courier New" panose="02070309020205020404" pitchFamily="49" charset="0"/>
                <a:cs typeface="Courier New" panose="02070309020205020404" pitchFamily="49" charset="0"/>
              </a:rPr>
              <a:t>  try:</a:t>
            </a:r>
          </a:p>
          <a:p>
            <a:r>
              <a:rPr lang="en-GB" sz="1000" dirty="0">
                <a:latin typeface="Courier New" panose="02070309020205020404" pitchFamily="49" charset="0"/>
                <a:cs typeface="Courier New" panose="02070309020205020404" pitchFamily="49" charset="0"/>
              </a:rPr>
              <a:t>    …</a:t>
            </a:r>
          </a:p>
          <a:p>
            <a:r>
              <a:rPr lang="en-GB" sz="1000" dirty="0">
                <a:latin typeface="Courier New" panose="02070309020205020404" pitchFamily="49" charset="0"/>
                <a:cs typeface="Courier New" panose="02070309020205020404" pitchFamily="49" charset="0"/>
              </a:rPr>
              <a:t>    function_name = event.get('function', 'Unknown’)</a:t>
            </a:r>
          </a:p>
          <a:p>
            <a:r>
              <a:rPr lang="en-GB" sz="1000" dirty="0">
                <a:latin typeface="Courier New" panose="02070309020205020404" pitchFamily="49" charset="0"/>
                <a:cs typeface="Courier New" panose="02070309020205020404" pitchFamily="49" charset="0"/>
              </a:rPr>
              <a:t>    …</a:t>
            </a:r>
          </a:p>
          <a:p>
            <a:r>
              <a:rPr lang="en-GB" sz="1000" dirty="0">
                <a:latin typeface="Courier New" panose="02070309020205020404" pitchFamily="49" charset="0"/>
                <a:cs typeface="Courier New" panose="02070309020205020404" pitchFamily="49" charset="0"/>
              </a:rPr>
              <a:t>    generator = DocumentGeneratorFactory.create_generator(function_name)</a:t>
            </a:r>
          </a:p>
          <a:p>
            <a:r>
              <a:rPr lang="en-GB" sz="1000" dirty="0">
                <a:latin typeface="Courier New" panose="02070309020205020404" pitchFamily="49" charset="0"/>
                <a:cs typeface="Courier New" panose="02070309020205020404" pitchFamily="49" charset="0"/>
              </a:rPr>
              <a:t>    generator.generate(content)</a:t>
            </a:r>
          </a:p>
          <a:p>
            <a:r>
              <a:rPr lang="en-GB" sz="1000" dirty="0">
                <a:latin typeface="Courier New" panose="02070309020205020404" pitchFamily="49" charset="0"/>
                <a:cs typeface="Courier New" panose="02070309020205020404" pitchFamily="49" charset="0"/>
              </a:rPr>
              <a:t>    …</a:t>
            </a:r>
            <a:endParaRPr lang="en-US" sz="1000" dirty="0">
              <a:latin typeface="Courier New" panose="02070309020205020404" pitchFamily="49" charset="0"/>
              <a:cs typeface="Courier New" panose="02070309020205020404" pitchFamily="49" charset="0"/>
            </a:endParaRPr>
          </a:p>
        </p:txBody>
      </p:sp>
      <p:sp>
        <p:nvSpPr>
          <p:cNvPr id="4" name="TextBox 3">
            <a:extLst>
              <a:ext uri="{FF2B5EF4-FFF2-40B4-BE49-F238E27FC236}">
                <a16:creationId xmlns:a16="http://schemas.microsoft.com/office/drawing/2014/main" id="{2C60CD14-1DB5-0FCF-B519-F54BBB3DADAC}"/>
              </a:ext>
            </a:extLst>
          </p:cNvPr>
          <p:cNvSpPr txBox="1"/>
          <p:nvPr/>
        </p:nvSpPr>
        <p:spPr>
          <a:xfrm>
            <a:off x="374071" y="767256"/>
            <a:ext cx="3227473" cy="1015663"/>
          </a:xfrm>
          <a:prstGeom prst="rect">
            <a:avLst/>
          </a:prstGeom>
          <a:noFill/>
        </p:spPr>
        <p:txBody>
          <a:bodyPr wrap="square" rtlCol="0">
            <a:spAutoFit/>
          </a:bodyPr>
          <a:lstStyle/>
          <a:p>
            <a:r>
              <a:rPr lang="en-US" sz="6000" dirty="0">
                <a:solidFill>
                  <a:srgbClr val="FF0000"/>
                </a:solidFill>
                <a:latin typeface="Daytona" panose="020F0502020204030204" pitchFamily="34" charset="0"/>
                <a:cs typeface="Daytona" panose="020F0502020204030204" pitchFamily="34" charset="0"/>
              </a:rPr>
              <a:t>A</a:t>
            </a:r>
            <a:r>
              <a:rPr lang="en-US" sz="6000" dirty="0">
                <a:solidFill>
                  <a:schemeClr val="bg1"/>
                </a:solidFill>
                <a:latin typeface="Daytona" panose="020F0502020204030204" pitchFamily="34" charset="0"/>
                <a:cs typeface="Daytona" panose="020F0502020204030204" pitchFamily="34" charset="0"/>
              </a:rPr>
              <a:t>gent</a:t>
            </a:r>
            <a:r>
              <a:rPr lang="en-US" sz="6000" dirty="0">
                <a:solidFill>
                  <a:srgbClr val="FF0000"/>
                </a:solidFill>
                <a:latin typeface="Daytona" panose="020F0502020204030204" pitchFamily="34" charset="0"/>
                <a:cs typeface="Daytona" panose="020F0502020204030204" pitchFamily="34" charset="0"/>
              </a:rPr>
              <a:t>i</a:t>
            </a:r>
            <a:r>
              <a:rPr lang="en-US" sz="6000" dirty="0">
                <a:solidFill>
                  <a:schemeClr val="bg1"/>
                </a:solidFill>
                <a:latin typeface="Daytona" panose="020F0502020204030204" pitchFamily="34" charset="0"/>
                <a:cs typeface="Daytona" panose="020F0502020204030204" pitchFamily="34" charset="0"/>
              </a:rPr>
              <a:t>c</a:t>
            </a:r>
          </a:p>
        </p:txBody>
      </p:sp>
    </p:spTree>
    <p:extLst>
      <p:ext uri="{BB962C8B-B14F-4D97-AF65-F5344CB8AC3E}">
        <p14:creationId xmlns:p14="http://schemas.microsoft.com/office/powerpoint/2010/main" val="3905412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7967569-EC0D-825F-A278-692251B9F594}"/>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FA33428-156B-57E5-F3E2-62EB824B4C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822BA4F-C006-ABCD-DF68-538FEE9BF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4652"/>
            <a:ext cx="4444163" cy="6323347"/>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BE6257-B85A-A53D-C0B4-768A41A52855}"/>
              </a:ext>
            </a:extLst>
          </p:cNvPr>
          <p:cNvSpPr>
            <a:spLocks noGrp="1"/>
          </p:cNvSpPr>
          <p:nvPr>
            <p:ph type="title"/>
          </p:nvPr>
        </p:nvSpPr>
        <p:spPr>
          <a:xfrm>
            <a:off x="599411" y="767258"/>
            <a:ext cx="3209335" cy="5323484"/>
          </a:xfrm>
        </p:spPr>
        <p:txBody>
          <a:bodyPr>
            <a:normAutofit/>
          </a:bodyPr>
          <a:lstStyle/>
          <a:p>
            <a:pPr algn="ctr"/>
            <a:r>
              <a:rPr lang="en-US" sz="2800" dirty="0">
                <a:solidFill>
                  <a:schemeClr val="bg1"/>
                </a:solidFill>
              </a:rPr>
              <a:t>Risks and mitigations</a:t>
            </a:r>
          </a:p>
        </p:txBody>
      </p:sp>
      <p:sp>
        <p:nvSpPr>
          <p:cNvPr id="27" name="Rectangle 26">
            <a:extLst>
              <a:ext uri="{FF2B5EF4-FFF2-40B4-BE49-F238E27FC236}">
                <a16:creationId xmlns:a16="http://schemas.microsoft.com/office/drawing/2014/main" id="{62373AB3-30BF-2A1D-FB81-62B28DC466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83158" y="3396997"/>
            <a:ext cx="6858002"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sp>
        <p:nvSpPr>
          <p:cNvPr id="29" name="Rectangle 28">
            <a:extLst>
              <a:ext uri="{FF2B5EF4-FFF2-40B4-BE49-F238E27FC236}">
                <a16:creationId xmlns:a16="http://schemas.microsoft.com/office/drawing/2014/main" id="{93557CCB-D7B2-71E3-741E-F87DC423B3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70645"/>
            <a:ext cx="12192000" cy="6400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50000"/>
                </a:schemeClr>
              </a:solidFill>
            </a:endParaRPr>
          </a:p>
        </p:txBody>
      </p:sp>
      <p:graphicFrame>
        <p:nvGraphicFramePr>
          <p:cNvPr id="3" name="Table 2">
            <a:extLst>
              <a:ext uri="{FF2B5EF4-FFF2-40B4-BE49-F238E27FC236}">
                <a16:creationId xmlns:a16="http://schemas.microsoft.com/office/drawing/2014/main" id="{AEA2C078-86E9-4F91-DA3A-3B25A0754092}"/>
              </a:ext>
            </a:extLst>
          </p:cNvPr>
          <p:cNvGraphicFramePr>
            <a:graphicFrameLocks noGrp="1"/>
          </p:cNvGraphicFramePr>
          <p:nvPr>
            <p:extLst>
              <p:ext uri="{D42A27DB-BD31-4B8C-83A1-F6EECF244321}">
                <p14:modId xmlns:p14="http://schemas.microsoft.com/office/powerpoint/2010/main" val="1632324738"/>
              </p:ext>
            </p:extLst>
          </p:nvPr>
        </p:nvGraphicFramePr>
        <p:xfrm>
          <a:off x="4477690" y="534654"/>
          <a:ext cx="7680783" cy="6336994"/>
        </p:xfrm>
        <a:graphic>
          <a:graphicData uri="http://schemas.openxmlformats.org/drawingml/2006/table">
            <a:tbl>
              <a:tblPr firstRow="1" bandRow="1">
                <a:tableStyleId>{5C22544A-7EE6-4342-B048-85BDC9FD1C3A}</a:tableStyleId>
              </a:tblPr>
              <a:tblGrid>
                <a:gridCol w="1052870">
                  <a:extLst>
                    <a:ext uri="{9D8B030D-6E8A-4147-A177-3AD203B41FA5}">
                      <a16:colId xmlns:a16="http://schemas.microsoft.com/office/drawing/2014/main" val="248927526"/>
                    </a:ext>
                  </a:extLst>
                </a:gridCol>
                <a:gridCol w="2498651">
                  <a:extLst>
                    <a:ext uri="{9D8B030D-6E8A-4147-A177-3AD203B41FA5}">
                      <a16:colId xmlns:a16="http://schemas.microsoft.com/office/drawing/2014/main" val="1341984995"/>
                    </a:ext>
                  </a:extLst>
                </a:gridCol>
                <a:gridCol w="914400">
                  <a:extLst>
                    <a:ext uri="{9D8B030D-6E8A-4147-A177-3AD203B41FA5}">
                      <a16:colId xmlns:a16="http://schemas.microsoft.com/office/drawing/2014/main" val="890377635"/>
                    </a:ext>
                  </a:extLst>
                </a:gridCol>
                <a:gridCol w="882502">
                  <a:extLst>
                    <a:ext uri="{9D8B030D-6E8A-4147-A177-3AD203B41FA5}">
                      <a16:colId xmlns:a16="http://schemas.microsoft.com/office/drawing/2014/main" val="3747644196"/>
                    </a:ext>
                  </a:extLst>
                </a:gridCol>
                <a:gridCol w="2332360">
                  <a:extLst>
                    <a:ext uri="{9D8B030D-6E8A-4147-A177-3AD203B41FA5}">
                      <a16:colId xmlns:a16="http://schemas.microsoft.com/office/drawing/2014/main" val="9595736"/>
                    </a:ext>
                  </a:extLst>
                </a:gridCol>
              </a:tblGrid>
              <a:tr h="386567">
                <a:tc>
                  <a:txBody>
                    <a:bodyPr/>
                    <a:lstStyle/>
                    <a:p>
                      <a:r>
                        <a:rPr lang="en-US" sz="1200" dirty="0"/>
                        <a:t>Risk</a:t>
                      </a:r>
                    </a:p>
                  </a:txBody>
                  <a:tcPr/>
                </a:tc>
                <a:tc>
                  <a:txBody>
                    <a:bodyPr/>
                    <a:lstStyle/>
                    <a:p>
                      <a:r>
                        <a:rPr lang="en-US" sz="1200" dirty="0"/>
                        <a:t>Detail</a:t>
                      </a:r>
                    </a:p>
                  </a:txBody>
                  <a:tcPr/>
                </a:tc>
                <a:tc>
                  <a:txBody>
                    <a:bodyPr/>
                    <a:lstStyle/>
                    <a:p>
                      <a:r>
                        <a:rPr lang="en-US" sz="1200" dirty="0"/>
                        <a:t>Likelihood</a:t>
                      </a:r>
                    </a:p>
                  </a:txBody>
                  <a:tcPr/>
                </a:tc>
                <a:tc>
                  <a:txBody>
                    <a:bodyPr/>
                    <a:lstStyle/>
                    <a:p>
                      <a:r>
                        <a:rPr lang="en-US" sz="1200" dirty="0"/>
                        <a:t>Impact</a:t>
                      </a:r>
                    </a:p>
                  </a:txBody>
                  <a:tcPr/>
                </a:tc>
                <a:tc>
                  <a:txBody>
                    <a:bodyPr/>
                    <a:lstStyle/>
                    <a:p>
                      <a:r>
                        <a:rPr lang="en-US" sz="1200" dirty="0"/>
                        <a:t>Mitigation</a:t>
                      </a:r>
                    </a:p>
                  </a:txBody>
                  <a:tcPr/>
                </a:tc>
                <a:extLst>
                  <a:ext uri="{0D108BD9-81ED-4DB2-BD59-A6C34878D82A}">
                    <a16:rowId xmlns:a16="http://schemas.microsoft.com/office/drawing/2014/main" val="930108938"/>
                  </a:ext>
                </a:extLst>
              </a:tr>
              <a:tr h="445126">
                <a:tc>
                  <a:txBody>
                    <a:bodyPr/>
                    <a:lstStyle/>
                    <a:p>
                      <a:pPr>
                        <a:buNone/>
                      </a:pPr>
                      <a:r>
                        <a:rPr lang="en-GB" sz="800" dirty="0">
                          <a:effectLst/>
                        </a:rPr>
                        <a:t>Data Replication Latency</a:t>
                      </a:r>
                    </a:p>
                  </a:txBody>
                  <a:tcPr marL="57150" marR="57150" marT="38100" marB="38100" anchor="ctr"/>
                </a:tc>
                <a:tc>
                  <a:txBody>
                    <a:bodyPr/>
                    <a:lstStyle/>
                    <a:p>
                      <a:pPr>
                        <a:buNone/>
                      </a:pPr>
                      <a:r>
                        <a:rPr lang="en-GB" sz="800" dirty="0">
                          <a:effectLst/>
                        </a:rPr>
                        <a:t>Delay in synchronizing data across regions (e.g., S3 CRR, DynamoDB Global Tables)</a:t>
                      </a:r>
                    </a:p>
                  </a:txBody>
                  <a:tcPr marL="57150" marR="57150" marT="38100" marB="38100" anchor="ctr"/>
                </a:tc>
                <a:tc>
                  <a:txBody>
                    <a:bodyPr/>
                    <a:lstStyle/>
                    <a:p>
                      <a:pPr>
                        <a:buNone/>
                      </a:pPr>
                      <a:r>
                        <a:rPr lang="en-GB" sz="800" dirty="0">
                          <a:effectLst/>
                        </a:rPr>
                        <a:t>Medium</a:t>
                      </a:r>
                    </a:p>
                  </a:txBody>
                  <a:tcPr marL="57150" marR="57150" marT="38100" marB="38100" anchor="ctr"/>
                </a:tc>
                <a:tc>
                  <a:txBody>
                    <a:bodyPr/>
                    <a:lstStyle/>
                    <a:p>
                      <a:pPr>
                        <a:buNone/>
                      </a:pPr>
                      <a:r>
                        <a:rPr lang="en-GB" sz="800" dirty="0">
                          <a:effectLst/>
                        </a:rPr>
                        <a:t>Low</a:t>
                      </a:r>
                    </a:p>
                  </a:txBody>
                  <a:tcPr marL="57150" marR="57150" marT="38100" marB="38100" anchor="ctr"/>
                </a:tc>
                <a:tc>
                  <a:txBody>
                    <a:bodyPr/>
                    <a:lstStyle/>
                    <a:p>
                      <a:pPr>
                        <a:buNone/>
                      </a:pPr>
                      <a:r>
                        <a:rPr lang="en-GB" sz="800" dirty="0">
                          <a:effectLst/>
                        </a:rPr>
                        <a:t>The architecture is event driven and the design of workflows must handle eventual consistency</a:t>
                      </a:r>
                    </a:p>
                  </a:txBody>
                  <a:tcPr marL="57150" marR="57150" marT="38100" marB="38100" anchor="ctr"/>
                </a:tc>
                <a:extLst>
                  <a:ext uri="{0D108BD9-81ED-4DB2-BD59-A6C34878D82A}">
                    <a16:rowId xmlns:a16="http://schemas.microsoft.com/office/drawing/2014/main" val="2621895846"/>
                  </a:ext>
                </a:extLst>
              </a:tr>
              <a:tr h="441752">
                <a:tc>
                  <a:txBody>
                    <a:bodyPr/>
                    <a:lstStyle/>
                    <a:p>
                      <a:pPr>
                        <a:buNone/>
                      </a:pPr>
                      <a:r>
                        <a:rPr lang="en-GB" sz="800">
                          <a:effectLst/>
                        </a:rPr>
                        <a:t>Regional Service Outage</a:t>
                      </a:r>
                    </a:p>
                  </a:txBody>
                  <a:tcPr marL="57150" marR="57150" marT="38100" marB="38100" anchor="ctr"/>
                </a:tc>
                <a:tc>
                  <a:txBody>
                    <a:bodyPr/>
                    <a:lstStyle/>
                    <a:p>
                      <a:pPr>
                        <a:buNone/>
                      </a:pPr>
                      <a:r>
                        <a:rPr lang="en-GB" sz="800" dirty="0">
                          <a:effectLst/>
                        </a:rPr>
                        <a:t>Failure of a regional AWS service (e.g., Lambda, API Gateway, Step Functions)</a:t>
                      </a:r>
                    </a:p>
                  </a:txBody>
                  <a:tcPr marL="57150" marR="57150" marT="38100" marB="38100" anchor="ctr"/>
                </a:tc>
                <a:tc>
                  <a:txBody>
                    <a:bodyPr/>
                    <a:lstStyle/>
                    <a:p>
                      <a:pPr>
                        <a:buNone/>
                      </a:pPr>
                      <a:r>
                        <a:rPr lang="en-GB" sz="800" dirty="0">
                          <a:effectLst/>
                        </a:rPr>
                        <a:t>Low</a:t>
                      </a:r>
                    </a:p>
                  </a:txBody>
                  <a:tcPr marL="57150" marR="57150" marT="38100" marB="38100" anchor="ctr"/>
                </a:tc>
                <a:tc>
                  <a:txBody>
                    <a:bodyPr/>
                    <a:lstStyle/>
                    <a:p>
                      <a:pPr>
                        <a:buNone/>
                      </a:pPr>
                      <a:r>
                        <a:rPr lang="en-GB" sz="800" dirty="0">
                          <a:effectLst/>
                        </a:rPr>
                        <a:t>Medium</a:t>
                      </a:r>
                    </a:p>
                  </a:txBody>
                  <a:tcPr marL="57150" marR="57150" marT="38100" marB="38100" anchor="ctr"/>
                </a:tc>
                <a:tc>
                  <a:txBody>
                    <a:bodyPr/>
                    <a:lstStyle/>
                    <a:p>
                      <a:pPr>
                        <a:buNone/>
                      </a:pPr>
                      <a:r>
                        <a:rPr lang="en-GB" sz="800" dirty="0">
                          <a:effectLst/>
                        </a:rPr>
                        <a:t>The design includes Route 53 for failover routing and deployment of redundant resources in multiple regions</a:t>
                      </a:r>
                    </a:p>
                  </a:txBody>
                  <a:tcPr marL="57150" marR="57150" marT="38100" marB="38100" anchor="ctr"/>
                </a:tc>
                <a:extLst>
                  <a:ext uri="{0D108BD9-81ED-4DB2-BD59-A6C34878D82A}">
                    <a16:rowId xmlns:a16="http://schemas.microsoft.com/office/drawing/2014/main" val="2782449752"/>
                  </a:ext>
                </a:extLst>
              </a:tr>
              <a:tr h="441752">
                <a:tc>
                  <a:txBody>
                    <a:bodyPr/>
                    <a:lstStyle/>
                    <a:p>
                      <a:pPr>
                        <a:buNone/>
                      </a:pPr>
                      <a:r>
                        <a:rPr lang="en-GB" sz="800">
                          <a:effectLst/>
                        </a:rPr>
                        <a:t>Centralized Service Bottleneck</a:t>
                      </a:r>
                    </a:p>
                  </a:txBody>
                  <a:tcPr marL="57150" marR="57150" marT="38100" marB="38100" anchor="ctr"/>
                </a:tc>
                <a:tc>
                  <a:txBody>
                    <a:bodyPr/>
                    <a:lstStyle/>
                    <a:p>
                      <a:pPr>
                        <a:buNone/>
                      </a:pPr>
                      <a:r>
                        <a:rPr lang="en-GB" sz="800" dirty="0">
                          <a:effectLst/>
                        </a:rPr>
                        <a:t>Overload or failure of centralized repositories or control/configuration services</a:t>
                      </a:r>
                    </a:p>
                  </a:txBody>
                  <a:tcPr marL="57150" marR="57150" marT="38100" marB="38100" anchor="ctr"/>
                </a:tc>
                <a:tc>
                  <a:txBody>
                    <a:bodyPr/>
                    <a:lstStyle/>
                    <a:p>
                      <a:pPr>
                        <a:buNone/>
                      </a:pPr>
                      <a:r>
                        <a:rPr lang="en-GB" sz="800" dirty="0">
                          <a:effectLst/>
                        </a:rPr>
                        <a:t>Medium</a:t>
                      </a:r>
                    </a:p>
                  </a:txBody>
                  <a:tcPr marL="57150" marR="57150" marT="38100" marB="38100" anchor="ctr"/>
                </a:tc>
                <a:tc>
                  <a:txBody>
                    <a:bodyPr/>
                    <a:lstStyle/>
                    <a:p>
                      <a:pPr>
                        <a:buNone/>
                      </a:pPr>
                      <a:r>
                        <a:rPr lang="en-GB" sz="800" dirty="0">
                          <a:effectLst/>
                        </a:rPr>
                        <a:t>Low</a:t>
                      </a:r>
                    </a:p>
                  </a:txBody>
                  <a:tcPr marL="57150" marR="57150" marT="38100" marB="38100" anchor="ctr"/>
                </a:tc>
                <a:tc>
                  <a:txBody>
                    <a:bodyPr/>
                    <a:lstStyle/>
                    <a:p>
                      <a:pPr>
                        <a:buNone/>
                      </a:pPr>
                      <a:r>
                        <a:rPr lang="en-GB" sz="800" dirty="0">
                          <a:effectLst/>
                        </a:rPr>
                        <a:t>Monitor and pro-actively implement caching and rate limiting, increase AWS quotas as required. SQS absorbs load spikes</a:t>
                      </a:r>
                    </a:p>
                  </a:txBody>
                  <a:tcPr marL="57150" marR="57150" marT="38100" marB="38100" anchor="ctr"/>
                </a:tc>
                <a:extLst>
                  <a:ext uri="{0D108BD9-81ED-4DB2-BD59-A6C34878D82A}">
                    <a16:rowId xmlns:a16="http://schemas.microsoft.com/office/drawing/2014/main" val="1529226852"/>
                  </a:ext>
                </a:extLst>
              </a:tr>
              <a:tr h="563614">
                <a:tc>
                  <a:txBody>
                    <a:bodyPr/>
                    <a:lstStyle/>
                    <a:p>
                      <a:pPr>
                        <a:buNone/>
                      </a:pPr>
                      <a:r>
                        <a:rPr lang="en-GB" sz="800">
                          <a:effectLst/>
                        </a:rPr>
                        <a:t>Security Breach (Global/Regional)</a:t>
                      </a:r>
                    </a:p>
                  </a:txBody>
                  <a:tcPr marL="57150" marR="57150" marT="38100" marB="38100" anchor="ctr"/>
                </a:tc>
                <a:tc>
                  <a:txBody>
                    <a:bodyPr/>
                    <a:lstStyle/>
                    <a:p>
                      <a:pPr>
                        <a:buNone/>
                      </a:pPr>
                      <a:r>
                        <a:rPr lang="en-GB" sz="800" dirty="0">
                          <a:effectLst/>
                        </a:rPr>
                        <a:t>Unauthorized access to global or regional resources</a:t>
                      </a:r>
                    </a:p>
                  </a:txBody>
                  <a:tcPr marL="57150" marR="57150" marT="38100" marB="38100" anchor="ctr"/>
                </a:tc>
                <a:tc>
                  <a:txBody>
                    <a:bodyPr/>
                    <a:lstStyle/>
                    <a:p>
                      <a:pPr>
                        <a:buNone/>
                      </a:pPr>
                      <a:r>
                        <a:rPr lang="en-GB" sz="800" dirty="0">
                          <a:effectLst/>
                        </a:rPr>
                        <a:t>Low</a:t>
                      </a:r>
                    </a:p>
                  </a:txBody>
                  <a:tcPr marL="57150" marR="57150" marT="38100" marB="38100" anchor="ctr"/>
                </a:tc>
                <a:tc>
                  <a:txBody>
                    <a:bodyPr/>
                    <a:lstStyle/>
                    <a:p>
                      <a:pPr>
                        <a:buNone/>
                      </a:pPr>
                      <a:r>
                        <a:rPr lang="en-GB" sz="800" dirty="0">
                          <a:effectLst/>
                        </a:rPr>
                        <a:t>High</a:t>
                      </a:r>
                    </a:p>
                  </a:txBody>
                  <a:tcPr marL="57150" marR="57150" marT="38100" marB="38100" anchor="ctr"/>
                </a:tc>
                <a:tc>
                  <a:txBody>
                    <a:bodyPr/>
                    <a:lstStyle/>
                    <a:p>
                      <a:pPr>
                        <a:buNone/>
                      </a:pPr>
                      <a:r>
                        <a:rPr lang="en-GB" sz="800" dirty="0">
                          <a:effectLst/>
                        </a:rPr>
                        <a:t>Implement PoLP through-out the design.  GuardDuty and CloudTrail are included in the design for monitoring. Encryption is universally required by the design, using ACM and KMS</a:t>
                      </a:r>
                    </a:p>
                  </a:txBody>
                  <a:tcPr marL="57150" marR="57150" marT="38100" marB="38100" anchor="ctr"/>
                </a:tc>
                <a:extLst>
                  <a:ext uri="{0D108BD9-81ED-4DB2-BD59-A6C34878D82A}">
                    <a16:rowId xmlns:a16="http://schemas.microsoft.com/office/drawing/2014/main" val="3561545866"/>
                  </a:ext>
                </a:extLst>
              </a:tr>
              <a:tr h="441752">
                <a:tc>
                  <a:txBody>
                    <a:bodyPr/>
                    <a:lstStyle/>
                    <a:p>
                      <a:pPr>
                        <a:buNone/>
                      </a:pPr>
                      <a:r>
                        <a:rPr lang="en-GB" sz="800" dirty="0">
                          <a:effectLst/>
                        </a:rPr>
                        <a:t>Data Residency/</a:t>
                      </a:r>
                    </a:p>
                    <a:p>
                      <a:pPr>
                        <a:buNone/>
                      </a:pPr>
                      <a:r>
                        <a:rPr lang="en-GB" sz="800" dirty="0">
                          <a:effectLst/>
                        </a:rPr>
                        <a:t>Compliance</a:t>
                      </a:r>
                    </a:p>
                  </a:txBody>
                  <a:tcPr marL="57150" marR="57150" marT="38100" marB="38100" anchor="ctr"/>
                </a:tc>
                <a:tc>
                  <a:txBody>
                    <a:bodyPr/>
                    <a:lstStyle/>
                    <a:p>
                      <a:pPr>
                        <a:buNone/>
                      </a:pPr>
                      <a:r>
                        <a:rPr lang="en-GB" sz="800">
                          <a:effectLst/>
                        </a:rPr>
                        <a:t>Data stored or processed outside required jurisdictions</a:t>
                      </a:r>
                    </a:p>
                  </a:txBody>
                  <a:tcPr marL="57150" marR="57150" marT="38100" marB="38100" anchor="ctr"/>
                </a:tc>
                <a:tc>
                  <a:txBody>
                    <a:bodyPr/>
                    <a:lstStyle/>
                    <a:p>
                      <a:pPr>
                        <a:buNone/>
                      </a:pPr>
                      <a:r>
                        <a:rPr lang="en-GB" sz="800" dirty="0">
                          <a:effectLst/>
                        </a:rPr>
                        <a:t>Low</a:t>
                      </a:r>
                    </a:p>
                  </a:txBody>
                  <a:tcPr marL="57150" marR="57150" marT="38100" marB="38100" anchor="ctr"/>
                </a:tc>
                <a:tc>
                  <a:txBody>
                    <a:bodyPr/>
                    <a:lstStyle/>
                    <a:p>
                      <a:pPr>
                        <a:buNone/>
                      </a:pPr>
                      <a:r>
                        <a:rPr lang="en-GB" sz="800" dirty="0">
                          <a:effectLst/>
                        </a:rPr>
                        <a:t>High</a:t>
                      </a:r>
                    </a:p>
                  </a:txBody>
                  <a:tcPr marL="57150" marR="57150" marT="38100" marB="38100" anchor="ctr"/>
                </a:tc>
                <a:tc>
                  <a:txBody>
                    <a:bodyPr/>
                    <a:lstStyle/>
                    <a:p>
                      <a:pPr>
                        <a:buNone/>
                      </a:pPr>
                      <a:r>
                        <a:rPr lang="en-GB" sz="800" dirty="0">
                          <a:effectLst/>
                        </a:rPr>
                        <a:t>Repositories are region-specific. Configure data residency policies, observability and audit trail should extend to data flows</a:t>
                      </a:r>
                    </a:p>
                  </a:txBody>
                  <a:tcPr marL="57150" marR="57150" marT="38100" marB="38100" anchor="ctr"/>
                </a:tc>
                <a:extLst>
                  <a:ext uri="{0D108BD9-81ED-4DB2-BD59-A6C34878D82A}">
                    <a16:rowId xmlns:a16="http://schemas.microsoft.com/office/drawing/2014/main" val="11065967"/>
                  </a:ext>
                </a:extLst>
              </a:tr>
              <a:tr h="441752">
                <a:tc>
                  <a:txBody>
                    <a:bodyPr/>
                    <a:lstStyle/>
                    <a:p>
                      <a:pPr>
                        <a:buNone/>
                      </a:pPr>
                      <a:r>
                        <a:rPr lang="en-GB" sz="800">
                          <a:effectLst/>
                        </a:rPr>
                        <a:t>Observability Gaps</a:t>
                      </a:r>
                    </a:p>
                  </a:txBody>
                  <a:tcPr marL="57150" marR="57150" marT="38100" marB="38100" anchor="ctr"/>
                </a:tc>
                <a:tc>
                  <a:txBody>
                    <a:bodyPr/>
                    <a:lstStyle/>
                    <a:p>
                      <a:pPr>
                        <a:buNone/>
                      </a:pPr>
                      <a:r>
                        <a:rPr lang="en-GB" sz="800" dirty="0">
                          <a:effectLst/>
                        </a:rPr>
                        <a:t>Incomplete logging or monitoring across regions</a:t>
                      </a:r>
                    </a:p>
                  </a:txBody>
                  <a:tcPr marL="57150" marR="57150" marT="38100" marB="38100" anchor="ctr"/>
                </a:tc>
                <a:tc>
                  <a:txBody>
                    <a:bodyPr/>
                    <a:lstStyle/>
                    <a:p>
                      <a:pPr>
                        <a:buNone/>
                      </a:pPr>
                      <a:r>
                        <a:rPr lang="en-GB" sz="800" dirty="0">
                          <a:effectLst/>
                        </a:rPr>
                        <a:t>Low</a:t>
                      </a:r>
                    </a:p>
                  </a:txBody>
                  <a:tcPr marL="57150" marR="57150" marT="38100" marB="38100" anchor="ctr"/>
                </a:tc>
                <a:tc>
                  <a:txBody>
                    <a:bodyPr/>
                    <a:lstStyle/>
                    <a:p>
                      <a:pPr>
                        <a:buNone/>
                      </a:pPr>
                      <a:r>
                        <a:rPr lang="en-GB" sz="800" dirty="0">
                          <a:effectLst/>
                        </a:rPr>
                        <a:t>Low</a:t>
                      </a:r>
                    </a:p>
                  </a:txBody>
                  <a:tcPr marL="57150" marR="57150" marT="38100" marB="38100" anchor="ctr"/>
                </a:tc>
                <a:tc>
                  <a:txBody>
                    <a:bodyPr/>
                    <a:lstStyle/>
                    <a:p>
                      <a:pPr>
                        <a:buNone/>
                      </a:pPr>
                      <a:r>
                        <a:rPr lang="en-GB" sz="800" dirty="0">
                          <a:effectLst/>
                        </a:rPr>
                        <a:t>The design includes CloudWatch and CloudTrail in all regions and aggregate these centrally for analysis</a:t>
                      </a:r>
                    </a:p>
                  </a:txBody>
                  <a:tcPr marL="57150" marR="57150" marT="38100" marB="38100" anchor="ctr"/>
                </a:tc>
                <a:extLst>
                  <a:ext uri="{0D108BD9-81ED-4DB2-BD59-A6C34878D82A}">
                    <a16:rowId xmlns:a16="http://schemas.microsoft.com/office/drawing/2014/main" val="3300801443"/>
                  </a:ext>
                </a:extLst>
              </a:tr>
              <a:tr h="563614">
                <a:tc>
                  <a:txBody>
                    <a:bodyPr/>
                    <a:lstStyle/>
                    <a:p>
                      <a:pPr>
                        <a:buNone/>
                      </a:pPr>
                      <a:r>
                        <a:rPr lang="en-GB" sz="800">
                          <a:effectLst/>
                        </a:rPr>
                        <a:t>Configuration Drift</a:t>
                      </a:r>
                    </a:p>
                  </a:txBody>
                  <a:tcPr marL="57150" marR="57150" marT="38100" marB="38100" anchor="ctr"/>
                </a:tc>
                <a:tc>
                  <a:txBody>
                    <a:bodyPr/>
                    <a:lstStyle/>
                    <a:p>
                      <a:pPr>
                        <a:buNone/>
                      </a:pPr>
                      <a:r>
                        <a:rPr lang="en-GB" sz="800" dirty="0">
                          <a:effectLst/>
                        </a:rPr>
                        <a:t>Inconsistent configuration between regions</a:t>
                      </a:r>
                    </a:p>
                  </a:txBody>
                  <a:tcPr marL="57150" marR="57150" marT="38100" marB="38100" anchor="ctr"/>
                </a:tc>
                <a:tc>
                  <a:txBody>
                    <a:bodyPr/>
                    <a:lstStyle/>
                    <a:p>
                      <a:pPr>
                        <a:buNone/>
                      </a:pPr>
                      <a:r>
                        <a:rPr lang="en-GB" sz="800" dirty="0">
                          <a:effectLst/>
                        </a:rPr>
                        <a:t>Low</a:t>
                      </a:r>
                    </a:p>
                  </a:txBody>
                  <a:tcPr marL="57150" marR="57150" marT="38100" marB="38100" anchor="ctr"/>
                </a:tc>
                <a:tc>
                  <a:txBody>
                    <a:bodyPr/>
                    <a:lstStyle/>
                    <a:p>
                      <a:pPr>
                        <a:buNone/>
                      </a:pPr>
                      <a:r>
                        <a:rPr lang="en-GB" sz="800" dirty="0">
                          <a:effectLst/>
                        </a:rPr>
                        <a:t>Medium</a:t>
                      </a:r>
                    </a:p>
                  </a:txBody>
                  <a:tcPr marL="57150" marR="57150" marT="38100" marB="38100" anchor="ctr"/>
                </a:tc>
                <a:tc>
                  <a:txBody>
                    <a:bodyPr/>
                    <a:lstStyle/>
                    <a:p>
                      <a:pPr>
                        <a:buNone/>
                      </a:pPr>
                      <a:r>
                        <a:rPr lang="en-GB" sz="800" dirty="0">
                          <a:effectLst/>
                        </a:rPr>
                        <a:t>Terraform is envisioned in the design as universally applied Infrastructure as Code. Automated delivery (possibly deployment) pipelines stand up regional stacks</a:t>
                      </a:r>
                    </a:p>
                  </a:txBody>
                  <a:tcPr marL="57150" marR="57150" marT="38100" marB="38100" anchor="ctr"/>
                </a:tc>
                <a:extLst>
                  <a:ext uri="{0D108BD9-81ED-4DB2-BD59-A6C34878D82A}">
                    <a16:rowId xmlns:a16="http://schemas.microsoft.com/office/drawing/2014/main" val="2838740370"/>
                  </a:ext>
                </a:extLst>
              </a:tr>
              <a:tr h="685477">
                <a:tc>
                  <a:txBody>
                    <a:bodyPr/>
                    <a:lstStyle/>
                    <a:p>
                      <a:pPr>
                        <a:buNone/>
                      </a:pPr>
                      <a:r>
                        <a:rPr lang="en-GB" sz="800">
                          <a:effectLst/>
                        </a:rPr>
                        <a:t>API Gateway Rate Limiting</a:t>
                      </a:r>
                    </a:p>
                  </a:txBody>
                  <a:tcPr marL="57150" marR="57150" marT="38100" marB="38100" anchor="ctr"/>
                </a:tc>
                <a:tc>
                  <a:txBody>
                    <a:bodyPr/>
                    <a:lstStyle/>
                    <a:p>
                      <a:pPr>
                        <a:buNone/>
                      </a:pPr>
                      <a:r>
                        <a:rPr lang="en-GB" sz="800" dirty="0">
                          <a:effectLst/>
                        </a:rPr>
                        <a:t>Exceeding API Gateway limits under high load</a:t>
                      </a:r>
                    </a:p>
                  </a:txBody>
                  <a:tcPr marL="57150" marR="57150" marT="38100" marB="38100" anchor="ctr"/>
                </a:tc>
                <a:tc>
                  <a:txBody>
                    <a:bodyPr/>
                    <a:lstStyle/>
                    <a:p>
                      <a:pPr>
                        <a:buNone/>
                      </a:pPr>
                      <a:r>
                        <a:rPr lang="en-GB" sz="800" dirty="0">
                          <a:effectLst/>
                        </a:rPr>
                        <a:t>Low</a:t>
                      </a:r>
                    </a:p>
                  </a:txBody>
                  <a:tcPr marL="57150" marR="57150" marT="38100" marB="38100" anchor="ctr"/>
                </a:tc>
                <a:tc>
                  <a:txBody>
                    <a:bodyPr/>
                    <a:lstStyle/>
                    <a:p>
                      <a:pPr>
                        <a:buNone/>
                      </a:pPr>
                      <a:r>
                        <a:rPr lang="en-GB" sz="800" dirty="0">
                          <a:effectLst/>
                        </a:rPr>
                        <a:t>Medium</a:t>
                      </a:r>
                    </a:p>
                  </a:txBody>
                  <a:tcPr marL="57150" marR="57150" marT="38100" marB="38100" anchor="ctr"/>
                </a:tc>
                <a:tc>
                  <a:txBody>
                    <a:bodyPr/>
                    <a:lstStyle/>
                    <a:p>
                      <a:pPr>
                        <a:buNone/>
                      </a:pPr>
                      <a:r>
                        <a:rPr lang="en-GB" sz="800" dirty="0">
                          <a:effectLst/>
                        </a:rPr>
                        <a:t>With appropriate quotas in place, this is unlikely to occur, how-ever observability provides metrics that can be used to spot trends and pro-active throttling and backoff mechanisms can be put in place if needed</a:t>
                      </a:r>
                    </a:p>
                  </a:txBody>
                  <a:tcPr marL="57150" marR="57150" marT="38100" marB="38100" anchor="ctr"/>
                </a:tc>
                <a:extLst>
                  <a:ext uri="{0D108BD9-81ED-4DB2-BD59-A6C34878D82A}">
                    <a16:rowId xmlns:a16="http://schemas.microsoft.com/office/drawing/2014/main" val="343506051"/>
                  </a:ext>
                </a:extLst>
              </a:tr>
              <a:tr h="807339">
                <a:tc>
                  <a:txBody>
                    <a:bodyPr/>
                    <a:lstStyle/>
                    <a:p>
                      <a:pPr>
                        <a:buNone/>
                      </a:pPr>
                      <a:r>
                        <a:rPr lang="en-GB" sz="800">
                          <a:effectLst/>
                        </a:rPr>
                        <a:t>Workflow Orchestration Failure</a:t>
                      </a:r>
                    </a:p>
                  </a:txBody>
                  <a:tcPr marL="57150" marR="57150" marT="38100" marB="38100" anchor="ctr"/>
                </a:tc>
                <a:tc>
                  <a:txBody>
                    <a:bodyPr/>
                    <a:lstStyle/>
                    <a:p>
                      <a:pPr>
                        <a:buNone/>
                      </a:pPr>
                      <a:r>
                        <a:rPr lang="en-GB" sz="800" dirty="0">
                          <a:effectLst/>
                        </a:rPr>
                        <a:t>Step Functions or Lambda failures</a:t>
                      </a:r>
                    </a:p>
                  </a:txBody>
                  <a:tcPr marL="57150" marR="57150" marT="38100" marB="38100" anchor="ctr"/>
                </a:tc>
                <a:tc>
                  <a:txBody>
                    <a:bodyPr/>
                    <a:lstStyle/>
                    <a:p>
                      <a:pPr>
                        <a:buNone/>
                      </a:pPr>
                      <a:r>
                        <a:rPr lang="en-GB" sz="800" dirty="0">
                          <a:effectLst/>
                        </a:rPr>
                        <a:t>High</a:t>
                      </a:r>
                    </a:p>
                  </a:txBody>
                  <a:tcPr marL="57150" marR="57150" marT="38100" marB="38100" anchor="ctr"/>
                </a:tc>
                <a:tc>
                  <a:txBody>
                    <a:bodyPr/>
                    <a:lstStyle/>
                    <a:p>
                      <a:pPr>
                        <a:buNone/>
                      </a:pPr>
                      <a:r>
                        <a:rPr lang="en-GB" sz="800" dirty="0">
                          <a:effectLst/>
                        </a:rPr>
                        <a:t>Low</a:t>
                      </a:r>
                    </a:p>
                  </a:txBody>
                  <a:tcPr marL="57150" marR="57150" marT="38100" marB="38100" anchor="ctr"/>
                </a:tc>
                <a:tc>
                  <a:txBody>
                    <a:bodyPr/>
                    <a:lstStyle/>
                    <a:p>
                      <a:pPr>
                        <a:buNone/>
                      </a:pPr>
                      <a:r>
                        <a:rPr lang="en-GB" sz="800" dirty="0">
                          <a:effectLst/>
                        </a:rPr>
                        <a:t>Workflows are decoupled and SQS provides retries and dead letter queues in cases of failure. Workflows are complex so this is likely to occur, it should be part of BAU that errors are handled in an automated and reliable manner. The architecture provides all required components</a:t>
                      </a:r>
                    </a:p>
                  </a:txBody>
                  <a:tcPr marL="57150" marR="57150" marT="38100" marB="38100" anchor="ctr"/>
                </a:tc>
                <a:extLst>
                  <a:ext uri="{0D108BD9-81ED-4DB2-BD59-A6C34878D82A}">
                    <a16:rowId xmlns:a16="http://schemas.microsoft.com/office/drawing/2014/main" val="3181636342"/>
                  </a:ext>
                </a:extLst>
              </a:tr>
              <a:tr h="552301">
                <a:tc>
                  <a:txBody>
                    <a:bodyPr/>
                    <a:lstStyle/>
                    <a:p>
                      <a:pPr>
                        <a:buNone/>
                      </a:pPr>
                      <a:r>
                        <a:rPr lang="en-GB" sz="800">
                          <a:effectLst/>
                        </a:rPr>
                        <a:t>Data Loss</a:t>
                      </a:r>
                    </a:p>
                  </a:txBody>
                  <a:tcPr marL="57150" marR="57150" marT="38100" marB="38100" anchor="ctr"/>
                </a:tc>
                <a:tc>
                  <a:txBody>
                    <a:bodyPr/>
                    <a:lstStyle/>
                    <a:p>
                      <a:pPr>
                        <a:buNone/>
                      </a:pPr>
                      <a:r>
                        <a:rPr lang="en-GB" sz="800" dirty="0">
                          <a:effectLst/>
                        </a:rPr>
                        <a:t>Accidental deletion or corruption of data in repositories</a:t>
                      </a:r>
                    </a:p>
                  </a:txBody>
                  <a:tcPr marL="57150" marR="57150" marT="38100" marB="38100" anchor="ctr"/>
                </a:tc>
                <a:tc>
                  <a:txBody>
                    <a:bodyPr/>
                    <a:lstStyle/>
                    <a:p>
                      <a:pPr>
                        <a:buNone/>
                      </a:pPr>
                      <a:endParaRPr lang="en-GB" sz="800" dirty="0">
                        <a:effectLst/>
                      </a:endParaRPr>
                    </a:p>
                  </a:txBody>
                  <a:tcPr marL="57150" marR="57150" marT="38100" marB="38100" anchor="ctr"/>
                </a:tc>
                <a:tc>
                  <a:txBody>
                    <a:bodyPr/>
                    <a:lstStyle/>
                    <a:p>
                      <a:pPr>
                        <a:buNone/>
                      </a:pPr>
                      <a:r>
                        <a:rPr lang="en-GB" sz="800" dirty="0">
                          <a:effectLst/>
                        </a:rPr>
                        <a:t>High</a:t>
                      </a:r>
                    </a:p>
                  </a:txBody>
                  <a:tcPr marL="57150" marR="57150" marT="38100" marB="38100" anchor="ctr"/>
                </a:tc>
                <a:tc>
                  <a:txBody>
                    <a:bodyPr/>
                    <a:lstStyle/>
                    <a:p>
                      <a:pPr>
                        <a:buNone/>
                      </a:pPr>
                      <a:r>
                        <a:rPr lang="en-GB" sz="800" dirty="0">
                          <a:effectLst/>
                        </a:rPr>
                        <a:t>Enable versioning  and backups for S3 and DynamoDB, with deletion protection and PoLP</a:t>
                      </a:r>
                    </a:p>
                  </a:txBody>
                  <a:tcPr marL="57150" marR="57150" marT="38100" marB="38100" anchor="ctr"/>
                </a:tc>
                <a:extLst>
                  <a:ext uri="{0D108BD9-81ED-4DB2-BD59-A6C34878D82A}">
                    <a16:rowId xmlns:a16="http://schemas.microsoft.com/office/drawing/2014/main" val="3589892988"/>
                  </a:ext>
                </a:extLst>
              </a:tr>
              <a:tr h="552301">
                <a:tc>
                  <a:txBody>
                    <a:bodyPr/>
                    <a:lstStyle/>
                    <a:p>
                      <a:pPr>
                        <a:buNone/>
                      </a:pPr>
                      <a:r>
                        <a:rPr lang="en-GB" sz="800" dirty="0">
                          <a:effectLst/>
                        </a:rPr>
                        <a:t>Bedrock costs sky-rocket</a:t>
                      </a:r>
                    </a:p>
                  </a:txBody>
                  <a:tcPr marL="57150" marR="57150" marT="38100" marB="38100" anchor="ctr"/>
                </a:tc>
                <a:tc>
                  <a:txBody>
                    <a:bodyPr/>
                    <a:lstStyle/>
                    <a:p>
                      <a:pPr>
                        <a:buNone/>
                      </a:pPr>
                      <a:r>
                        <a:rPr lang="en-GB" sz="800" dirty="0">
                          <a:effectLst/>
                        </a:rPr>
                        <a:t>The largest cost component is bedrock. Accidental or malicious continuous spikes in load can lead to excessive token usage</a:t>
                      </a:r>
                    </a:p>
                  </a:txBody>
                  <a:tcPr marL="57150" marR="57150" marT="38100" marB="38100" anchor="ctr"/>
                </a:tc>
                <a:tc>
                  <a:txBody>
                    <a:bodyPr/>
                    <a:lstStyle/>
                    <a:p>
                      <a:pPr>
                        <a:buNone/>
                      </a:pPr>
                      <a:r>
                        <a:rPr lang="en-GB" sz="800" dirty="0">
                          <a:effectLst/>
                        </a:rPr>
                        <a:t>Medium</a:t>
                      </a:r>
                    </a:p>
                  </a:txBody>
                  <a:tcPr marL="57150" marR="57150" marT="38100" marB="38100" anchor="ctr"/>
                </a:tc>
                <a:tc>
                  <a:txBody>
                    <a:bodyPr/>
                    <a:lstStyle/>
                    <a:p>
                      <a:pPr>
                        <a:buNone/>
                      </a:pPr>
                      <a:r>
                        <a:rPr lang="en-GB" sz="800" dirty="0">
                          <a:effectLst/>
                        </a:rPr>
                        <a:t>High</a:t>
                      </a:r>
                    </a:p>
                  </a:txBody>
                  <a:tcPr marL="57150" marR="57150" marT="38100" marB="38100" anchor="ctr"/>
                </a:tc>
                <a:tc>
                  <a:txBody>
                    <a:bodyPr/>
                    <a:lstStyle/>
                    <a:p>
                      <a:pPr>
                        <a:buNone/>
                      </a:pPr>
                      <a:r>
                        <a:rPr lang="en-GB" sz="800" dirty="0">
                          <a:effectLst/>
                        </a:rPr>
                        <a:t>Usage quotas should be imposed on clients and observability should provide monitoring of bedrock usage and costs. Multiple cost tiers and models to triage simple requests to less expensive models.</a:t>
                      </a:r>
                    </a:p>
                  </a:txBody>
                  <a:tcPr marL="57150" marR="57150" marT="38100" marB="38100" anchor="ctr"/>
                </a:tc>
                <a:extLst>
                  <a:ext uri="{0D108BD9-81ED-4DB2-BD59-A6C34878D82A}">
                    <a16:rowId xmlns:a16="http://schemas.microsoft.com/office/drawing/2014/main" val="3006692045"/>
                  </a:ext>
                </a:extLst>
              </a:tr>
            </a:tbl>
          </a:graphicData>
        </a:graphic>
      </p:graphicFrame>
      <p:sp>
        <p:nvSpPr>
          <p:cNvPr id="4" name="TextBox 3">
            <a:extLst>
              <a:ext uri="{FF2B5EF4-FFF2-40B4-BE49-F238E27FC236}">
                <a16:creationId xmlns:a16="http://schemas.microsoft.com/office/drawing/2014/main" id="{DC2F42C6-0A3D-5CE6-2B09-6A6DE6A0AF0A}"/>
              </a:ext>
            </a:extLst>
          </p:cNvPr>
          <p:cNvSpPr txBox="1"/>
          <p:nvPr/>
        </p:nvSpPr>
        <p:spPr>
          <a:xfrm>
            <a:off x="374071" y="767256"/>
            <a:ext cx="3227473" cy="1015663"/>
          </a:xfrm>
          <a:prstGeom prst="rect">
            <a:avLst/>
          </a:prstGeom>
          <a:noFill/>
        </p:spPr>
        <p:txBody>
          <a:bodyPr wrap="square" rtlCol="0">
            <a:spAutoFit/>
          </a:bodyPr>
          <a:lstStyle/>
          <a:p>
            <a:r>
              <a:rPr lang="en-US" sz="6000" dirty="0">
                <a:solidFill>
                  <a:srgbClr val="FF0000"/>
                </a:solidFill>
                <a:latin typeface="Daytona" panose="020F0502020204030204" pitchFamily="34" charset="0"/>
                <a:cs typeface="Daytona" panose="020F0502020204030204" pitchFamily="34" charset="0"/>
              </a:rPr>
              <a:t>A</a:t>
            </a:r>
            <a:r>
              <a:rPr lang="en-US" sz="6000" dirty="0">
                <a:solidFill>
                  <a:schemeClr val="bg1"/>
                </a:solidFill>
                <a:latin typeface="Daytona" panose="020F0502020204030204" pitchFamily="34" charset="0"/>
                <a:cs typeface="Daytona" panose="020F0502020204030204" pitchFamily="34" charset="0"/>
              </a:rPr>
              <a:t>gent</a:t>
            </a:r>
            <a:r>
              <a:rPr lang="en-US" sz="6000" dirty="0">
                <a:solidFill>
                  <a:srgbClr val="FF0000"/>
                </a:solidFill>
                <a:latin typeface="Daytona" panose="020F0502020204030204" pitchFamily="34" charset="0"/>
                <a:cs typeface="Daytona" panose="020F0502020204030204" pitchFamily="34" charset="0"/>
              </a:rPr>
              <a:t>i</a:t>
            </a:r>
            <a:r>
              <a:rPr lang="en-US" sz="6000" dirty="0">
                <a:solidFill>
                  <a:schemeClr val="bg1"/>
                </a:solidFill>
                <a:latin typeface="Daytona" panose="020F0502020204030204" pitchFamily="34" charset="0"/>
                <a:cs typeface="Daytona" panose="020F0502020204030204" pitchFamily="34" charset="0"/>
              </a:rPr>
              <a:t>c</a:t>
            </a:r>
          </a:p>
        </p:txBody>
      </p:sp>
    </p:spTree>
    <p:extLst>
      <p:ext uri="{BB962C8B-B14F-4D97-AF65-F5344CB8AC3E}">
        <p14:creationId xmlns:p14="http://schemas.microsoft.com/office/powerpoint/2010/main" val="3050524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5575</TotalTime>
  <Words>991</Words>
  <Application>Microsoft Macintosh PowerPoint</Application>
  <PresentationFormat>Widescreen</PresentationFormat>
  <Paragraphs>207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Aptos Display</vt:lpstr>
      <vt:lpstr>Arial</vt:lpstr>
      <vt:lpstr>Courier New</vt:lpstr>
      <vt:lpstr>Daytona</vt:lpstr>
      <vt:lpstr>Office Theme</vt:lpstr>
      <vt:lpstr>Agenda</vt:lpstr>
      <vt:lpstr>Requirements summary</vt:lpstr>
      <vt:lpstr>Solution Architecture</vt:lpstr>
      <vt:lpstr>Estimated development cost  &amp;  Operational costs</vt:lpstr>
      <vt:lpstr>Design rationale</vt:lpstr>
      <vt:lpstr>Breaking ties</vt:lpstr>
      <vt:lpstr>API specification: API Gateway</vt:lpstr>
      <vt:lpstr>Agent tooling specification</vt:lpstr>
      <vt:lpstr>Risks and mitigations</vt:lpstr>
      <vt:lpstr>Point of interest: RAG on a MacBook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Ernst Van Graan</dc:creator>
  <cp:lastModifiedBy>Ernst Van Graan</cp:lastModifiedBy>
  <cp:revision>3</cp:revision>
  <dcterms:created xsi:type="dcterms:W3CDTF">2025-09-24T13:33:11Z</dcterms:created>
  <dcterms:modified xsi:type="dcterms:W3CDTF">2025-09-29T11:37:28Z</dcterms:modified>
</cp:coreProperties>
</file>