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90" r:id="rId4"/>
    <p:sldId id="292" r:id="rId5"/>
    <p:sldId id="293" r:id="rId6"/>
    <p:sldId id="283" r:id="rId7"/>
    <p:sldId id="278" r:id="rId8"/>
  </p:sldIdLst>
  <p:sldSz cx="12192000" cy="6858000"/>
  <p:notesSz cx="6810375" cy="9942513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05">
          <p15:clr>
            <a:srgbClr val="A4A3A4"/>
          </p15:clr>
        </p15:guide>
        <p15:guide id="4" orient="horz" pos="2455">
          <p15:clr>
            <a:srgbClr val="A4A3A4"/>
          </p15:clr>
        </p15:guide>
        <p15:guide id="5" orient="horz" pos="1150">
          <p15:clr>
            <a:srgbClr val="A4A3A4"/>
          </p15:clr>
        </p15:guide>
        <p15:guide id="6" orient="horz" pos="2365">
          <p15:clr>
            <a:srgbClr val="A4A3A4"/>
          </p15:clr>
        </p15:guide>
        <p15:guide id="7" orient="horz" pos="3946">
          <p15:clr>
            <a:srgbClr val="A4A3A4"/>
          </p15:clr>
        </p15:guide>
        <p15:guide id="8" orient="horz" pos="925">
          <p15:clr>
            <a:srgbClr val="A4A3A4"/>
          </p15:clr>
        </p15:guide>
        <p15:guide id="9" orient="horz" pos="3986">
          <p15:clr>
            <a:srgbClr val="A4A3A4"/>
          </p15:clr>
        </p15:guide>
        <p15:guide id="10" orient="horz" pos="2409">
          <p15:clr>
            <a:srgbClr val="A4A3A4"/>
          </p15:clr>
        </p15:guide>
        <p15:guide id="11" pos="270">
          <p15:clr>
            <a:srgbClr val="A4A3A4"/>
          </p15:clr>
        </p15:guide>
        <p15:guide id="12" pos="7409">
          <p15:clr>
            <a:srgbClr val="A4A3A4"/>
          </p15:clr>
        </p15:guide>
        <p15:guide id="13" pos="1857">
          <p15:clr>
            <a:srgbClr val="A4A3A4"/>
          </p15:clr>
        </p15:guide>
        <p15:guide id="14" pos="3445">
          <p15:clr>
            <a:srgbClr val="A4A3A4"/>
          </p15:clr>
        </p15:guide>
        <p15:guide id="15" pos="3795">
          <p15:clr>
            <a:srgbClr val="A4A3A4"/>
          </p15:clr>
        </p15:guide>
        <p15:guide id="16" pos="3886">
          <p15:clr>
            <a:srgbClr val="A4A3A4"/>
          </p15:clr>
        </p15:guide>
        <p15:guide id="17" pos="3841">
          <p15:clr>
            <a:srgbClr val="A4A3A4"/>
          </p15:clr>
        </p15:guide>
        <p15:guide id="18" pos="5823">
          <p15:clr>
            <a:srgbClr val="A4A3A4"/>
          </p15:clr>
        </p15:guide>
        <p15:guide id="19" pos="4234">
          <p15:clr>
            <a:srgbClr val="A4A3A4"/>
          </p15:clr>
        </p15:guide>
        <p15:guide id="20" pos="1835">
          <p15:clr>
            <a:srgbClr val="A4A3A4"/>
          </p15:clr>
        </p15:guide>
        <p15:guide id="21" pos="5799">
          <p15:clr>
            <a:srgbClr val="A4A3A4"/>
          </p15:clr>
        </p15:guide>
        <p15:guide id="22" pos="5844">
          <p15:clr>
            <a:srgbClr val="A4A3A4"/>
          </p15:clr>
        </p15:guide>
        <p15:guide id="23" pos="1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0"/>
    <a:srgbClr val="929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4556" autoAdjust="0"/>
  </p:normalViewPr>
  <p:slideViewPr>
    <p:cSldViewPr snapToGrid="0" showGuides="1">
      <p:cViewPr varScale="1">
        <p:scale>
          <a:sx n="109" d="100"/>
          <a:sy n="109" d="100"/>
        </p:scale>
        <p:origin x="804" y="54"/>
      </p:cViewPr>
      <p:guideLst>
        <p:guide orient="horz" pos="2160"/>
        <p:guide pos="3840"/>
        <p:guide orient="horz" pos="1105"/>
        <p:guide orient="horz" pos="2455"/>
        <p:guide orient="horz" pos="1150"/>
        <p:guide orient="horz" pos="2365"/>
        <p:guide orient="horz" pos="3946"/>
        <p:guide orient="horz" pos="925"/>
        <p:guide orient="horz" pos="3986"/>
        <p:guide orient="horz" pos="2409"/>
        <p:guide pos="270"/>
        <p:guide pos="7409"/>
        <p:guide pos="1857"/>
        <p:guide pos="3445"/>
        <p:guide pos="3795"/>
        <p:guide pos="3886"/>
        <p:guide pos="3841"/>
        <p:guide pos="5823"/>
        <p:guide pos="4234"/>
        <p:guide pos="1835"/>
        <p:guide pos="5799"/>
        <p:guide pos="5844"/>
        <p:guide pos="1881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-4020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4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0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5396731E-F78E-472E-B8C4-1551AA34A679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986931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 smtClean="0"/>
              <a:t>Insert Day XX Month XXXX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80000" y="2349404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908277"/>
            <a:ext cx="11326813" cy="604837"/>
          </a:xfrm>
        </p:spPr>
        <p:txBody>
          <a:bodyPr anchor="b"/>
          <a:lstStyle>
            <a:lvl1pPr algn="ctr">
              <a:defRPr sz="1800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1556556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18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80" y="3178747"/>
            <a:ext cx="4856065" cy="504000"/>
          </a:xfrm>
          <a:prstGeom prst="rect">
            <a:avLst/>
          </a:prstGeom>
        </p:spPr>
      </p:pic>
      <p:sp>
        <p:nvSpPr>
          <p:cNvPr id="15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06400" y="1754189"/>
            <a:ext cx="24444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8881200" y="1754188"/>
            <a:ext cx="24424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Date Placeholder 13" hidden="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20/10/2017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868363" y="1798638"/>
            <a:ext cx="2398712" cy="3960812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38876" y="1798638"/>
            <a:ext cx="2398712" cy="3960812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6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8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899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8"/>
            <a:ext cx="5083175" cy="3960811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9E12F-45BE-4E7C-948E-FDF1D2105AB3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95600" y="1754189"/>
            <a:ext cx="5130000" cy="4005262"/>
          </a:xfrm>
        </p:spPr>
        <p:txBody>
          <a:bodyPr numCol="1" spcCol="252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7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0633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8"/>
            <a:ext cx="5083175" cy="3535361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868363" y="5431491"/>
            <a:ext cx="5083175" cy="435909"/>
          </a:xfrm>
        </p:spPr>
        <p:txBody>
          <a:bodyPr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000" b="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9E12F-45BE-4E7C-948E-FDF1D2105AB3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85241" y="1734093"/>
            <a:ext cx="5138397" cy="4005262"/>
          </a:xfrm>
        </p:spPr>
        <p:txBody>
          <a:bodyPr numCol="1" spcCol="252000"/>
          <a:lstStyle>
            <a:lvl1pPr marL="36000" indent="-36000">
              <a:lnSpc>
                <a:spcPct val="119000"/>
              </a:lnSpc>
              <a:spcBef>
                <a:spcPts val="0"/>
              </a:spcBef>
              <a:spcAft>
                <a:spcPts val="1200"/>
              </a:spcAft>
              <a:buSzPct val="25000"/>
              <a:buFont typeface="Adelle BS" pitchFamily="50" charset="0"/>
              <a:buChar char=" "/>
              <a:defRPr sz="1600" b="0" i="1" spc="50" baseline="0"/>
            </a:lvl1pPr>
            <a:lvl2pPr marL="50400" indent="-504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b="1" cap="all" spc="50" baseline="0"/>
            </a:lvl2pPr>
            <a:lvl3pPr marL="50400" indent="-504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3pPr>
            <a:lvl4pPr marL="248400" indent="-190500">
              <a:spcBef>
                <a:spcPts val="1800"/>
              </a:spcBef>
              <a:defRPr sz="1200" spc="50" baseline="0"/>
            </a:lvl4pPr>
            <a:lvl5pPr marL="450000" indent="-190500">
              <a:spcBef>
                <a:spcPts val="1800"/>
              </a:spcBef>
              <a:defRPr sz="1200" spc="50" baseline="0"/>
            </a:lvl5pPr>
            <a:lvl6pPr marL="650875" indent="-190500">
              <a:spcBef>
                <a:spcPts val="1800"/>
              </a:spcBef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2" name="AutoShape 4"/>
          <p:cNvSpPr>
            <a:spLocks/>
          </p:cNvSpPr>
          <p:nvPr userDrawn="1"/>
        </p:nvSpPr>
        <p:spPr bwMode="gray">
          <a:xfrm>
            <a:off x="-1974850" y="1819503"/>
            <a:ext cx="1830387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or/and bulleted list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Level = Manchet 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Level = Regular text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4.-6. Level = Bulleted list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600" b="0" i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Manchet</a:t>
            </a:r>
            <a:r>
              <a:rPr lang="en-GB" sz="1600" b="0" i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 text written here</a:t>
            </a:r>
            <a:endParaRPr lang="en-GB" sz="1600" b="0" i="1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Bodytext 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297930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2" y="1754189"/>
            <a:ext cx="7769225" cy="1220123"/>
          </a:xfrm>
        </p:spPr>
        <p:txBody>
          <a:bodyPr/>
          <a:lstStyle>
            <a:lvl1pPr marL="0" indent="0">
              <a:lnSpc>
                <a:spcPct val="119000"/>
              </a:lnSpc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258991-706B-4B60-9D1A-67D4247515DF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2" y="3113357"/>
            <a:ext cx="5083175" cy="2646094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75" y="3087975"/>
            <a:ext cx="5084763" cy="2674607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AutoShape 4"/>
          <p:cNvSpPr>
            <a:spLocks/>
          </p:cNvSpPr>
          <p:nvPr userDrawn="1"/>
        </p:nvSpPr>
        <p:spPr bwMode="gray">
          <a:xfrm>
            <a:off x="12337048" y="3069556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5" name="AutoShape 4"/>
          <p:cNvSpPr>
            <a:spLocks/>
          </p:cNvSpPr>
          <p:nvPr userDrawn="1"/>
        </p:nvSpPr>
        <p:spPr bwMode="gray">
          <a:xfrm>
            <a:off x="-1648178" y="3102987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93007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926513" y="1754189"/>
            <a:ext cx="2397126" cy="4005262"/>
          </a:xfrm>
        </p:spPr>
        <p:txBody>
          <a:bodyPr anchor="b" anchorCtr="0"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200" b="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7"/>
            <a:ext cx="7769225" cy="3960813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73837-93B9-4FEC-B6EE-6EA5B23AE5E0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15999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926513" y="1754189"/>
            <a:ext cx="2397126" cy="4005262"/>
          </a:xfrm>
        </p:spPr>
        <p:txBody>
          <a:bodyPr anchor="t" anchorCtr="0"/>
          <a:lstStyle>
            <a:lvl1pPr marL="0" indent="0">
              <a:lnSpc>
                <a:spcPct val="117000"/>
              </a:lnSpc>
              <a:spcBef>
                <a:spcPts val="0"/>
              </a:spcBef>
              <a:buNone/>
              <a:defRPr sz="1200" b="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68363" y="1798637"/>
            <a:ext cx="7769225" cy="3960813"/>
          </a:xfrm>
        </p:spPr>
        <p:txBody>
          <a:bodyPr tIns="576000" anchor="ctr" anchorCtr="0"/>
          <a:lstStyle>
            <a:lvl1pPr marL="0" indent="0" algn="ctr">
              <a:buNone/>
              <a:defRPr b="1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73837-93B9-4FEC-B6EE-6EA5B23AE5E0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302810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92FF-328A-4A23-8B23-1AAF91CB0E37}" type="datetime1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8"/>
            <a:ext cx="12240000" cy="6858038"/>
          </a:xfrm>
          <a:prstGeom prst="rect">
            <a:avLst/>
          </a:prstGeom>
          <a:solidFill>
            <a:srgbClr val="929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332BF737-3C4C-4ABF-A6E2-16A4835A99EE}" type="datetime1">
              <a:rPr lang="en-GB" smtClean="0"/>
              <a:t>20/10/2017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64" y="3178747"/>
            <a:ext cx="4856065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9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8"/>
            <a:ext cx="12189600" cy="685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0738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31801" y="161528"/>
            <a:ext cx="10891838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868363" y="1744762"/>
            <a:ext cx="10455275" cy="4005262"/>
          </a:xfrm>
        </p:spPr>
        <p:txBody>
          <a:bodyPr/>
          <a:lstStyle>
            <a:lvl1pPr>
              <a:spcBef>
                <a:spcPts val="2000"/>
              </a:spcBef>
              <a:defRPr sz="14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6209A0-71F7-44B6-96D7-5D458705F9C2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659467" y="2326223"/>
            <a:ext cx="151500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 smtClean="0"/>
          </a:p>
          <a:p>
            <a:endParaRPr lang="da-DK" noProof="1" smtClean="0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 smtClean="0"/>
              <a:t>First level = Bulleted list in bold text</a:t>
            </a:r>
          </a:p>
          <a:p>
            <a:pPr lvl="1"/>
            <a:r>
              <a:rPr lang="da-DK" noProof="1" smtClean="0"/>
              <a:t>Use TAB-key for second level = regular bulleted list</a:t>
            </a:r>
          </a:p>
          <a:p>
            <a:pPr lvl="2"/>
            <a:r>
              <a:rPr lang="da-DK" noProof="1" smtClean="0"/>
              <a:t>Third level</a:t>
            </a:r>
          </a:p>
          <a:p>
            <a:pPr lvl="3"/>
            <a:r>
              <a:rPr lang="da-DK" noProof="1" smtClean="0"/>
              <a:t>Fourth level</a:t>
            </a:r>
          </a:p>
          <a:p>
            <a:pPr lvl="4"/>
            <a:r>
              <a:rPr lang="da-DK" noProof="1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661701"/>
            <a:ext cx="11326813" cy="604837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3297229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0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60E84820-AE3B-4F40-91D8-38E6F87297BA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40" y="1213229"/>
            <a:ext cx="2095200" cy="21745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5986800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 smtClean="0"/>
              <a:t>Insert Day XX Month XXXX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880000" y="2163130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7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/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2661701"/>
            <a:ext cx="11326813" cy="604837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99" y="3297229"/>
            <a:ext cx="11326813" cy="512762"/>
          </a:xfrm>
        </p:spPr>
        <p:txBody>
          <a:bodyPr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0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29395"/>
                </a:solidFill>
              </a:defRPr>
            </a:lvl1pPr>
          </a:lstStyle>
          <a:p>
            <a:fld id="{38563CE8-0E87-4D7D-ABCB-FE95BC1C2E97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0" y="5960547"/>
            <a:ext cx="1755129" cy="182161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7616"/>
            <a:ext cx="11326813" cy="322440"/>
          </a:xfrm>
        </p:spPr>
        <p:txBody>
          <a:bodyPr/>
          <a:lstStyle>
            <a:lvl1pPr marL="0" indent="0" algn="ctr">
              <a:buFontTx/>
              <a:buNone/>
              <a:defRPr sz="1200" b="0"/>
            </a:lvl1pPr>
          </a:lstStyle>
          <a:p>
            <a:pPr lvl="0"/>
            <a:r>
              <a:rPr lang="en-GB" noProof="0" dirty="0" smtClean="0"/>
              <a:t>Insert Day XX Month XXXX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80000" y="2163130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uidetext"/>
          <p:cNvSpPr>
            <a:spLocks/>
          </p:cNvSpPr>
          <p:nvPr userDrawn="1"/>
        </p:nvSpPr>
        <p:spPr bwMode="gray">
          <a:xfrm>
            <a:off x="-1733550" y="2528389"/>
            <a:ext cx="1595437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drawing guides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algn="r">
              <a:spcBef>
                <a:spcPts val="0"/>
              </a:spcBef>
              <a:defRPr/>
            </a:pP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check on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</p:txBody>
      </p:sp>
      <p:sp>
        <p:nvSpPr>
          <p:cNvPr id="16" name="Guidetext"/>
          <p:cNvSpPr>
            <a:spLocks/>
          </p:cNvSpPr>
          <p:nvPr userDrawn="1"/>
        </p:nvSpPr>
        <p:spPr bwMode="gray">
          <a:xfrm>
            <a:off x="-1733550" y="1002698"/>
            <a:ext cx="159543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GB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sz="10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layouts in the</a:t>
            </a:r>
            <a:r>
              <a:rPr lang="en-GB" sz="10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New Slides</a:t>
            </a:r>
            <a:endParaRPr lang="en-GB" sz="1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3" y="1743709"/>
            <a:ext cx="5083175" cy="4015742"/>
          </a:xfrm>
        </p:spPr>
        <p:txBody>
          <a:bodyPr/>
          <a:lstStyle>
            <a:lvl1pPr marL="0" indent="0">
              <a:lnSpc>
                <a:spcPct val="119000"/>
              </a:lnSpc>
              <a:spcBef>
                <a:spcPts val="0"/>
              </a:spcBef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1659467" y="2322513"/>
            <a:ext cx="151500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  <p:sp>
        <p:nvSpPr>
          <p:cNvPr id="23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-1659467" y="1809750"/>
            <a:ext cx="151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first colomn is </a:t>
            </a:r>
            <a:b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manchet </a:t>
            </a:r>
            <a:endParaRPr lang="en-GB" altLang="da-DK" sz="1000" b="1" noProof="1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93691" y="1754188"/>
            <a:ext cx="5129947" cy="4005263"/>
          </a:xfrm>
        </p:spPr>
        <p:txBody>
          <a:bodyPr numCol="1" spcCol="252000"/>
          <a:lstStyle>
            <a:lvl1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spcAft>
                <a:spcPts val="0"/>
              </a:spcAft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spcAft>
                <a:spcPts val="0"/>
              </a:spcAft>
              <a:defRPr sz="1200" spc="50" baseline="0"/>
            </a:lvl3pPr>
            <a:lvl4pPr marL="439200">
              <a:spcBef>
                <a:spcPts val="1800"/>
              </a:spcBef>
              <a:spcAft>
                <a:spcPts val="0"/>
              </a:spcAft>
              <a:defRPr sz="1200" spc="50" baseline="0"/>
            </a:lvl4pPr>
            <a:lvl5pPr marL="633600">
              <a:spcBef>
                <a:spcPts val="1800"/>
              </a:spcBef>
              <a:spcAft>
                <a:spcPts val="0"/>
              </a:spcAft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che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8363" y="1743709"/>
            <a:ext cx="5083175" cy="4015742"/>
          </a:xfrm>
        </p:spPr>
        <p:txBody>
          <a:bodyPr/>
          <a:lstStyle>
            <a:lvl1pPr marL="0" indent="0">
              <a:lnSpc>
                <a:spcPct val="119000"/>
              </a:lnSpc>
              <a:spcBef>
                <a:spcPts val="0"/>
              </a:spcBef>
              <a:buFontTx/>
              <a:buNone/>
              <a:defRPr lang="en-GB" sz="1600" b="0" i="1" u="none" strike="noStrike" spc="70" baseline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9"/>
          </p:nvPr>
        </p:nvSpPr>
        <p:spPr>
          <a:xfrm>
            <a:off x="6238875" y="1754188"/>
            <a:ext cx="5084763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-1659467" y="1809750"/>
            <a:ext cx="1515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first colomn is </a:t>
            </a:r>
            <a:b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manchet </a:t>
            </a:r>
            <a:endParaRPr lang="en-GB" altLang="da-DK" sz="1000" b="1" noProof="1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1659467" y="2326223"/>
            <a:ext cx="15150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</a:t>
            </a:r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 smtClean="0"/>
          </a:p>
          <a:p>
            <a:endParaRPr lang="da-DK" noProof="1" smtClean="0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 smtClean="0"/>
              <a:t>First level = Bulleted list in bold text</a:t>
            </a:r>
          </a:p>
          <a:p>
            <a:pPr lvl="1"/>
            <a:r>
              <a:rPr lang="da-DK" noProof="1" smtClean="0"/>
              <a:t>Use TAB-key for second level = regular bulleted list</a:t>
            </a:r>
          </a:p>
          <a:p>
            <a:pPr lvl="2"/>
            <a:r>
              <a:rPr lang="da-DK" noProof="1" smtClean="0"/>
              <a:t>Third level</a:t>
            </a:r>
          </a:p>
          <a:p>
            <a:pPr lvl="3"/>
            <a:r>
              <a:rPr lang="da-DK" noProof="1" smtClean="0"/>
              <a:t>Fourth level</a:t>
            </a:r>
          </a:p>
          <a:p>
            <a:pPr lvl="4"/>
            <a:r>
              <a:rPr lang="da-DK" noProof="1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9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24400" y="1754189"/>
            <a:ext cx="51300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6195599" y="1754188"/>
            <a:ext cx="5130000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287545-B69F-49A8-9E54-38EB83245F58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30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31934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1999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868363" y="1754188"/>
            <a:ext cx="5083175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238875" y="1754188"/>
            <a:ext cx="5084763" cy="400526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DC8CA0-4AF8-4EF8-96E2-F8165D13AFF0}" type="datetime1">
              <a:rPr lang="en-GB" smtClean="0"/>
              <a:t>20/10/2017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1659467" y="2326223"/>
            <a:ext cx="151500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sz="10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 bulleted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  <a:endParaRPr lang="en-GB" altLang="da-DK" sz="1000" b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to fifth level = </a:t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bulleted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0" indent="0" algn="r" eaLnBrk="1" hangingPunct="1">
              <a:spcBef>
                <a:spcPts val="0"/>
              </a:spcBef>
              <a:spcAft>
                <a:spcPts val="300"/>
              </a:spcAft>
              <a:buFontTx/>
              <a:buNone/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</a:t>
            </a:r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12277620" y="1754188"/>
            <a:ext cx="2054830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1000" spc="0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– bullets:</a:t>
            </a:r>
            <a:endParaRPr lang="da-DK" noProof="1" smtClean="0"/>
          </a:p>
          <a:p>
            <a:endParaRPr lang="da-DK" noProof="1" smtClean="0"/>
          </a:p>
          <a:p>
            <a:pPr marL="190800" indent="-190800">
              <a:buFont typeface="Arial Black" panose="020B0A04020102020204" pitchFamily="34" charset="0"/>
              <a:buChar char="-"/>
            </a:pPr>
            <a:r>
              <a:rPr lang="da-DK" noProof="1" smtClean="0"/>
              <a:t>First level = Bulleted list in bold text</a:t>
            </a:r>
          </a:p>
          <a:p>
            <a:pPr lvl="1"/>
            <a:r>
              <a:rPr lang="da-DK" noProof="1" smtClean="0"/>
              <a:t>Use TAB-key for second level = regular bulleted list</a:t>
            </a:r>
          </a:p>
          <a:p>
            <a:pPr lvl="2"/>
            <a:r>
              <a:rPr lang="da-DK" noProof="1" smtClean="0"/>
              <a:t>Third level</a:t>
            </a:r>
          </a:p>
          <a:p>
            <a:pPr lvl="3"/>
            <a:r>
              <a:rPr lang="da-DK" noProof="1" smtClean="0"/>
              <a:t>Fourth level</a:t>
            </a:r>
          </a:p>
          <a:p>
            <a:pPr lvl="4"/>
            <a:r>
              <a:rPr lang="da-DK" noProof="1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7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432000" y="162000"/>
            <a:ext cx="10893600" cy="5724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2300" b="0" cap="all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24399" y="1754189"/>
            <a:ext cx="2442676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506400" y="1754188"/>
            <a:ext cx="24451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192000" y="1754188"/>
            <a:ext cx="244558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881200" y="1754188"/>
            <a:ext cx="2442438" cy="4005262"/>
          </a:xfrm>
        </p:spPr>
        <p:txBody>
          <a:bodyPr numCol="1" spcCol="288000"/>
          <a:lstStyle>
            <a:lvl1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cap="all" spc="50" baseline="0"/>
            </a:lvl1pPr>
            <a:lvl2pPr marL="36000" indent="-36000">
              <a:spcBef>
                <a:spcPts val="1800"/>
              </a:spcBef>
              <a:buSzPct val="25000"/>
              <a:buFont typeface="Adelle BS" pitchFamily="50" charset="0"/>
              <a:buChar char=" "/>
              <a:defRPr sz="1200" spc="50" baseline="0"/>
            </a:lvl2pPr>
            <a:lvl3pPr marL="237600">
              <a:spcBef>
                <a:spcPts val="1800"/>
              </a:spcBef>
              <a:defRPr sz="1200" spc="50" baseline="0"/>
            </a:lvl3pPr>
            <a:lvl4pPr marL="439200">
              <a:spcBef>
                <a:spcPts val="1800"/>
              </a:spcBef>
              <a:defRPr sz="1200" spc="50" baseline="0"/>
            </a:lvl4pPr>
            <a:lvl5pPr marL="633600">
              <a:spcBef>
                <a:spcPts val="1800"/>
              </a:spcBef>
              <a:defRPr sz="1200" spc="5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Date Placeholder 13" hidden="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9998DDF-DDAF-4133-A98F-39E05370E4E9}" type="datetime1">
              <a:rPr lang="en-GB" smtClean="0"/>
              <a:t>20/10/2017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AutoShape 4"/>
          <p:cNvSpPr>
            <a:spLocks/>
          </p:cNvSpPr>
          <p:nvPr userDrawn="1"/>
        </p:nvSpPr>
        <p:spPr bwMode="gray">
          <a:xfrm>
            <a:off x="12337048" y="1754188"/>
            <a:ext cx="1647107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en-GB" sz="1000" b="1" noProof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l">
              <a:defRPr/>
            </a:pPr>
            <a:endParaRPr lang="en-GB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Landunt magnate qui omnist audit proreris </a:t>
            </a:r>
            <a:b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fr-FR" sz="1200" b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res debis doluptatia dellabo.</a:t>
            </a: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endParaRPr lang="fr-FR" sz="1200" b="0" noProof="1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en-GB" sz="1200" b="1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HEADING</a:t>
            </a:r>
          </a:p>
          <a:p>
            <a:pPr algn="l">
              <a:buNone/>
              <a:defRPr/>
            </a:pPr>
            <a:endParaRPr lang="en-GB" sz="1200" b="1" kern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Landunt magnate qui omnist audit proreris </a:t>
            </a:r>
          </a:p>
          <a:p>
            <a:pPr algn="l">
              <a:buNone/>
              <a:defRPr/>
            </a:pPr>
            <a:r>
              <a:rPr lang="fr-FR" sz="1200" b="0" kern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 debis doluptatia dellabo.</a:t>
            </a:r>
          </a:p>
        </p:txBody>
      </p:sp>
      <p:sp>
        <p:nvSpPr>
          <p:cNvPr id="26" name="Text Box 12"/>
          <p:cNvSpPr txBox="1">
            <a:spLocks noChangeArrowheads="1"/>
          </p:cNvSpPr>
          <p:nvPr userDrawn="1"/>
        </p:nvSpPr>
        <p:spPr bwMode="auto">
          <a:xfrm>
            <a:off x="852754" y="6999793"/>
            <a:ext cx="7736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 – day XX month XXXX in the footer</a:t>
            </a:r>
            <a:b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Choose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the top menu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Click on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Header and Footer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the title and date in the field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Footer</a:t>
            </a:r>
            <a:r>
              <a:rPr lang="en-GB" altLang="da-DK" sz="1000" b="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All</a:t>
            </a:r>
          </a:p>
        </p:txBody>
      </p:sp>
      <p:sp>
        <p:nvSpPr>
          <p:cNvPr id="28" name="AutoShape 4"/>
          <p:cNvSpPr>
            <a:spLocks/>
          </p:cNvSpPr>
          <p:nvPr userDrawn="1"/>
        </p:nvSpPr>
        <p:spPr bwMode="gray">
          <a:xfrm>
            <a:off x="-1648178" y="1809750"/>
            <a:ext cx="1503715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preformatted </a:t>
            </a:r>
            <a:b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GB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or/and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bulleted list </a:t>
            </a:r>
          </a:p>
          <a:p>
            <a:pPr algn="r" eaLnBrk="1" hangingPunct="1">
              <a:spcBef>
                <a:spcPct val="0"/>
              </a:spcBef>
              <a:spcAft>
                <a:spcPts val="300"/>
              </a:spcAft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endParaRPr lang="en-GB" sz="1000" b="1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=</a:t>
            </a:r>
            <a:r>
              <a:rPr lang="en-GB" altLang="da-DK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1000" b="1" cap="all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Level = Regular text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3.-5. Level = Bulleted list</a:t>
            </a:r>
          </a:p>
          <a:p>
            <a:pPr marL="0" indent="0" algn="r" eaLnBrk="1" hangingPunct="1">
              <a:spcBef>
                <a:spcPct val="0"/>
              </a:spcBef>
              <a:buFontTx/>
              <a:buNone/>
              <a:defRPr/>
            </a:pPr>
            <a:endParaRPr lang="en-GB" alt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</a:tabLst>
              <a:defRPr/>
            </a:pP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return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SHIFT+Enter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manually divide </a:t>
            </a:r>
            <a:b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line and don’t want</a:t>
            </a:r>
            <a:r>
              <a:rPr lang="en-GB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space between lines</a:t>
            </a:r>
          </a:p>
        </p:txBody>
      </p:sp>
    </p:spTree>
    <p:extLst>
      <p:ext uri="{BB962C8B-B14F-4D97-AF65-F5344CB8AC3E}">
        <p14:creationId xmlns:p14="http://schemas.microsoft.com/office/powerpoint/2010/main" val="15666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179751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1" y="761007"/>
            <a:ext cx="10891838" cy="5738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63" y="1754188"/>
            <a:ext cx="10455275" cy="400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0428052" y="6426200"/>
            <a:ext cx="1330562" cy="431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29998DDF-DDAF-4133-A98F-39E05370E4E9}" type="datetime1">
              <a:rPr lang="en-GB" smtClean="0"/>
              <a:t>20/10/2017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800" y="6326085"/>
            <a:ext cx="8077000" cy="5349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801" y="6326085"/>
            <a:ext cx="432000" cy="5319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0" spc="60" baseline="0">
                <a:solidFill>
                  <a:schemeClr val="tx1"/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Logo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89" y="6290973"/>
            <a:ext cx="1332000" cy="13824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1800" y="138533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61" r:id="rId4"/>
    <p:sldLayoutId id="2147483662" r:id="rId5"/>
    <p:sldLayoutId id="2147483673" r:id="rId6"/>
    <p:sldLayoutId id="2147483663" r:id="rId7"/>
    <p:sldLayoutId id="2147483674" r:id="rId8"/>
    <p:sldLayoutId id="2147483669" r:id="rId9"/>
    <p:sldLayoutId id="2147483670" r:id="rId10"/>
    <p:sldLayoutId id="2147483671" r:id="rId11"/>
    <p:sldLayoutId id="2147483664" r:id="rId12"/>
    <p:sldLayoutId id="2147483665" r:id="rId13"/>
    <p:sldLayoutId id="2147483666" r:id="rId14"/>
    <p:sldLayoutId id="2147483672" r:id="rId15"/>
    <p:sldLayoutId id="2147483654" r:id="rId16"/>
    <p:sldLayoutId id="2147483668" r:id="rId17"/>
    <p:sldLayoutId id="2147483655" r:id="rId18"/>
    <p:sldLayoutId id="2147483675" r:id="rId19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300" b="1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25000"/>
        </a:lnSpc>
        <a:spcBef>
          <a:spcPts val="1800"/>
        </a:spcBef>
        <a:buFont typeface="Arial Black" panose="020B0A04020102020204" pitchFamily="34" charset="0"/>
        <a:buChar char="-"/>
        <a:defRPr sz="1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1908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3816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724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7632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9540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6pPr>
      <a:lvl7pPr marL="11448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7pPr>
      <a:lvl8pPr marL="13356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8pPr>
      <a:lvl9pPr marL="1526400" indent="-190800" algn="l" defTabSz="914400" rtl="0" eaLnBrk="1" latinLnBrk="0" hangingPunct="1">
        <a:lnSpc>
          <a:spcPct val="125000"/>
        </a:lnSpc>
        <a:spcBef>
          <a:spcPts val="1800"/>
        </a:spcBef>
        <a:buFont typeface="Adelle BS" pitchFamily="50" charset="0"/>
        <a:buChar char="-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notesSlide" Target="../notesSlides/notesSlide2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41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image" Target="../media/image3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3.emf"/><Relationship Id="rId2" Type="http://schemas.openxmlformats.org/officeDocument/2006/relationships/tags" Target="../tags/tag4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3.emf"/><Relationship Id="rId2" Type="http://schemas.openxmlformats.org/officeDocument/2006/relationships/tags" Target="../tags/tag4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4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1767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mtClean="0"/>
              <a:t>AnAlysis output template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804" y="4498016"/>
            <a:ext cx="5040000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smtClean="0">
                <a:solidFill>
                  <a:schemeClr val="tx1"/>
                </a:solidFill>
              </a:rPr>
              <a:t>Stakeholders involved</a:t>
            </a:r>
            <a:endParaRPr lang="en-US" sz="1000" b="1" spc="50" baseline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1800" y="1825625"/>
            <a:ext cx="5040000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smtClean="0">
                <a:solidFill>
                  <a:schemeClr val="tx1"/>
                </a:solidFill>
              </a:rPr>
              <a:t>Analysis Foundation</a:t>
            </a:r>
            <a:endParaRPr lang="en-US" sz="1000" b="1" spc="50" baseline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21474" y="2115358"/>
            <a:ext cx="5040000" cy="284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smtClean="0">
                <a:solidFill>
                  <a:schemeClr val="tx1"/>
                </a:solidFill>
              </a:rPr>
              <a:t>Analysis Results</a:t>
            </a:r>
            <a:endParaRPr lang="en-US" sz="1000" b="1" spc="50" baseline="0" smtClean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5400000">
            <a:off x="4321461" y="3700257"/>
            <a:ext cx="3420253" cy="54745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endParaRPr lang="en-US" sz="1200" spc="50" baseline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894" y="2274818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894" y="3015884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Business</a:t>
            </a:r>
            <a:r>
              <a:rPr lang="en-US" sz="1000" spc="50" smtClean="0">
                <a:solidFill>
                  <a:schemeClr val="tx1"/>
                </a:solidFill>
              </a:rPr>
              <a:t> Questions</a:t>
            </a:r>
            <a:endParaRPr lang="en-US" sz="1000" spc="50" baseline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894" y="3756950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Potential Business Actions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52675" y="2274818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r>
              <a:rPr lang="en-US" sz="1000" spc="50" baseline="0" dirty="0" smtClean="0">
                <a:solidFill>
                  <a:schemeClr val="tx1"/>
                </a:solidFill>
              </a:rPr>
              <a:t>CM1 Logic</a:t>
            </a:r>
            <a:endParaRPr lang="en-US" sz="1000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40765" y="3015884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0765" y="3756950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r>
              <a:rPr lang="en-US" sz="1000" spc="50" baseline="0" dirty="0" smtClean="0">
                <a:solidFill>
                  <a:schemeClr val="tx1"/>
                </a:solidFill>
              </a:rPr>
              <a:t>Create standard methodology for</a:t>
            </a:r>
            <a:r>
              <a:rPr lang="en-US" sz="1000" spc="50" dirty="0" smtClean="0">
                <a:solidFill>
                  <a:schemeClr val="tx1"/>
                </a:solidFill>
              </a:rPr>
              <a:t> CM1 calculations in DWH</a:t>
            </a:r>
            <a:endParaRPr lang="en-US" sz="1000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1804" y="4947209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Key Analysts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1804" y="5688275"/>
            <a:ext cx="1836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52675" y="4947209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r>
              <a:rPr lang="en-US" sz="1000" spc="50" baseline="0" dirty="0" smtClean="0">
                <a:solidFill>
                  <a:schemeClr val="tx1"/>
                </a:solidFill>
              </a:rPr>
              <a:t>Tiago Pimentel</a:t>
            </a:r>
            <a:endParaRPr lang="en-US" sz="1000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2675" y="5688275"/>
            <a:ext cx="3128173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r>
              <a:rPr lang="en-US" sz="1000" spc="50" baseline="0" dirty="0" smtClean="0">
                <a:solidFill>
                  <a:schemeClr val="tx1"/>
                </a:solidFill>
              </a:rPr>
              <a:t>BI-DEV team</a:t>
            </a:r>
            <a:endParaRPr lang="en-US" sz="1000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94539" y="4068548"/>
            <a:ext cx="5040000" cy="1060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spc="50" smtClean="0">
                <a:solidFill>
                  <a:schemeClr val="tx1"/>
                </a:solidFill>
              </a:rPr>
              <a:t>Breakdown of Demand_eV in business cases into daily targets per brand and per country using overall average</a:t>
            </a:r>
            <a:endParaRPr lang="en-US" sz="1000" spc="5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1800" y="1443131"/>
            <a:ext cx="1836000" cy="2841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smtClean="0">
                <a:solidFill>
                  <a:schemeClr val="bg1">
                    <a:lumMod val="95000"/>
                  </a:schemeClr>
                </a:solidFill>
              </a:rPr>
              <a:t>Hypothesis</a:t>
            </a:r>
            <a:endParaRPr lang="en-US" sz="1000" b="1" spc="50" baseline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64580" y="1442834"/>
            <a:ext cx="9408799" cy="2841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endParaRPr lang="en-US" sz="1000" spc="50" baseline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8935" y="2498513"/>
            <a:ext cx="12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Key Results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18935" y="4509246"/>
            <a:ext cx="12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baseline="0" smtClean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18935" y="5436275"/>
            <a:ext cx="1296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111000"/>
              </a:lnSpc>
            </a:pPr>
            <a:r>
              <a:rPr lang="en-US" sz="1000" spc="50" smtClean="0">
                <a:solidFill>
                  <a:schemeClr val="tx1"/>
                </a:solidFill>
              </a:rPr>
              <a:t>Actions commited</a:t>
            </a:r>
            <a:endParaRPr lang="en-US" sz="1000" spc="50" baseline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18282" y="2498513"/>
            <a:ext cx="3643191" cy="1911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18281" y="4509246"/>
            <a:ext cx="3643191" cy="8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18282" y="5436275"/>
            <a:ext cx="3643507" cy="8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lnSpc>
                <a:spcPct val="111000"/>
              </a:lnSpc>
            </a:pPr>
            <a:endParaRPr lang="en-US" sz="1000" spc="50" baseline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7957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think-cell Slide" r:id="rId43" imgW="216" imgH="216" progId="TCLayout.ActiveDocument.1">
                  <p:embed/>
                </p:oleObj>
              </mc:Choice>
              <mc:Fallback>
                <p:oleObj name="think-cell Slide" r:id="rId4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nl-NL" sz="800" spc="50" noProof="0" dirty="0" err="1" smtClean="0">
              <a:solidFill>
                <a:schemeClr val="tx1"/>
              </a:solidFill>
              <a:latin typeface="Adelle BS Office" panose="02000503060000020004" pitchFamily="2" charset="0"/>
              <a:sym typeface="Adelle BS Office" panose="0200050306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3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800" y="1470061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dirty="0" smtClean="0">
                <a:solidFill>
                  <a:schemeClr val="tx1"/>
                </a:solidFill>
              </a:rPr>
              <a:t>BS E-commerce Waterfall</a:t>
            </a:r>
            <a:endParaRPr lang="en-US" sz="1000" b="1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 smtClean="0"/>
              <a:t>Waterfall</a:t>
            </a:r>
            <a:endParaRPr lang="en-US" cap="none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431800" y="1116418"/>
            <a:ext cx="11326811" cy="2339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 Black" panose="020B0A04020102020204" pitchFamily="34" charset="0"/>
              <a:buNone/>
              <a:defRPr sz="2300" b="0" kern="1200" cap="all" spc="1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non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>
            <p:custDataLst>
              <p:tags r:id="rId4"/>
            </p:custDataLst>
          </p:nvPr>
        </p:nvCxnSpPr>
        <p:spPr bwMode="auto">
          <a:xfrm>
            <a:off x="8496300" y="459105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5"/>
            </p:custDataLst>
          </p:nvPr>
        </p:nvCxnSpPr>
        <p:spPr bwMode="auto">
          <a:xfrm>
            <a:off x="3505200" y="307657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6"/>
            </p:custDataLst>
          </p:nvPr>
        </p:nvCxnSpPr>
        <p:spPr bwMode="auto">
          <a:xfrm>
            <a:off x="2952750" y="300037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7"/>
            </p:custDataLst>
          </p:nvPr>
        </p:nvCxnSpPr>
        <p:spPr bwMode="auto">
          <a:xfrm>
            <a:off x="2400300" y="275272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8"/>
            </p:custDataLst>
          </p:nvPr>
        </p:nvCxnSpPr>
        <p:spPr bwMode="auto">
          <a:xfrm>
            <a:off x="1285875" y="272415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9"/>
            </p:custDataLst>
          </p:nvPr>
        </p:nvCxnSpPr>
        <p:spPr bwMode="auto">
          <a:xfrm>
            <a:off x="1838325" y="275272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0"/>
            </p:custDataLst>
          </p:nvPr>
        </p:nvCxnSpPr>
        <p:spPr bwMode="auto">
          <a:xfrm>
            <a:off x="10163175" y="473392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1"/>
            </p:custDataLst>
          </p:nvPr>
        </p:nvCxnSpPr>
        <p:spPr bwMode="auto">
          <a:xfrm>
            <a:off x="9610725" y="470535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2"/>
            </p:custDataLst>
          </p:nvPr>
        </p:nvCxnSpPr>
        <p:spPr bwMode="auto">
          <a:xfrm>
            <a:off x="9048750" y="459105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3"/>
            </p:custDataLst>
          </p:nvPr>
        </p:nvCxnSpPr>
        <p:spPr bwMode="auto">
          <a:xfrm>
            <a:off x="7943850" y="445770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4"/>
            </p:custDataLst>
          </p:nvPr>
        </p:nvCxnSpPr>
        <p:spPr bwMode="auto">
          <a:xfrm>
            <a:off x="7391400" y="433387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5"/>
            </p:custDataLst>
          </p:nvPr>
        </p:nvCxnSpPr>
        <p:spPr bwMode="auto">
          <a:xfrm>
            <a:off x="6829425" y="428625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6"/>
            </p:custDataLst>
          </p:nvPr>
        </p:nvCxnSpPr>
        <p:spPr bwMode="auto">
          <a:xfrm>
            <a:off x="6276975" y="429577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17"/>
            </p:custDataLst>
          </p:nvPr>
        </p:nvCxnSpPr>
        <p:spPr bwMode="auto">
          <a:xfrm>
            <a:off x="5724525" y="429577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18"/>
            </p:custDataLst>
          </p:nvPr>
        </p:nvCxnSpPr>
        <p:spPr bwMode="auto">
          <a:xfrm>
            <a:off x="5172075" y="373380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19"/>
            </p:custDataLst>
          </p:nvPr>
        </p:nvCxnSpPr>
        <p:spPr bwMode="auto">
          <a:xfrm>
            <a:off x="4619625" y="3733800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20"/>
            </p:custDataLst>
          </p:nvPr>
        </p:nvCxnSpPr>
        <p:spPr bwMode="auto">
          <a:xfrm>
            <a:off x="4057650" y="3076575"/>
            <a:ext cx="24765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>
            <p:custDataLst>
              <p:tags r:id="rId21"/>
            </p:custDataLst>
          </p:nvPr>
        </p:nvSpPr>
        <p:spPr bwMode="auto">
          <a:xfrm>
            <a:off x="6524625" y="4286250"/>
            <a:ext cx="304800" cy="9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1000"/>
              </a:lnSpc>
            </a:pPr>
            <a:endParaRPr lang="en-US" sz="1200" spc="50" baseline="0" noProof="0" err="1" smtClean="0">
              <a:solidFill>
                <a:schemeClr val="tx1"/>
              </a:solidFill>
            </a:endParaRPr>
          </a:p>
        </p:txBody>
      </p:sp>
      <p:graphicFrame>
        <p:nvGraphicFramePr>
          <p:cNvPr id="31" name="Object 30"/>
          <p:cNvGraphicFramePr>
            <a:graphicFrameLocks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498190981"/>
              </p:ext>
            </p:extLst>
          </p:nvPr>
        </p:nvGraphicFramePr>
        <p:xfrm>
          <a:off x="762000" y="2590800"/>
          <a:ext cx="10191628" cy="2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Chart" r:id="rId45" imgW="10191628" imgH="2705203" progId="MSGraph.Chart.8">
                  <p:embed followColorScheme="full"/>
                </p:oleObj>
              </mc:Choice>
              <mc:Fallback>
                <p:oleObj name="Chart" r:id="rId45" imgW="10191628" imgH="270520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62000" y="2590800"/>
                        <a:ext cx="10191628" cy="2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Placeholder 69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0318750" y="5249863"/>
            <a:ext cx="48895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D02EFA3-3BBA-4F6C-A607-963425131109}" type="datetime'C''''o''''nt''''''''r''''''i-but''''''io''n ''''Mar''gin 2'''">
              <a:rPr lang="en-US" altLang="en-US" sz="800" b="0"/>
              <a:pPr/>
              <a:t>Contri-bution Margin 2</a:t>
            </a:fld>
            <a:endParaRPr lang="en-US" sz="800" b="0">
              <a:sym typeface="+mn-lt"/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707563" y="5249863"/>
            <a:ext cx="60801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66C6CFF-55BC-4A5D-BE6E-A64FB4A77EF6}" type="datetime'''''''C''''om''''''''''m''''''''i''''''s''''i''o''''''''n'">
              <a:rPr lang="en-US" altLang="en-US" sz="800" b="0"/>
              <a:pPr/>
              <a:t>Commision</a:t>
            </a:fld>
            <a:endParaRPr lang="en-US" sz="800" b="0" dirty="0">
              <a:latin typeface="Adelle BS Office"/>
              <a:sym typeface="Adelle BS Office"/>
            </a:endParaRPr>
          </a:p>
        </p:txBody>
      </p:sp>
      <p:sp>
        <p:nvSpPr>
          <p:cNvPr id="35" name="Text Placeholder 67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651875" y="5249863"/>
            <a:ext cx="48895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384808F-619D-423D-95A0-AD3331CA04E1}" type="datetime'Co''nt''r''''''''''''i''-''b''u''ti''on ''Ma''''''rgin ''1'">
              <a:rPr lang="en-US" altLang="en-US" sz="800" b="0"/>
              <a:pPr/>
              <a:t>Contri-bution Margin 1</a:t>
            </a:fld>
            <a:endParaRPr lang="en-US" sz="800" b="0">
              <a:sym typeface="+mn-lt"/>
            </a:endParaRPr>
          </a:p>
        </p:txBody>
      </p:sp>
      <p:sp>
        <p:nvSpPr>
          <p:cNvPr id="36" name="Text Placeholder 80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126413" y="5249863"/>
            <a:ext cx="436563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A9BBA50-D5C8-4802-9C1E-EAC7B06ECE17}" type="datetime'''War''''e''-''ho''usin''g'''' C''o''''''''''st'''''''''''''">
              <a:rPr lang="en-US" altLang="en-US" sz="800" b="0"/>
              <a:pPr/>
              <a:t>Ware-housing Cost</a:t>
            </a:fld>
            <a:endParaRPr lang="en-US" sz="800" b="0" dirty="0">
              <a:sym typeface="+mn-lt"/>
            </a:endParaRPr>
          </a:p>
        </p:txBody>
      </p:sp>
      <p:sp>
        <p:nvSpPr>
          <p:cNvPr id="37" name="Text Placeholder 63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608888" y="5249863"/>
            <a:ext cx="366713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D12C062-0A6F-4385-9552-223599ADC70B}" type="datetime'Di''''''st''r''''''i-''''but''''ion C''''''o''''''s''t'''''">
              <a:rPr lang="en-US" altLang="en-US" sz="800" b="0"/>
              <a:pPr/>
              <a:t>Distri-bution Cost</a:t>
            </a:fld>
            <a:endParaRPr lang="en-US" sz="800" b="0">
              <a:sym typeface="+mn-lt"/>
            </a:endParaRPr>
          </a:p>
        </p:txBody>
      </p:sp>
      <p:sp>
        <p:nvSpPr>
          <p:cNvPr id="38" name="Text Placeholder 19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991350" y="5249863"/>
            <a:ext cx="4873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EE72624-9DCC-45FD-AB8F-F7B182DE5471}" type="datetime'P''''''''aym''''''''''ent'''''''''''' C''''o''''s''''t'''''''">
              <a:rPr lang="en-US" altLang="en-US" sz="800" b="0"/>
              <a:pPr/>
              <a:t>Payment Cost</a:t>
            </a:fld>
            <a:endParaRPr lang="en-US" sz="800" b="0">
              <a:latin typeface="Adelle BS Office"/>
              <a:sym typeface="Adelle BS Office"/>
            </a:endParaRPr>
          </a:p>
        </p:txBody>
      </p:sp>
      <p:sp>
        <p:nvSpPr>
          <p:cNvPr id="40" name="Text Placeholder 61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6475413" y="5249863"/>
            <a:ext cx="4032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F5FF4E0D-960F-4575-999D-CC215E397590}" type="datetime'''''''S''''''''''''''''ervic''''''e S''a''''''l''''e''s'">
              <a:rPr lang="en-US" altLang="en-US" sz="800" b="0"/>
              <a:pPr/>
              <a:t>Service Sales</a:t>
            </a:fld>
            <a:endParaRPr lang="en-US" sz="800" b="0">
              <a:sym typeface="+mn-lt"/>
            </a:endParaRPr>
          </a:p>
        </p:txBody>
      </p:sp>
      <p:sp>
        <p:nvSpPr>
          <p:cNvPr id="42" name="Text Placeholder 60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5959475" y="5249863"/>
            <a:ext cx="33178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F114C07-3A1A-47D6-9B0B-AFCB3FC62722}" type="datetime'''''''''''''G''r''os''''''''s'''''' ''''Prof''''''''i''''t'''">
              <a:rPr lang="en-US" altLang="en-US" sz="800" b="0"/>
              <a:pPr/>
              <a:t>Gross Profit</a:t>
            </a:fld>
            <a:endParaRPr lang="en-US" sz="800" b="0">
              <a:sym typeface="+mn-lt"/>
            </a:endParaRPr>
          </a:p>
        </p:txBody>
      </p:sp>
      <p:sp>
        <p:nvSpPr>
          <p:cNvPr id="43" name="Text Placeholder 68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9261475" y="5249863"/>
            <a:ext cx="3857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6F9A9E5-2240-4FDA-9224-7D46A24E8552}" type="datetime'''''T''''''''''''''r''a''''''''''''''''''''f''''f''''''''i''c'">
              <a:rPr lang="en-US" altLang="en-US" sz="800" b="0"/>
              <a:pPr/>
              <a:t>Traffic</a:t>
            </a:fld>
            <a:endParaRPr lang="en-US" sz="800" b="0">
              <a:sym typeface="+mn-lt"/>
            </a:endParaRPr>
          </a:p>
        </p:txBody>
      </p:sp>
      <p:sp>
        <p:nvSpPr>
          <p:cNvPr id="44" name="Text Placeholder 59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411788" y="5249863"/>
            <a:ext cx="32067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A23062-F577-4CBE-BF17-D00E257FD75C}" type="datetime'''''''''CO''''''''''''''''''''G''''''''S'''''''''''">
              <a:rPr lang="en-US" altLang="en-US" sz="800" b="0"/>
              <a:pPr/>
              <a:t>COGS</a:t>
            </a:fld>
            <a:endParaRPr lang="en-US" sz="800" b="0">
              <a:sym typeface="+mn-lt"/>
            </a:endParaRPr>
          </a:p>
        </p:txBody>
      </p:sp>
      <p:sp>
        <p:nvSpPr>
          <p:cNvPr id="45" name="Text Placeholder 58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764088" y="5249863"/>
            <a:ext cx="512763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F5928C2-76F6-41FA-B73F-4AA5E8C711A8}" type="datetime'''''N''''''''et S''a''l''''''''''''''''e''''s'''''">
              <a:rPr lang="en-US" altLang="en-US" sz="800" b="0"/>
              <a:pPr/>
              <a:t>Net Sales</a:t>
            </a:fld>
            <a:endParaRPr lang="en-US" sz="800" b="0">
              <a:sym typeface="+mn-lt"/>
            </a:endParaRPr>
          </a:p>
        </p:txBody>
      </p:sp>
      <p:sp>
        <p:nvSpPr>
          <p:cNvPr id="46" name="Text Placeholder 57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4243388" y="5249863"/>
            <a:ext cx="438150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85BA9DB-9C93-4B94-95E5-D12285B60DDD}" type="datetime'''''''''R''et''''ur''''''''''''''n''''''''''''''''''''s'''">
              <a:rPr lang="en-US" altLang="en-US" sz="800" b="0"/>
              <a:pPr/>
              <a:t>Returns</a:t>
            </a:fld>
            <a:endParaRPr lang="en-US" sz="800" b="0">
              <a:sym typeface="+mn-lt"/>
            </a:endParaRPr>
          </a:p>
        </p:txBody>
      </p:sp>
      <p:sp>
        <p:nvSpPr>
          <p:cNvPr id="47" name="Text Placeholder 51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703638" y="5249863"/>
            <a:ext cx="40481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583690F-089A-4C36-B0C2-DBE427EBF1CD}" type="datetime'G''r''oss S''a''l''''''e''s ''I''''''''''''''I'''">
              <a:rPr lang="en-US" altLang="en-US" sz="800" b="0"/>
              <a:pPr/>
              <a:t>Gross Sales II</a:t>
            </a:fld>
            <a:endParaRPr lang="en-US" sz="800" b="0">
              <a:sym typeface="+mn-lt"/>
            </a:endParaRPr>
          </a:p>
        </p:txBody>
      </p:sp>
      <p:sp>
        <p:nvSpPr>
          <p:cNvPr id="48" name="Text Placeholder 77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3152775" y="5249863"/>
            <a:ext cx="4000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699A250-143D-466F-8DF9-827282148672}" type="datetime'''''''Pr''o''''''m''''''''''''o''''''''-t''''i''on''''''''s'''">
              <a:rPr lang="en-US" altLang="en-US" sz="800" b="0"/>
              <a:pPr/>
              <a:t>Promo-tions</a:t>
            </a:fld>
            <a:endParaRPr lang="en-US" sz="800" b="0">
              <a:sym typeface="+mn-lt"/>
            </a:endParaRPr>
          </a:p>
        </p:txBody>
      </p:sp>
      <p:sp>
        <p:nvSpPr>
          <p:cNvPr id="50" name="Text Placeholder 4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2622550" y="5249863"/>
            <a:ext cx="35718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C8FC00B3-7A03-4D55-8E3B-304BB84C273A}" type="datetime'''''Ma''''''r''''''''''''''''''''''k''-''''dow''ns'''''''''''">
              <a:rPr lang="en-US" altLang="en-US" sz="800" b="0"/>
              <a:pPr/>
              <a:t>Mark-downs</a:t>
            </a:fld>
            <a:endParaRPr lang="en-US" sz="800" b="0">
              <a:sym typeface="+mn-lt"/>
            </a:endParaRPr>
          </a:p>
        </p:txBody>
      </p:sp>
      <p:sp>
        <p:nvSpPr>
          <p:cNvPr id="51" name="Text Placeholder 16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2063750" y="5249863"/>
            <a:ext cx="3603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71D83A53-673B-446D-87D2-CBCCD9654B38}" type="datetime'''Gro''''s''''''s'''''' ''''S''al''''''''e''''''s'' ''''I'''">
              <a:rPr lang="en-US" altLang="en-US" sz="800" b="0"/>
              <a:pPr/>
              <a:t>Gross Sales I</a:t>
            </a:fld>
            <a:endParaRPr lang="en-US" sz="800" b="0">
              <a:latin typeface="Adelle BS Office"/>
              <a:sym typeface="Adelle BS Office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500188" y="5249863"/>
            <a:ext cx="3730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4FBED1-D5E7-4A74-A1DC-C81107F1852A}" type="datetime'''Can''ce''''-''''l''''''l''at''''i''''''''''''''''o''''n'">
              <a:rPr lang="en-US" altLang="en-US" sz="800" b="0"/>
              <a:pPr/>
              <a:t>Cance-llation</a:t>
            </a:fld>
            <a:endParaRPr lang="en-US" sz="800" b="0">
              <a:latin typeface="Adelle BS Office"/>
              <a:sym typeface="Adelle BS Office"/>
            </a:endParaRPr>
          </a:p>
        </p:txBody>
      </p:sp>
      <p:sp>
        <p:nvSpPr>
          <p:cNvPr id="54" name="Text Placeholder 74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44563" y="5249863"/>
            <a:ext cx="37941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rial Black" panose="020B0A04020102020204" pitchFamily="34" charset="0"/>
              <a:buChar char="-"/>
              <a:defRPr sz="1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1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2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32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540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8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56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26400" indent="-19080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Char char="-"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8A7A027-1B35-4C33-AD0A-40987E98D4C0}" type="datetime'G''ro''''s''s'''''''''' ''''S''''a''''l''e''''s'' ''''''0'">
              <a:rPr lang="en-US" altLang="en-US" sz="800" b="0"/>
              <a:pPr/>
              <a:t>Gross Sales 0</a:t>
            </a:fld>
            <a:endParaRPr lang="en-US" sz="800" b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3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8022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nl-NL" sz="800" spc="50" noProof="0" dirty="0" err="1" smtClean="0">
              <a:solidFill>
                <a:schemeClr val="tx1"/>
              </a:solidFill>
              <a:latin typeface="Adelle BS Office" panose="02000503060000020004" pitchFamily="2" charset="0"/>
              <a:sym typeface="Adelle BS Office" panose="0200050306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4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800" y="1470061"/>
            <a:ext cx="11326811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dirty="0" smtClean="0">
                <a:solidFill>
                  <a:schemeClr val="tx1"/>
                </a:solidFill>
              </a:rPr>
              <a:t>Warehousing Costs Logic and its drivers</a:t>
            </a:r>
            <a:endParaRPr lang="en-US" sz="1000" b="1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 smtClean="0"/>
              <a:t>Warehousing Costs</a:t>
            </a:r>
            <a:endParaRPr lang="en-US" cap="none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431800" y="1116418"/>
            <a:ext cx="11326811" cy="2339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 Black" panose="020B0A04020102020204" pitchFamily="34" charset="0"/>
              <a:buNone/>
              <a:defRPr sz="2300" b="0" kern="1200" cap="all" spc="1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2242805"/>
            <a:ext cx="5846884" cy="3245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Intake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Item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Estimated value – not in DWH</a:t>
            </a:r>
            <a:endParaRPr lang="en-US" sz="1000" kern="1200" spc="50" baseline="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Pick &amp; Pack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Item</a:t>
            </a:r>
            <a:r>
              <a:rPr lang="en-US" sz="1000" kern="1200" spc="50" noProof="0" dirty="0" smtClean="0">
                <a:solidFill>
                  <a:schemeClr val="tx1"/>
                </a:solidFill>
              </a:rPr>
              <a:t>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baseline="0" dirty="0" smtClean="0"/>
              <a:t>Channel is</a:t>
            </a:r>
            <a:r>
              <a:rPr lang="en-US" sz="1000" spc="50" dirty="0" smtClean="0"/>
              <a:t> driver - OTTO and AY are special cases</a:t>
            </a:r>
            <a:endParaRPr lang="en-US" sz="1000" kern="1200" spc="50" baseline="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Packaging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Order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Channel</a:t>
            </a:r>
            <a:r>
              <a:rPr lang="en-US" sz="1000" kern="1200" spc="50" noProof="0" dirty="0" smtClean="0">
                <a:solidFill>
                  <a:schemeClr val="tx1"/>
                </a:solidFill>
              </a:rPr>
              <a:t> is driver as OTTO and AY have no packaging costs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baseline="0" dirty="0" smtClean="0"/>
              <a:t>Value</a:t>
            </a:r>
            <a:r>
              <a:rPr lang="en-US" sz="1000" spc="50" dirty="0" smtClean="0"/>
              <a:t> can vary but estimated value might be appropriate</a:t>
            </a:r>
            <a:endParaRPr lang="en-US" sz="1000" kern="1200" spc="50" baseline="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Return Processing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Return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Item Level</a:t>
            </a:r>
            <a:endParaRPr lang="en-US" sz="1000" kern="1200" spc="50" baseline="0" noProof="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79746" y="2242805"/>
            <a:ext cx="5846884" cy="2562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Cleaning</a:t>
            </a:r>
            <a:r>
              <a:rPr lang="en-US" sz="1000" b="1" kern="1200" spc="50" noProof="0" dirty="0" smtClean="0">
                <a:solidFill>
                  <a:schemeClr val="tx1"/>
                </a:solidFill>
              </a:rPr>
              <a:t> Costs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Return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noProof="0" dirty="0" smtClean="0">
                <a:solidFill>
                  <a:schemeClr val="tx1"/>
                </a:solidFill>
              </a:rPr>
              <a:t>Item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Product Category is driver – DWH correct?</a:t>
            </a:r>
          </a:p>
          <a:p>
            <a:pPr lvl="2">
              <a:lnSpc>
                <a:spcPct val="111000"/>
              </a:lnSpc>
            </a:pPr>
            <a:endParaRPr lang="en-US" sz="1000" kern="1200" spc="5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baseline="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noProof="0" dirty="0" smtClean="0">
                <a:solidFill>
                  <a:schemeClr val="tx1"/>
                </a:solidFill>
              </a:rPr>
              <a:t>Damaged Goods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Return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noProof="0" dirty="0" smtClean="0">
                <a:solidFill>
                  <a:schemeClr val="tx1"/>
                </a:solidFill>
              </a:rPr>
              <a:t>Item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For specific stock movement codes – (COG – 1)</a:t>
            </a:r>
            <a:endParaRPr lang="en-US" sz="1000" kern="1200" spc="5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baseline="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noProof="0" dirty="0" smtClean="0">
                <a:solidFill>
                  <a:schemeClr val="tx1"/>
                </a:solidFill>
              </a:rPr>
              <a:t>Custom Costs </a:t>
            </a:r>
            <a:r>
              <a:rPr lang="en-US" sz="1000" kern="1200" spc="50" noProof="0" dirty="0" smtClean="0">
                <a:solidFill>
                  <a:schemeClr val="tx1"/>
                </a:solidFill>
              </a:rPr>
              <a:t>(Switzerland and Norway)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noProof="0" dirty="0" smtClean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baseline="0" dirty="0" smtClean="0">
                <a:solidFill>
                  <a:schemeClr val="tx1"/>
                </a:solidFill>
              </a:rPr>
              <a:t>Item</a:t>
            </a:r>
            <a:r>
              <a:rPr lang="en-US" sz="1000" kern="1200" spc="50" dirty="0" smtClean="0">
                <a:solidFill>
                  <a:schemeClr val="tx1"/>
                </a:solidFill>
              </a:rPr>
              <a:t> Level 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kern="1200" spc="50" dirty="0" smtClean="0">
                <a:solidFill>
                  <a:schemeClr val="tx1"/>
                </a:solidFill>
              </a:rPr>
              <a:t>no clear method but we’re planning to use finance estimates (2 or 3)*GIS</a:t>
            </a:r>
            <a:endParaRPr lang="nl-NL" sz="1000" kern="1200" spc="50" baseline="0" noProof="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8022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solidFill>
              <a:srgbClr val="929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nl-NL" sz="800" spc="50" noProof="0" dirty="0" err="1" smtClean="0">
              <a:solidFill>
                <a:schemeClr val="tx1"/>
              </a:solidFill>
              <a:latin typeface="Adelle BS Office" panose="02000503060000020004" pitchFamily="2" charset="0"/>
              <a:sym typeface="Adelle BS Office" panose="0200050306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5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800" y="1470061"/>
            <a:ext cx="5080977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dirty="0" smtClean="0">
                <a:solidFill>
                  <a:schemeClr val="tx1"/>
                </a:solidFill>
              </a:rPr>
              <a:t>Distribution Costs Logic and its drivers</a:t>
            </a:r>
            <a:endParaRPr lang="en-US" sz="1000" b="1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 smtClean="0"/>
              <a:t>Distribution and Payment Costs</a:t>
            </a:r>
            <a:endParaRPr lang="en-US" cap="none" dirty="0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431800" y="1116418"/>
            <a:ext cx="11326811" cy="2339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 Black" panose="020B0A04020102020204" pitchFamily="34" charset="0"/>
              <a:buNone/>
              <a:defRPr sz="2300" b="0" kern="1200" cap="all" spc="1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non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" y="2242805"/>
            <a:ext cx="5846884" cy="2391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Shipping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Order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Country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Shipping method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Carrier</a:t>
            </a:r>
            <a:endParaRPr lang="en-US" sz="1000" kern="1200" spc="50" baseline="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Returning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Return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baseline="0" noProof="0" dirty="0" smtClean="0">
                <a:solidFill>
                  <a:schemeClr val="tx1"/>
                </a:solidFill>
              </a:rPr>
              <a:t>Order </a:t>
            </a:r>
            <a:r>
              <a:rPr lang="en-US" sz="1000" kern="1200" spc="50" noProof="0" dirty="0" smtClean="0">
                <a:solidFill>
                  <a:schemeClr val="tx1"/>
                </a:solidFill>
              </a:rPr>
              <a:t>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baseline="0" dirty="0" smtClean="0"/>
              <a:t>Country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kern="1200" spc="50" noProof="0" dirty="0" smtClean="0">
                <a:solidFill>
                  <a:schemeClr val="tx1"/>
                </a:solidFill>
              </a:rPr>
              <a:t>Shipping method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baseline="0" dirty="0" smtClean="0"/>
              <a:t>Carrier</a:t>
            </a:r>
            <a:endParaRPr lang="en-US" sz="1000" kern="1200" spc="50" baseline="0" noProof="0" dirty="0" smtClean="0">
              <a:solidFill>
                <a:schemeClr val="tx1"/>
              </a:solidFill>
            </a:endParaRPr>
          </a:p>
          <a:p>
            <a:pPr algn="l" defTabSz="914400" rtl="0" eaLnBrk="1" latinLnBrk="0" hangingPunct="1">
              <a:lnSpc>
                <a:spcPct val="111000"/>
              </a:lnSpc>
            </a:pPr>
            <a:endParaRPr lang="en-US" sz="1000" spc="5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979746" y="2242805"/>
            <a:ext cx="5846884" cy="3928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baseline="0" noProof="0" dirty="0" smtClean="0">
                <a:solidFill>
                  <a:schemeClr val="tx1"/>
                </a:solidFill>
              </a:rPr>
              <a:t>Payment %</a:t>
            </a:r>
            <a:r>
              <a:rPr lang="en-US" sz="1000" b="1" kern="1200" spc="50" noProof="0" dirty="0" smtClean="0">
                <a:solidFill>
                  <a:schemeClr val="tx1"/>
                </a:solidFill>
              </a:rPr>
              <a:t> fee - commission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noProof="0" dirty="0" smtClean="0">
                <a:solidFill>
                  <a:schemeClr val="tx1"/>
                </a:solidFill>
              </a:rPr>
              <a:t>Order Level</a:t>
            </a:r>
            <a:endParaRPr lang="en-US" sz="1000" spc="50" dirty="0" smtClean="0"/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GSII, VAT, Sales from services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/>
              <a:t>Payment </a:t>
            </a:r>
            <a:r>
              <a:rPr lang="en-US" sz="1000" spc="50" dirty="0" smtClean="0"/>
              <a:t>instrument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Payment Provider</a:t>
            </a:r>
          </a:p>
          <a:p>
            <a:pPr algn="l" defTabSz="914400" rtl="0" eaLnBrk="1" latinLnBrk="0" hangingPunct="1">
              <a:lnSpc>
                <a:spcPct val="111000"/>
              </a:lnSpc>
            </a:pPr>
            <a:endParaRPr lang="en-US" sz="1000" spc="50" baseline="0" dirty="0"/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kern="1200" spc="50" noProof="0" dirty="0" smtClean="0">
                <a:solidFill>
                  <a:schemeClr val="tx1"/>
                </a:solidFill>
              </a:rPr>
              <a:t>Payment fixed fee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 smtClean="0"/>
              <a:t>Return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kern="1200" spc="50" noProof="0" dirty="0" smtClean="0">
                <a:solidFill>
                  <a:schemeClr val="tx1"/>
                </a:solidFill>
              </a:rPr>
              <a:t>Order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Order QTY</a:t>
            </a:r>
            <a:endParaRPr lang="en-US" sz="1000" kern="1200" spc="50" noProof="0" dirty="0" smtClean="0">
              <a:solidFill>
                <a:schemeClr val="tx1"/>
              </a:solidFill>
            </a:endParaRPr>
          </a:p>
          <a:p>
            <a:pPr marL="171450" indent="-171450" algn="l" defTabSz="914400" rtl="0" eaLnBrk="1" latinLnBrk="0" hangingPunct="1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baseline="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spc="50" dirty="0" smtClean="0"/>
              <a:t>Refund % </a:t>
            </a:r>
            <a:r>
              <a:rPr lang="en-US" sz="1000" b="1" spc="50" dirty="0"/>
              <a:t>fee - commission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/>
              <a:t>Dispatch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/>
              <a:t>Order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GRII</a:t>
            </a:r>
            <a:endParaRPr lang="en-US" sz="1000" spc="50" dirty="0"/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/>
              <a:t>Payment instrument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/>
              <a:t>Payment Provider</a:t>
            </a:r>
          </a:p>
          <a:p>
            <a:pPr>
              <a:lnSpc>
                <a:spcPct val="111000"/>
              </a:lnSpc>
            </a:pPr>
            <a:endParaRPr lang="en-US" sz="1000" spc="50" dirty="0"/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b="1" spc="50" dirty="0"/>
              <a:t>Payment fixed fee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/>
              <a:t>Return Cost</a:t>
            </a:r>
          </a:p>
          <a:p>
            <a:pPr marL="628650" lvl="1" indent="-171450">
              <a:lnSpc>
                <a:spcPct val="111000"/>
              </a:lnSpc>
              <a:buFont typeface="Wingdings" panose="05000000000000000000" pitchFamily="2" charset="2"/>
              <a:buChar char="Ø"/>
            </a:pPr>
            <a:r>
              <a:rPr lang="en-US" sz="1000" spc="50" dirty="0"/>
              <a:t>Order Level</a:t>
            </a:r>
          </a:p>
          <a:p>
            <a:pPr marL="1085850" lvl="2" indent="-171450">
              <a:lnSpc>
                <a:spcPct val="111000"/>
              </a:lnSpc>
              <a:buFont typeface="Wingdings" panose="05000000000000000000" pitchFamily="2" charset="2"/>
              <a:buChar char="§"/>
            </a:pPr>
            <a:r>
              <a:rPr lang="en-US" sz="1000" spc="50" dirty="0" smtClean="0"/>
              <a:t>Return QTY</a:t>
            </a:r>
            <a:endParaRPr lang="en-US" sz="1000" spc="50" dirty="0"/>
          </a:p>
        </p:txBody>
      </p:sp>
      <p:sp>
        <p:nvSpPr>
          <p:cNvPr id="10" name="Rectangle 9"/>
          <p:cNvSpPr/>
          <p:nvPr/>
        </p:nvSpPr>
        <p:spPr>
          <a:xfrm>
            <a:off x="5842000" y="1470061"/>
            <a:ext cx="5080977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dirty="0" smtClean="0">
                <a:solidFill>
                  <a:schemeClr val="tx1"/>
                </a:solidFill>
              </a:rPr>
              <a:t>Payment Costs Logic and its drivers</a:t>
            </a:r>
            <a:endParaRPr lang="en-US" sz="1000" b="1" spc="50" baseline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6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800" y="1470061"/>
            <a:ext cx="11333162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dirty="0" smtClean="0">
                <a:solidFill>
                  <a:schemeClr val="tx1"/>
                </a:solidFill>
              </a:rPr>
              <a:t>Sales from services</a:t>
            </a:r>
            <a:endParaRPr lang="en-US" sz="1000" b="1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 smtClean="0"/>
              <a:t>Sales from services are available in DWH.</a:t>
            </a:r>
            <a:endParaRPr lang="en-US" cap="none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31800" y="1116418"/>
            <a:ext cx="11326811" cy="2339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 Black" panose="020B0A04020102020204" pitchFamily="34" charset="0"/>
              <a:buNone/>
              <a:defRPr sz="2300" b="0" kern="1200" cap="all" spc="1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none" smtClean="0">
                <a:solidFill>
                  <a:schemeClr val="bg1">
                    <a:lumMod val="50000"/>
                  </a:schemeClr>
                </a:solidFill>
              </a:rPr>
              <a:t>In case there are disclosures / limitations to be made</a:t>
            </a:r>
            <a:endParaRPr lang="en-US" sz="1000" cap="non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0" y="2688413"/>
            <a:ext cx="926911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83754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3"/>
          </p:nvPr>
        </p:nvSpPr>
        <p:spPr>
          <a:xfrm>
            <a:off x="431800" y="161527"/>
            <a:ext cx="11326811" cy="859199"/>
          </a:xfrm>
        </p:spPr>
        <p:txBody>
          <a:bodyPr anchor="t"/>
          <a:lstStyle/>
          <a:p>
            <a:r>
              <a:rPr lang="en-US" cap="none" dirty="0" smtClean="0"/>
              <a:t>Notes from Analytics Team</a:t>
            </a:r>
            <a:endParaRPr lang="en-US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800" y="1763905"/>
            <a:ext cx="6127261" cy="4500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/>
          <a:p>
            <a:pPr>
              <a:lnSpc>
                <a:spcPct val="111000"/>
              </a:lnSpc>
            </a:pPr>
            <a:endParaRPr lang="en-US" sz="1000" spc="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spc="5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 main goal of building the CM1 logic is to create a clear and standard methodology. All analysts shall use the same methodology/values.</a:t>
            </a: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spc="5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There are values that do not exist in DWH or are not updated. </a:t>
            </a:r>
          </a:p>
          <a:p>
            <a:pPr>
              <a:lnSpc>
                <a:spcPct val="111000"/>
              </a:lnSpc>
            </a:pPr>
            <a:endParaRPr lang="en-US" sz="1000" spc="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spc="50" dirty="0" smtClean="0">
                <a:solidFill>
                  <a:schemeClr val="tx1"/>
                </a:solidFill>
                <a:sym typeface="Wingdings" panose="05000000000000000000" pitchFamily="2" charset="2"/>
              </a:rPr>
              <a:t>We do not aim to have Finance orientated values (</a:t>
            </a:r>
            <a:r>
              <a:rPr lang="en-US" sz="1000" spc="5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eg</a:t>
            </a:r>
            <a:r>
              <a:rPr lang="en-US" sz="1000" spc="50" dirty="0" smtClean="0">
                <a:solidFill>
                  <a:schemeClr val="tx1"/>
                </a:solidFill>
                <a:sym typeface="Wingdings" panose="05000000000000000000" pitchFamily="2" charset="2"/>
              </a:rPr>
              <a:t>. No fixed costs with warehouse need to be taken into account). We are only interested in CM1 in a order/item level.</a:t>
            </a: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endParaRPr lang="en-US" sz="1000" spc="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lnSpc>
                <a:spcPct val="111000"/>
              </a:lnSpc>
              <a:buFont typeface="Arial" panose="020B0604020202020204" pitchFamily="34" charset="0"/>
              <a:buChar char="•"/>
            </a:pPr>
            <a:r>
              <a:rPr lang="en-US" sz="1000" spc="50" dirty="0" smtClean="0">
                <a:solidFill>
                  <a:schemeClr val="tx1"/>
                </a:solidFill>
                <a:sym typeface="Wingdings" panose="05000000000000000000" pitchFamily="2" charset="2"/>
              </a:rPr>
              <a:t>Costs change over time due to changes in business models but we only care about the most recent one, so date is not a driver.</a:t>
            </a:r>
            <a:endParaRPr lang="en-US" sz="1000" spc="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1800" y="1470061"/>
            <a:ext cx="10558585" cy="284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ct val="111000"/>
              </a:lnSpc>
            </a:pPr>
            <a:r>
              <a:rPr lang="en-US" sz="1000" b="1" spc="50" dirty="0" smtClean="0">
                <a:solidFill>
                  <a:schemeClr val="tx1"/>
                </a:solidFill>
              </a:rPr>
              <a:t>CM1 Logic</a:t>
            </a:r>
            <a:endParaRPr lang="en-US" sz="1000" b="1" spc="50" baseline="0" dirty="0" smtClean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31800" y="1116418"/>
            <a:ext cx="11326811" cy="2339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 Black" panose="020B0A04020102020204" pitchFamily="34" charset="0"/>
              <a:buNone/>
              <a:defRPr sz="2300" b="0" kern="1200" cap="all" spc="1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20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5000"/>
              </a:lnSpc>
              <a:spcBef>
                <a:spcPts val="1800"/>
              </a:spcBef>
              <a:buFont typeface="Adelle BS" pitchFamily="50" charset="0"/>
              <a:buNone/>
              <a:defRPr sz="1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none" smtClean="0">
                <a:solidFill>
                  <a:schemeClr val="bg1">
                    <a:lumMod val="50000"/>
                  </a:schemeClr>
                </a:solidFill>
              </a:rPr>
              <a:t>In case there are disclosures / limitations to be made</a:t>
            </a:r>
            <a:endParaRPr lang="en-US" sz="1000" cap="non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cEsFYKQpS52EFht4uZ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5uUhz6Q3ONKi22qVOz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wl2pOHTtWartAu9SqY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DQamsxROaz1Zetw.KJ2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78_B3gQKu6UgWzn9KA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2jtexHTzmBiUtg3C.c.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H.K83fRZa00EEIIKcWK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1S_ZdmmSqKXEyy5_RwYF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ch4gsITVKQKZsgSUbH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xU.lvIScS2U588LnkX.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vsF8ktQ4uGPmdfnyxJ9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ST1xaHTlmuhJoZ8xtAz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hi2ZnQQ7S8dhW43RryY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23xYKSSbWilsP2j7FX6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igWgkFQVmtgW3o_OwK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OH1HxETVaNTsjhsT.GQ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nly6T3QLKGxuw_JgmDt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fDGAoQRvOxrq9k8aRMC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QQ7p0GRfSwig0B0CV5J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kjr1TvQ5CXgX0Fyz_T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qrQYJ9Rh2esabHzHAz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Z0xIF2TZaaXR1rfdVl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gWlZ25TWaiWd6AfbHO1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pHRsupRuiwHZSQ_ctQU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bjJd3dQYS3L3MS_UDLb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wbb_seQcidSpa5MIkZp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GLwuFKSsGbjS2nuubcG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ud7vBcRS.DXGvn56jrx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PUVhGNQvOK4IhkvA4a4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6ZKXPZQ969qwZKPcFm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eEYAF0TEamMil9_7I6q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pCJMtgQrW9BJ2NVKf6N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a41SaHS9Skm3vYdgiXc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0CAo7tT4qinx0Rrbpq3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zvr5BK5kGEnclhQCqsF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zvr5BK5kGEnclhQCqsF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zzvr5BK5kGEnclhQCqsF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wbF3WFQLa6n5aODtnD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cexz3SQzSniI5FMR8a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m8R2EeQ_yXjuv6U9PVrg"/>
</p:tagLst>
</file>

<file path=ppt/theme/theme1.xml><?xml version="1.0" encoding="utf-8"?>
<a:theme xmlns:a="http://schemas.openxmlformats.org/drawingml/2006/main" name="Blank">
  <a:themeElements>
    <a:clrScheme name="Bestseller">
      <a:dk1>
        <a:sysClr val="windowText" lastClr="000000"/>
      </a:dk1>
      <a:lt1>
        <a:sysClr val="window" lastClr="FFFFFF"/>
      </a:lt1>
      <a:dk2>
        <a:srgbClr val="707174"/>
      </a:dk2>
      <a:lt2>
        <a:srgbClr val="E2E1DC"/>
      </a:lt2>
      <a:accent1>
        <a:srgbClr val="929395"/>
      </a:accent1>
      <a:accent2>
        <a:srgbClr val="B0B0AE"/>
      </a:accent2>
      <a:accent3>
        <a:srgbClr val="DAB221"/>
      </a:accent3>
      <a:accent4>
        <a:srgbClr val="7C363C"/>
      </a:accent4>
      <a:accent5>
        <a:srgbClr val="6B734B"/>
      </a:accent5>
      <a:accent6>
        <a:srgbClr val="0F3B64"/>
      </a:accent6>
      <a:hlink>
        <a:srgbClr val="0000FF"/>
      </a:hlink>
      <a:folHlink>
        <a:srgbClr val="800080"/>
      </a:folHlink>
    </a:clrScheme>
    <a:fontScheme name="BESTSELLER">
      <a:majorFont>
        <a:latin typeface="Adelle BS Office"/>
        <a:ea typeface=""/>
        <a:cs typeface=""/>
      </a:majorFont>
      <a:minorFont>
        <a:latin typeface="Adelle B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929395"/>
          </a:solidFill>
        </a:ln>
      </a:spPr>
      <a:bodyPr rtlCol="0" anchor="ctr"/>
      <a:lstStyle>
        <a:defPPr algn="ctr">
          <a:lnSpc>
            <a:spcPct val="111000"/>
          </a:lnSpc>
          <a:defRPr sz="1200" spc="50" baseline="0" noProof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algn="l" defTabSz="914400" rtl="0" eaLnBrk="1" latinLnBrk="0" hangingPunct="1">
          <a:lnSpc>
            <a:spcPct val="111000"/>
          </a:lnSpc>
          <a:defRPr sz="1200" kern="1200" spc="50" baseline="0" noProof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6BC78AB-4598-4033-8E95-ED3ED065A979}" vid="{AD890E13-6A38-4A2F-9E27-1EAC61933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10952</TotalTime>
  <Words>441</Words>
  <Application>Microsoft Office PowerPoint</Application>
  <PresentationFormat>Widescreen</PresentationFormat>
  <Paragraphs>140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Adelle BS</vt:lpstr>
      <vt:lpstr>Adelle BS Office</vt:lpstr>
      <vt:lpstr>Arial</vt:lpstr>
      <vt:lpstr>Arial Black</vt:lpstr>
      <vt:lpstr>Calibri</vt:lpstr>
      <vt:lpstr>Wingdings</vt:lpstr>
      <vt:lpstr>Blank</vt:lpstr>
      <vt:lpstr>think-cell Slide</vt:lpstr>
      <vt:lpstr>Microsoft Graph Chart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Bestseller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marcel.kilgenstein</dc:creator>
  <cp:lastModifiedBy>Tiago Pimentel</cp:lastModifiedBy>
  <cp:revision>234</cp:revision>
  <cp:lastPrinted>2015-07-06T15:22:29Z</cp:lastPrinted>
  <dcterms:created xsi:type="dcterms:W3CDTF">2015-06-23T14:37:59Z</dcterms:created>
  <dcterms:modified xsi:type="dcterms:W3CDTF">2017-10-20T11:17:00Z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