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78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10375" cy="9942513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05">
          <p15:clr>
            <a:srgbClr val="A4A3A4"/>
          </p15:clr>
        </p15:guide>
        <p15:guide id="4" orient="horz" pos="2455">
          <p15:clr>
            <a:srgbClr val="A4A3A4"/>
          </p15:clr>
        </p15:guide>
        <p15:guide id="5" orient="horz" pos="1150">
          <p15:clr>
            <a:srgbClr val="A4A3A4"/>
          </p15:clr>
        </p15:guide>
        <p15:guide id="6" orient="horz" pos="2365">
          <p15:clr>
            <a:srgbClr val="A4A3A4"/>
          </p15:clr>
        </p15:guide>
        <p15:guide id="7" orient="horz" pos="3946">
          <p15:clr>
            <a:srgbClr val="A4A3A4"/>
          </p15:clr>
        </p15:guide>
        <p15:guide id="8" orient="horz" pos="925">
          <p15:clr>
            <a:srgbClr val="A4A3A4"/>
          </p15:clr>
        </p15:guide>
        <p15:guide id="9" orient="horz" pos="3986">
          <p15:clr>
            <a:srgbClr val="A4A3A4"/>
          </p15:clr>
        </p15:guide>
        <p15:guide id="10" orient="horz" pos="2409">
          <p15:clr>
            <a:srgbClr val="A4A3A4"/>
          </p15:clr>
        </p15:guide>
        <p15:guide id="11" pos="270">
          <p15:clr>
            <a:srgbClr val="A4A3A4"/>
          </p15:clr>
        </p15:guide>
        <p15:guide id="12" pos="7409">
          <p15:clr>
            <a:srgbClr val="A4A3A4"/>
          </p15:clr>
        </p15:guide>
        <p15:guide id="13" pos="1857">
          <p15:clr>
            <a:srgbClr val="A4A3A4"/>
          </p15:clr>
        </p15:guide>
        <p15:guide id="14" pos="3445">
          <p15:clr>
            <a:srgbClr val="A4A3A4"/>
          </p15:clr>
        </p15:guide>
        <p15:guide id="15" pos="3795">
          <p15:clr>
            <a:srgbClr val="A4A3A4"/>
          </p15:clr>
        </p15:guide>
        <p15:guide id="16" pos="3886">
          <p15:clr>
            <a:srgbClr val="A4A3A4"/>
          </p15:clr>
        </p15:guide>
        <p15:guide id="17" pos="3841">
          <p15:clr>
            <a:srgbClr val="A4A3A4"/>
          </p15:clr>
        </p15:guide>
        <p15:guide id="18" pos="5823">
          <p15:clr>
            <a:srgbClr val="A4A3A4"/>
          </p15:clr>
        </p15:guide>
        <p15:guide id="19" pos="4234">
          <p15:clr>
            <a:srgbClr val="A4A3A4"/>
          </p15:clr>
        </p15:guide>
        <p15:guide id="20" pos="1835">
          <p15:clr>
            <a:srgbClr val="A4A3A4"/>
          </p15:clr>
        </p15:guide>
        <p15:guide id="21" pos="5799">
          <p15:clr>
            <a:srgbClr val="A4A3A4"/>
          </p15:clr>
        </p15:guide>
        <p15:guide id="22" pos="5844">
          <p15:clr>
            <a:srgbClr val="A4A3A4"/>
          </p15:clr>
        </p15:guide>
        <p15:guide id="23" pos="1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0"/>
    <a:srgbClr val="929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4556" autoAdjust="0"/>
  </p:normalViewPr>
  <p:slideViewPr>
    <p:cSldViewPr snapToGrid="0" showGuides="1">
      <p:cViewPr varScale="1">
        <p:scale>
          <a:sx n="106" d="100"/>
          <a:sy n="106" d="100"/>
        </p:scale>
        <p:origin x="1194" y="78"/>
      </p:cViewPr>
      <p:guideLst>
        <p:guide orient="horz" pos="2160"/>
        <p:guide pos="3840"/>
        <p:guide orient="horz" pos="1105"/>
        <p:guide orient="horz" pos="2455"/>
        <p:guide orient="horz" pos="1150"/>
        <p:guide orient="horz" pos="2365"/>
        <p:guide orient="horz" pos="3946"/>
        <p:guide orient="horz" pos="925"/>
        <p:guide orient="horz" pos="3986"/>
        <p:guide orient="horz" pos="2409"/>
        <p:guide pos="270"/>
        <p:guide pos="7409"/>
        <p:guide pos="1857"/>
        <p:guide pos="3445"/>
        <p:guide pos="3795"/>
        <p:guide pos="3886"/>
        <p:guide pos="3841"/>
        <p:guide pos="5823"/>
        <p:guide pos="4234"/>
        <p:guide pos="1835"/>
        <p:guide pos="5799"/>
        <p:guide pos="5844"/>
        <p:guide pos="1881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-4020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5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9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3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69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80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0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5396731E-F78E-472E-B8C4-1551AA34A679}" type="datetime1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986931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/>
              <a:t>Insert Day XX Month XXXX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80000" y="2349404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908277"/>
            <a:ext cx="11326813" cy="604837"/>
          </a:xfrm>
        </p:spPr>
        <p:txBody>
          <a:bodyPr anchor="b"/>
          <a:lstStyle>
            <a:lvl1pPr algn="ctr">
              <a:defRPr sz="18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1556556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18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80" y="3178747"/>
            <a:ext cx="4856065" cy="504000"/>
          </a:xfrm>
          <a:prstGeom prst="rect">
            <a:avLst/>
          </a:prstGeom>
        </p:spPr>
      </p:pic>
      <p:sp>
        <p:nvSpPr>
          <p:cNvPr id="15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06400" y="1754189"/>
            <a:ext cx="24444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8881200" y="1754188"/>
            <a:ext cx="24424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Date Placeholder 13" hidden="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02/04/2018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868363" y="1798638"/>
            <a:ext cx="2398712" cy="3960812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38876" y="1798638"/>
            <a:ext cx="2398712" cy="3960812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8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899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8"/>
            <a:ext cx="5083175" cy="3960811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9E12F-45BE-4E7C-948E-FDF1D2105AB3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95600" y="1754189"/>
            <a:ext cx="5130000" cy="4005262"/>
          </a:xfrm>
        </p:spPr>
        <p:txBody>
          <a:bodyPr numCol="1" spcCol="252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7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0633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8"/>
            <a:ext cx="5083175" cy="3535361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868363" y="5431491"/>
            <a:ext cx="5083175" cy="435909"/>
          </a:xfrm>
        </p:spPr>
        <p:txBody>
          <a:bodyPr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0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9E12F-45BE-4E7C-948E-FDF1D2105AB3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85241" y="1734093"/>
            <a:ext cx="5138397" cy="4005262"/>
          </a:xfrm>
        </p:spPr>
        <p:txBody>
          <a:bodyPr numCol="1" spcCol="252000"/>
          <a:lstStyle>
            <a:lvl1pPr marL="36000" indent="-36000">
              <a:lnSpc>
                <a:spcPct val="119000"/>
              </a:lnSpc>
              <a:spcBef>
                <a:spcPts val="0"/>
              </a:spcBef>
              <a:spcAft>
                <a:spcPts val="1200"/>
              </a:spcAft>
              <a:buSzPct val="25000"/>
              <a:buFont typeface="Adelle BS" pitchFamily="50" charset="0"/>
              <a:buChar char=" "/>
              <a:defRPr sz="1600" b="0" i="1" spc="50" baseline="0"/>
            </a:lvl1pPr>
            <a:lvl2pPr marL="50400" indent="-504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b="1" cap="all" spc="50" baseline="0"/>
            </a:lvl2pPr>
            <a:lvl3pPr marL="50400" indent="-504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3pPr>
            <a:lvl4pPr marL="248400" indent="-190500">
              <a:spcBef>
                <a:spcPts val="1800"/>
              </a:spcBef>
              <a:defRPr sz="1200" spc="50" baseline="0"/>
            </a:lvl4pPr>
            <a:lvl5pPr marL="450000" indent="-190500">
              <a:spcBef>
                <a:spcPts val="1800"/>
              </a:spcBef>
              <a:defRPr sz="1200" spc="50" baseline="0"/>
            </a:lvl5pPr>
            <a:lvl6pPr marL="650875" indent="-190500">
              <a:spcBef>
                <a:spcPts val="1800"/>
              </a:spcBef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AutoShape 4"/>
          <p:cNvSpPr>
            <a:spLocks/>
          </p:cNvSpPr>
          <p:nvPr userDrawn="1"/>
        </p:nvSpPr>
        <p:spPr bwMode="gray">
          <a:xfrm>
            <a:off x="-1974850" y="1819503"/>
            <a:ext cx="1830387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or/and bulleted list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Level = Manchet 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Level = Regular text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4.-6. Level = Bulleted list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600" b="0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Manchet</a:t>
            </a:r>
            <a:r>
              <a:rPr lang="en-GB" sz="1600" b="0" i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 text written here</a:t>
            </a:r>
            <a:endParaRPr lang="en-GB" sz="1600" b="0" i="1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Bodytext 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297930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2" y="1754189"/>
            <a:ext cx="7769225" cy="1220123"/>
          </a:xfrm>
        </p:spPr>
        <p:txBody>
          <a:bodyPr/>
          <a:lstStyle>
            <a:lvl1pPr marL="0" indent="0">
              <a:lnSpc>
                <a:spcPct val="119000"/>
              </a:lnSpc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258991-706B-4B60-9D1A-67D4247515DF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2" y="3113357"/>
            <a:ext cx="5083175" cy="2646094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75" y="3087975"/>
            <a:ext cx="5084763" cy="2674607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AutoShape 4"/>
          <p:cNvSpPr>
            <a:spLocks/>
          </p:cNvSpPr>
          <p:nvPr userDrawn="1"/>
        </p:nvSpPr>
        <p:spPr bwMode="gray">
          <a:xfrm>
            <a:off x="12337048" y="3069556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5" name="AutoShape 4"/>
          <p:cNvSpPr>
            <a:spLocks/>
          </p:cNvSpPr>
          <p:nvPr userDrawn="1"/>
        </p:nvSpPr>
        <p:spPr bwMode="gray">
          <a:xfrm>
            <a:off x="-1648178" y="3102987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93007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926513" y="1754189"/>
            <a:ext cx="2397126" cy="4005262"/>
          </a:xfrm>
        </p:spPr>
        <p:txBody>
          <a:bodyPr anchor="b" anchorCtr="0"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2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7"/>
            <a:ext cx="7769225" cy="3960813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73837-93B9-4FEC-B6EE-6EA5B23AE5E0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15999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926513" y="1754189"/>
            <a:ext cx="2397126" cy="4005262"/>
          </a:xfrm>
        </p:spPr>
        <p:txBody>
          <a:bodyPr anchor="t" anchorCtr="0"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2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7"/>
            <a:ext cx="7769225" cy="3960813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73837-93B9-4FEC-B6EE-6EA5B23AE5E0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302810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92FF-328A-4A23-8B23-1AAF91CB0E37}" type="datetime1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8"/>
            <a:ext cx="12240000" cy="6858038"/>
          </a:xfrm>
          <a:prstGeom prst="rect">
            <a:avLst/>
          </a:prstGeom>
          <a:solidFill>
            <a:srgbClr val="92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332BF737-3C4C-4ABF-A6E2-16A4835A99EE}" type="datetime1">
              <a:rPr lang="en-GB" smtClean="0"/>
              <a:t>02/04/2018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64" y="3178747"/>
            <a:ext cx="485606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9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8"/>
            <a:ext cx="12189600" cy="685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31801" y="161528"/>
            <a:ext cx="10891838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868363" y="1744762"/>
            <a:ext cx="10455275" cy="4005262"/>
          </a:xfrm>
        </p:spPr>
        <p:txBody>
          <a:bodyPr/>
          <a:lstStyle>
            <a:lvl1pPr>
              <a:spcBef>
                <a:spcPts val="2000"/>
              </a:spcBef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6209A0-71F7-44B6-96D7-5D458705F9C2}" type="datetime1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659467" y="2326223"/>
            <a:ext cx="151500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/>
          </a:p>
          <a:p>
            <a:endParaRPr lang="da-DK" noProof="1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/>
              <a:t>First level = Bulleted list in bold text</a:t>
            </a:r>
          </a:p>
          <a:p>
            <a:pPr lvl="1"/>
            <a:r>
              <a:rPr lang="da-DK" noProof="1"/>
              <a:t>Use TAB-key for second level = regular bulleted list</a:t>
            </a:r>
          </a:p>
          <a:p>
            <a:pPr lvl="2"/>
            <a:r>
              <a:rPr lang="da-DK" noProof="1"/>
              <a:t>Third level</a:t>
            </a:r>
          </a:p>
          <a:p>
            <a:pPr lvl="3"/>
            <a:r>
              <a:rPr lang="da-DK" noProof="1"/>
              <a:t>Fourth level</a:t>
            </a:r>
          </a:p>
          <a:p>
            <a:pPr lvl="4"/>
            <a:r>
              <a:rPr lang="da-DK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661701"/>
            <a:ext cx="11326813" cy="604837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3297229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0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60E84820-AE3B-4F40-91D8-38E6F87297BA}" type="datetime1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40" y="1213229"/>
            <a:ext cx="2095200" cy="21745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986800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/>
              <a:t>Insert Day XX Month XXXX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880000" y="2163130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7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661701"/>
            <a:ext cx="11326813" cy="604837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3297229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0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38563CE8-0E87-4D7D-ABCB-FE95BC1C2E97}" type="datetime1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0" y="5960547"/>
            <a:ext cx="1755129" cy="182161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7616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/>
              <a:t>Insert Day XX Month XXXX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80000" y="2163130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3" y="1743709"/>
            <a:ext cx="5083175" cy="4015742"/>
          </a:xfrm>
        </p:spPr>
        <p:txBody>
          <a:bodyPr/>
          <a:lstStyle>
            <a:lvl1pPr marL="0" indent="0">
              <a:lnSpc>
                <a:spcPct val="119000"/>
              </a:lnSpc>
              <a:spcBef>
                <a:spcPts val="0"/>
              </a:spcBef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1659467" y="2322513"/>
            <a:ext cx="151500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23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-1659467" y="1809750"/>
            <a:ext cx="151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first colomn is </a:t>
            </a:r>
            <a:b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manchet </a:t>
            </a:r>
            <a:endParaRPr lang="en-GB" altLang="da-DK" sz="1000" b="1" noProof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93691" y="1754188"/>
            <a:ext cx="5129947" cy="4005263"/>
          </a:xfrm>
        </p:spPr>
        <p:txBody>
          <a:bodyPr numCol="1" spcCol="252000"/>
          <a:lstStyle>
            <a:lvl1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spcAft>
                <a:spcPts val="0"/>
              </a:spcAft>
              <a:defRPr sz="1200" spc="50" baseline="0"/>
            </a:lvl3pPr>
            <a:lvl4pPr marL="439200">
              <a:spcBef>
                <a:spcPts val="1800"/>
              </a:spcBef>
              <a:spcAft>
                <a:spcPts val="0"/>
              </a:spcAft>
              <a:defRPr sz="1200" spc="50" baseline="0"/>
            </a:lvl4pPr>
            <a:lvl5pPr marL="633600">
              <a:spcBef>
                <a:spcPts val="1800"/>
              </a:spcBef>
              <a:spcAft>
                <a:spcPts val="0"/>
              </a:spcAft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3" y="1743709"/>
            <a:ext cx="5083175" cy="4015742"/>
          </a:xfrm>
        </p:spPr>
        <p:txBody>
          <a:bodyPr/>
          <a:lstStyle>
            <a:lvl1pPr marL="0" indent="0">
              <a:lnSpc>
                <a:spcPct val="119000"/>
              </a:lnSpc>
              <a:spcBef>
                <a:spcPts val="0"/>
              </a:spcBef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9"/>
          </p:nvPr>
        </p:nvSpPr>
        <p:spPr>
          <a:xfrm>
            <a:off x="6238875" y="1754188"/>
            <a:ext cx="5084763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-1659467" y="1809750"/>
            <a:ext cx="151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first colomn is </a:t>
            </a:r>
            <a:b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manchet </a:t>
            </a:r>
            <a:endParaRPr lang="en-GB" altLang="da-DK" sz="1000" b="1" noProof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1659467" y="2326223"/>
            <a:ext cx="15150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</a:t>
            </a:r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/>
          </a:p>
          <a:p>
            <a:endParaRPr lang="da-DK" noProof="1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/>
              <a:t>First level = Bulleted list in bold text</a:t>
            </a:r>
          </a:p>
          <a:p>
            <a:pPr lvl="1"/>
            <a:r>
              <a:rPr lang="da-DK" noProof="1"/>
              <a:t>Use TAB-key for second level = regular bulleted list</a:t>
            </a:r>
          </a:p>
          <a:p>
            <a:pPr lvl="2"/>
            <a:r>
              <a:rPr lang="da-DK" noProof="1"/>
              <a:t>Third level</a:t>
            </a:r>
          </a:p>
          <a:p>
            <a:pPr lvl="3"/>
            <a:r>
              <a:rPr lang="da-DK" noProof="1"/>
              <a:t>Fourth level</a:t>
            </a:r>
          </a:p>
          <a:p>
            <a:pPr lvl="4"/>
            <a:r>
              <a:rPr lang="da-DK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9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24400" y="1754189"/>
            <a:ext cx="51300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195599" y="1754188"/>
            <a:ext cx="51300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287545-B69F-49A8-9E54-38EB83245F58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30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1934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868363" y="1754188"/>
            <a:ext cx="5083175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238875" y="1754188"/>
            <a:ext cx="5084763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02/04/2018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1659467" y="2326223"/>
            <a:ext cx="15150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</a:t>
            </a:r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/>
          </a:p>
          <a:p>
            <a:endParaRPr lang="da-DK" noProof="1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/>
              <a:t>First level = Bulleted list in bold text</a:t>
            </a:r>
          </a:p>
          <a:p>
            <a:pPr lvl="1"/>
            <a:r>
              <a:rPr lang="da-DK" noProof="1"/>
              <a:t>Use TAB-key for second level = regular bulleted list</a:t>
            </a:r>
          </a:p>
          <a:p>
            <a:pPr lvl="2"/>
            <a:r>
              <a:rPr lang="da-DK" noProof="1"/>
              <a:t>Third level</a:t>
            </a:r>
          </a:p>
          <a:p>
            <a:pPr lvl="3"/>
            <a:r>
              <a:rPr lang="da-DK" noProof="1"/>
              <a:t>Fourth level</a:t>
            </a:r>
          </a:p>
          <a:p>
            <a:pPr lvl="4"/>
            <a:r>
              <a:rPr lang="da-DK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7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24399" y="1754189"/>
            <a:ext cx="2442676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506400" y="1754188"/>
            <a:ext cx="24451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192000" y="1754188"/>
            <a:ext cx="244558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881200" y="1754188"/>
            <a:ext cx="24424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Date Placeholder 13" hidden="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02/04/2018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6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8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15666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341189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1" y="761007"/>
            <a:ext cx="10891838" cy="5738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63" y="1754188"/>
            <a:ext cx="10455275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0428052" y="6426200"/>
            <a:ext cx="1330562" cy="431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29998DDF-DDAF-4133-A98F-39E05370E4E9}" type="datetime1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800" y="6326085"/>
            <a:ext cx="8077000" cy="5349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801" y="6326085"/>
            <a:ext cx="432000" cy="5319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0" spc="60" baseline="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Logo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89" y="6290973"/>
            <a:ext cx="1332000" cy="13824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1800" y="138533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61" r:id="rId4"/>
    <p:sldLayoutId id="2147483662" r:id="rId5"/>
    <p:sldLayoutId id="2147483673" r:id="rId6"/>
    <p:sldLayoutId id="2147483663" r:id="rId7"/>
    <p:sldLayoutId id="2147483674" r:id="rId8"/>
    <p:sldLayoutId id="2147483669" r:id="rId9"/>
    <p:sldLayoutId id="2147483670" r:id="rId10"/>
    <p:sldLayoutId id="2147483671" r:id="rId11"/>
    <p:sldLayoutId id="2147483664" r:id="rId12"/>
    <p:sldLayoutId id="2147483665" r:id="rId13"/>
    <p:sldLayoutId id="2147483666" r:id="rId14"/>
    <p:sldLayoutId id="2147483672" r:id="rId15"/>
    <p:sldLayoutId id="2147483654" r:id="rId16"/>
    <p:sldLayoutId id="2147483668" r:id="rId17"/>
    <p:sldLayoutId id="2147483655" r:id="rId18"/>
    <p:sldLayoutId id="2147483675" r:id="rId19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300" b="1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25000"/>
        </a:lnSpc>
        <a:spcBef>
          <a:spcPts val="1800"/>
        </a:spcBef>
        <a:buFont typeface="Arial Black" panose="020B0A04020102020204" pitchFamily="34" charset="0"/>
        <a:buChar char="-"/>
        <a:defRPr sz="1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1908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3816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724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7632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9540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6pPr>
      <a:lvl7pPr marL="11448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7pPr>
      <a:lvl8pPr marL="13356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8pPr>
      <a:lvl9pPr marL="15264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4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1767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AnAlysis output template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804" y="4498016"/>
            <a:ext cx="5040000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>
                <a:solidFill>
                  <a:schemeClr val="tx1"/>
                </a:solidFill>
              </a:rPr>
              <a:t>Stakeholders involved</a:t>
            </a:r>
            <a:endParaRPr lang="en-US" sz="1000" b="1" spc="50" baseline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1800" y="1825625"/>
            <a:ext cx="5040000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>
                <a:solidFill>
                  <a:schemeClr val="tx1"/>
                </a:solidFill>
              </a:rPr>
              <a:t>Analysis Foundation</a:t>
            </a:r>
            <a:endParaRPr lang="en-US" sz="1000" b="1" spc="50" baseline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21474" y="2115358"/>
            <a:ext cx="5040000" cy="284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>
                <a:solidFill>
                  <a:schemeClr val="tx1"/>
                </a:solidFill>
              </a:rPr>
              <a:t>Analysis Results</a:t>
            </a:r>
            <a:endParaRPr lang="en-US" sz="1000" b="1" spc="50" baseline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>
            <a:off x="4321461" y="3700257"/>
            <a:ext cx="3420253" cy="54745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endParaRPr lang="en-US" sz="1200" spc="50" baseline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894" y="2274818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894" y="3015884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>
                <a:solidFill>
                  <a:schemeClr val="tx1"/>
                </a:solidFill>
              </a:rPr>
              <a:t>Business</a:t>
            </a:r>
            <a:r>
              <a:rPr lang="en-US" sz="1000" spc="50">
                <a:solidFill>
                  <a:schemeClr val="tx1"/>
                </a:solidFill>
              </a:rPr>
              <a:t> Questions</a:t>
            </a:r>
            <a:endParaRPr lang="en-US" sz="1000" spc="50" baseline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894" y="3756950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>
                <a:solidFill>
                  <a:schemeClr val="tx1"/>
                </a:solidFill>
              </a:rPr>
              <a:t>Potential Business Actions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52675" y="2274818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40765" y="3015884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0765" y="3756950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1804" y="4947209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>
                <a:solidFill>
                  <a:schemeClr val="tx1"/>
                </a:solidFill>
              </a:rPr>
              <a:t>Key Analysts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1804" y="5688275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52675" y="4947209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2675" y="5688275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94539" y="4068548"/>
            <a:ext cx="5040000" cy="1060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spc="50">
                <a:solidFill>
                  <a:schemeClr val="tx1"/>
                </a:solidFill>
              </a:rPr>
              <a:t>Breakdown of Demand_eV in business cases into daily targets per brand and per country using overall average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1800" y="1443131"/>
            <a:ext cx="1836000" cy="2841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>
                <a:solidFill>
                  <a:schemeClr val="bg1">
                    <a:lumMod val="95000"/>
                  </a:schemeClr>
                </a:solidFill>
              </a:rPr>
              <a:t>Hypothesis</a:t>
            </a:r>
            <a:endParaRPr lang="en-US" sz="1000" b="1" spc="50" baseline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4580" y="1442834"/>
            <a:ext cx="9408799" cy="2841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endParaRPr lang="en-US" sz="1000" spc="50" baseline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8935" y="2498513"/>
            <a:ext cx="12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>
                <a:solidFill>
                  <a:schemeClr val="tx1"/>
                </a:solidFill>
              </a:rPr>
              <a:t>Key Results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18935" y="4509246"/>
            <a:ext cx="12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dirty="0">
                <a:solidFill>
                  <a:schemeClr val="tx1"/>
                </a:solidFill>
              </a:rPr>
              <a:t>Filters used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18282" y="2498513"/>
            <a:ext cx="3643191" cy="1911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18281" y="4509246"/>
            <a:ext cx="3643191" cy="1632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r>
              <a:rPr lang="en-US" sz="1000" spc="50" baseline="0" dirty="0">
                <a:solidFill>
                  <a:schemeClr val="tx1"/>
                </a:solidFill>
              </a:rPr>
              <a:t>Online channels</a:t>
            </a:r>
            <a:r>
              <a:rPr lang="en-US" sz="1000" spc="50" dirty="0">
                <a:solidFill>
                  <a:schemeClr val="tx1"/>
                </a:solidFill>
              </a:rPr>
              <a:t>: Paid Search, Organic Search, Direct</a:t>
            </a:r>
          </a:p>
          <a:p>
            <a:pPr>
              <a:lnSpc>
                <a:spcPct val="111000"/>
              </a:lnSpc>
            </a:pPr>
            <a:endParaRPr lang="en-US" sz="1000" spc="50" dirty="0">
              <a:solidFill>
                <a:schemeClr val="tx1"/>
              </a:solidFill>
            </a:endParaRPr>
          </a:p>
          <a:p>
            <a:pPr>
              <a:lnSpc>
                <a:spcPct val="111000"/>
              </a:lnSpc>
            </a:pPr>
            <a:r>
              <a:rPr lang="en-US" sz="1000" spc="50" dirty="0">
                <a:solidFill>
                  <a:schemeClr val="tx1"/>
                </a:solidFill>
              </a:rPr>
              <a:t> Sessions with over 2 Page Views</a:t>
            </a:r>
          </a:p>
        </p:txBody>
      </p:sp>
    </p:spTree>
    <p:extLst>
      <p:ext uri="{BB962C8B-B14F-4D97-AF65-F5344CB8AC3E}">
        <p14:creationId xmlns:p14="http://schemas.microsoft.com/office/powerpoint/2010/main" val="17805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83754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1. What?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3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Current traffic situation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ACB4-B74C-4ED0-8633-3C7BD8346277}"/>
              </a:ext>
            </a:extLst>
          </p:cNvPr>
          <p:cNvSpPr txBox="1"/>
          <p:nvPr/>
        </p:nvSpPr>
        <p:spPr>
          <a:xfrm>
            <a:off x="431799" y="1614669"/>
            <a:ext cx="9439563" cy="2459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1000"/>
              </a:lnSpc>
            </a:pPr>
            <a:r>
              <a:rPr lang="nl-NL" sz="1200" spc="50" dirty="0" err="1"/>
              <a:t>All</a:t>
            </a:r>
            <a:r>
              <a:rPr lang="nl-NL" sz="1200" spc="50" dirty="0"/>
              <a:t> </a:t>
            </a:r>
            <a:r>
              <a:rPr lang="nl-NL" sz="1200" spc="50" dirty="0" err="1"/>
              <a:t>components</a:t>
            </a:r>
            <a:r>
              <a:rPr lang="nl-NL" sz="1200" spc="50" dirty="0"/>
              <a:t> of customer </a:t>
            </a:r>
            <a:r>
              <a:rPr lang="nl-NL" sz="1200" spc="50" dirty="0" err="1"/>
              <a:t>journey</a:t>
            </a:r>
            <a:r>
              <a:rPr lang="nl-NL" sz="1200" spc="50" dirty="0"/>
              <a:t> </a:t>
            </a:r>
            <a:r>
              <a:rPr lang="nl-NL" sz="1200" spc="50" dirty="0" err="1"/>
              <a:t>should</a:t>
            </a:r>
            <a:r>
              <a:rPr lang="nl-NL" sz="1200" spc="50" dirty="0"/>
              <a:t> </a:t>
            </a:r>
            <a:r>
              <a:rPr lang="nl-NL" sz="1200" spc="50" dirty="0" err="1"/>
              <a:t>be</a:t>
            </a:r>
            <a:r>
              <a:rPr lang="nl-NL" sz="1200" spc="50" dirty="0"/>
              <a:t> </a:t>
            </a:r>
            <a:r>
              <a:rPr lang="nl-NL" sz="1200" spc="50" dirty="0" err="1"/>
              <a:t>tracked</a:t>
            </a:r>
            <a:r>
              <a:rPr lang="nl-NL" sz="1200" spc="50" dirty="0"/>
              <a:t>.</a:t>
            </a:r>
          </a:p>
          <a:p>
            <a:pPr marL="0" algn="l" defTabSz="914400" rtl="0" eaLnBrk="1" latinLnBrk="0" hangingPunct="1">
              <a:lnSpc>
                <a:spcPct val="111000"/>
              </a:lnSpc>
            </a:pPr>
            <a:endParaRPr lang="nl-NL" sz="1200" spc="50" dirty="0"/>
          </a:p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issues in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Incorrect data (tracking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incorrect labels or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events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different labels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accross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storefronts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Missing data (</a:t>
            </a:r>
            <a:r>
              <a:rPr lang="nl-NL" sz="1200" spc="50" dirty="0" err="1"/>
              <a:t>not</a:t>
            </a:r>
            <a:r>
              <a:rPr lang="nl-NL" sz="1200" spc="50" dirty="0"/>
              <a:t> tracking </a:t>
            </a:r>
            <a:r>
              <a:rPr lang="nl-NL" sz="1200" spc="50" dirty="0" err="1"/>
              <a:t>the</a:t>
            </a:r>
            <a:r>
              <a:rPr lang="nl-NL" sz="1200" spc="50" dirty="0"/>
              <a:t> data at </a:t>
            </a:r>
            <a:r>
              <a:rPr lang="nl-NL" sz="1200" spc="50" dirty="0" err="1"/>
              <a:t>all</a:t>
            </a:r>
            <a:r>
              <a:rPr lang="nl-NL" sz="1200" spc="50" dirty="0"/>
              <a:t>)</a:t>
            </a:r>
          </a:p>
          <a:p>
            <a:pPr algn="l" defTabSz="914400" rtl="0" eaLnBrk="1" latinLnBrk="0" hangingPunct="1">
              <a:lnSpc>
                <a:spcPct val="111000"/>
              </a:lnSpc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11000"/>
              </a:lnSpc>
            </a:pPr>
            <a:r>
              <a:rPr lang="nl-NL" sz="1200" spc="50" dirty="0" err="1"/>
              <a:t>There</a:t>
            </a:r>
            <a:r>
              <a:rPr lang="nl-NL" sz="1200" spc="50" dirty="0"/>
              <a:t> are 2 </a:t>
            </a:r>
            <a:r>
              <a:rPr lang="nl-NL" sz="1200" spc="50" dirty="0" err="1"/>
              <a:t>distinct</a:t>
            </a:r>
            <a:r>
              <a:rPr lang="nl-NL" sz="1200" spc="50" dirty="0"/>
              <a:t> types of “hits” (</a:t>
            </a:r>
            <a:r>
              <a:rPr lang="nl-NL" sz="1200" spc="50" dirty="0" err="1"/>
              <a:t>session</a:t>
            </a:r>
            <a:r>
              <a:rPr lang="nl-NL" sz="1200" spc="50" dirty="0"/>
              <a:t> </a:t>
            </a:r>
            <a:r>
              <a:rPr lang="nl-NL" sz="1200" spc="50" dirty="0" err="1"/>
              <a:t>components</a:t>
            </a:r>
            <a:r>
              <a:rPr lang="nl-NL" sz="1200" spc="50" dirty="0"/>
              <a:t>) </a:t>
            </a:r>
            <a:r>
              <a:rPr lang="nl-NL" sz="1200" spc="50" dirty="0" err="1"/>
              <a:t>which</a:t>
            </a:r>
            <a:r>
              <a:rPr lang="nl-NL" sz="1200" spc="50" dirty="0"/>
              <a:t> </a:t>
            </a:r>
            <a:r>
              <a:rPr lang="nl-NL" sz="1200" spc="50" dirty="0" err="1"/>
              <a:t>will</a:t>
            </a:r>
            <a:r>
              <a:rPr lang="nl-NL" sz="1200" spc="50" dirty="0"/>
              <a:t> </a:t>
            </a:r>
            <a:r>
              <a:rPr lang="nl-NL" sz="1200" spc="50" dirty="0" err="1"/>
              <a:t>influence</a:t>
            </a:r>
            <a:r>
              <a:rPr lang="nl-NL" sz="1200" spc="50" dirty="0"/>
              <a:t> </a:t>
            </a:r>
            <a:r>
              <a:rPr lang="nl-NL" sz="1200" spc="50" dirty="0" err="1"/>
              <a:t>the</a:t>
            </a:r>
            <a:r>
              <a:rPr lang="nl-NL" sz="1200" spc="50" dirty="0"/>
              <a:t> business in a different way:</a:t>
            </a:r>
          </a:p>
          <a:p>
            <a:pPr algn="l" defTabSz="914400" rtl="0" eaLnBrk="1" latinLnBrk="0" hangingPunct="1">
              <a:lnSpc>
                <a:spcPct val="111000"/>
              </a:lnSpc>
            </a:pPr>
            <a:endParaRPr lang="nl-NL" sz="1200" spc="50" dirty="0">
              <a:sym typeface="Wingdings" panose="05000000000000000000" pitchFamily="2" charset="2"/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Wingdings" panose="05000000000000000000" pitchFamily="2" charset="2"/>
              <a:buChar char="à"/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–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website (clicks, open of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menus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down,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Wingdings" panose="05000000000000000000" pitchFamily="2" charset="2"/>
              <a:buChar char="à"/>
            </a:pPr>
            <a:r>
              <a:rPr lang="nl-NL" sz="1200" spc="50" dirty="0"/>
              <a:t>Pages – </a:t>
            </a:r>
            <a:r>
              <a:rPr lang="nl-NL" sz="1200" spc="50" dirty="0" err="1"/>
              <a:t>What</a:t>
            </a:r>
            <a:r>
              <a:rPr lang="nl-NL" sz="1200" spc="50" dirty="0"/>
              <a:t> </a:t>
            </a:r>
            <a:r>
              <a:rPr lang="nl-NL" sz="1200" spc="50" dirty="0" err="1"/>
              <a:t>the</a:t>
            </a:r>
            <a:r>
              <a:rPr lang="nl-NL" sz="1200" spc="50" dirty="0"/>
              <a:t> </a:t>
            </a:r>
            <a:r>
              <a:rPr lang="nl-NL" sz="1200" spc="50" dirty="0" err="1"/>
              <a:t>consumer</a:t>
            </a:r>
            <a:r>
              <a:rPr lang="nl-NL" sz="1200" spc="50" dirty="0"/>
              <a:t> </a:t>
            </a:r>
            <a:r>
              <a:rPr lang="nl-NL" sz="1200" spc="50" dirty="0" err="1"/>
              <a:t>sees</a:t>
            </a:r>
            <a:r>
              <a:rPr lang="nl-NL" sz="1200" spc="50" dirty="0"/>
              <a:t> in </a:t>
            </a:r>
            <a:r>
              <a:rPr lang="nl-NL" sz="1200" spc="50" dirty="0" err="1"/>
              <a:t>the</a:t>
            </a:r>
            <a:r>
              <a:rPr lang="nl-NL" sz="1200" spc="50" dirty="0"/>
              <a:t> website (page types, </a:t>
            </a:r>
            <a:r>
              <a:rPr lang="nl-NL" sz="1200" spc="50" dirty="0" err="1"/>
              <a:t>products</a:t>
            </a:r>
            <a:r>
              <a:rPr lang="nl-NL" sz="1200" spc="50" dirty="0"/>
              <a:t>, page </a:t>
            </a:r>
            <a:r>
              <a:rPr lang="nl-NL" sz="1200" spc="50" dirty="0" err="1"/>
              <a:t>origin</a:t>
            </a:r>
            <a:r>
              <a:rPr lang="nl-NL" sz="1200" spc="50" dirty="0"/>
              <a:t>, </a:t>
            </a:r>
            <a:r>
              <a:rPr lang="nl-NL" sz="1200" spc="50" dirty="0" err="1"/>
              <a:t>etc</a:t>
            </a:r>
            <a:r>
              <a:rPr lang="nl-NL" sz="1200" spc="50" dirty="0"/>
              <a:t>)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Wingdings" panose="05000000000000000000" pitchFamily="2" charset="2"/>
              <a:buChar char="à"/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11000"/>
              </a:lnSpc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00778-B8C4-48D8-A83D-9EFA68A89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9" y="3835400"/>
            <a:ext cx="4320000" cy="2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2. Why?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4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Why is it important to tackle the issues upcoming from the current situation?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ACB4-B74C-4ED0-8633-3C7BD8346277}"/>
              </a:ext>
            </a:extLst>
          </p:cNvPr>
          <p:cNvSpPr txBox="1"/>
          <p:nvPr/>
        </p:nvSpPr>
        <p:spPr>
          <a:xfrm>
            <a:off x="431799" y="1614669"/>
            <a:ext cx="11206019" cy="2664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Current</a:t>
            </a:r>
            <a:r>
              <a:rPr lang="nl-NL" sz="1200" spc="50" dirty="0"/>
              <a:t> analysis </a:t>
            </a:r>
            <a:r>
              <a:rPr lang="nl-NL" sz="1200" spc="50" dirty="0" err="1"/>
              <a:t>might</a:t>
            </a:r>
            <a:r>
              <a:rPr lang="nl-NL" sz="1200" spc="50" dirty="0"/>
              <a:t> </a:t>
            </a:r>
            <a:r>
              <a:rPr lang="nl-NL" sz="1200" spc="50" dirty="0" err="1"/>
              <a:t>bring</a:t>
            </a:r>
            <a:r>
              <a:rPr lang="nl-NL" sz="1200" spc="50" dirty="0"/>
              <a:t> </a:t>
            </a:r>
            <a:r>
              <a:rPr lang="nl-NL" sz="1200" spc="50" dirty="0" err="1"/>
              <a:t>to</a:t>
            </a:r>
            <a:r>
              <a:rPr lang="nl-NL" sz="1200" spc="50" dirty="0"/>
              <a:t> wrong </a:t>
            </a:r>
            <a:r>
              <a:rPr lang="nl-NL" sz="1200" spc="50" dirty="0" err="1"/>
              <a:t>conclusions</a:t>
            </a:r>
            <a:r>
              <a:rPr lang="nl-NL" sz="1200" spc="50" dirty="0"/>
              <a:t> – incorrect data (events </a:t>
            </a:r>
            <a:r>
              <a:rPr lang="nl-NL" sz="1200" spc="50" dirty="0" err="1"/>
              <a:t>labeled</a:t>
            </a:r>
            <a:r>
              <a:rPr lang="nl-NL" sz="1200" spc="50" dirty="0"/>
              <a:t> </a:t>
            </a:r>
            <a:r>
              <a:rPr lang="nl-NL" sz="1200" spc="50" dirty="0" err="1"/>
              <a:t>incorrectly</a:t>
            </a:r>
            <a:r>
              <a:rPr lang="nl-NL" sz="1200" spc="50" dirty="0"/>
              <a:t>, no </a:t>
            </a:r>
            <a:r>
              <a:rPr lang="nl-NL" sz="1200" spc="50" dirty="0" err="1"/>
              <a:t>documentation</a:t>
            </a:r>
            <a:r>
              <a:rPr lang="nl-NL" sz="1200" spc="50" dirty="0"/>
              <a:t> leads “</a:t>
            </a:r>
            <a:r>
              <a:rPr lang="nl-NL" sz="1200" spc="50" dirty="0" err="1"/>
              <a:t>self-documentation</a:t>
            </a:r>
            <a:r>
              <a:rPr lang="nl-NL" sz="1200" spc="50" dirty="0"/>
              <a:t>”)</a:t>
            </a: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Some</a:t>
            </a:r>
            <a:r>
              <a:rPr lang="nl-NL" sz="1200" spc="50" dirty="0"/>
              <a:t> events/</a:t>
            </a:r>
            <a:r>
              <a:rPr lang="nl-NL" sz="1200" spc="50" dirty="0" err="1"/>
              <a:t>KPIs</a:t>
            </a:r>
            <a:r>
              <a:rPr lang="nl-NL" sz="1200" spc="50" dirty="0"/>
              <a:t>/</a:t>
            </a:r>
            <a:r>
              <a:rPr lang="nl-NL" sz="1200" spc="50" dirty="0" err="1"/>
              <a:t>session</a:t>
            </a:r>
            <a:r>
              <a:rPr lang="nl-NL" sz="1200" spc="50" dirty="0"/>
              <a:t> </a:t>
            </a:r>
            <a:r>
              <a:rPr lang="nl-NL" sz="1200" spc="50" dirty="0" err="1"/>
              <a:t>components</a:t>
            </a:r>
            <a:r>
              <a:rPr lang="nl-NL" sz="1200" spc="50" dirty="0"/>
              <a:t> </a:t>
            </a:r>
            <a:r>
              <a:rPr lang="nl-NL" sz="1200" spc="50" dirty="0" err="1"/>
              <a:t>cannot</a:t>
            </a:r>
            <a:r>
              <a:rPr lang="nl-NL" sz="1200" spc="50" dirty="0"/>
              <a:t> </a:t>
            </a:r>
            <a:r>
              <a:rPr lang="nl-NL" sz="1200" spc="50" dirty="0" err="1"/>
              <a:t>be</a:t>
            </a:r>
            <a:r>
              <a:rPr lang="nl-NL" sz="1200" spc="50" dirty="0"/>
              <a:t> </a:t>
            </a:r>
            <a:r>
              <a:rPr lang="nl-NL" sz="1200" spc="50" dirty="0" err="1"/>
              <a:t>analyzed</a:t>
            </a:r>
            <a:r>
              <a:rPr lang="nl-NL" sz="1200" spc="50" dirty="0"/>
              <a:t> – missing data</a:t>
            </a: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Adopt</a:t>
            </a:r>
            <a:r>
              <a:rPr lang="nl-NL" sz="1200" spc="50" dirty="0"/>
              <a:t> a </a:t>
            </a:r>
            <a:r>
              <a:rPr lang="nl-NL" sz="1200" spc="50" dirty="0" err="1"/>
              <a:t>solid</a:t>
            </a:r>
            <a:r>
              <a:rPr lang="nl-NL" sz="1200" spc="50" dirty="0"/>
              <a:t> </a:t>
            </a:r>
            <a:r>
              <a:rPr lang="nl-NL" sz="1200" spc="50" dirty="0" err="1"/>
              <a:t>and</a:t>
            </a:r>
            <a:r>
              <a:rPr lang="nl-NL" sz="1200" spc="50" dirty="0"/>
              <a:t> </a:t>
            </a:r>
            <a:r>
              <a:rPr lang="nl-NL" sz="1200" spc="50" dirty="0" err="1"/>
              <a:t>homogenous</a:t>
            </a:r>
            <a:r>
              <a:rPr lang="nl-NL" sz="1200" spc="50" dirty="0"/>
              <a:t> approach leads </a:t>
            </a:r>
            <a:r>
              <a:rPr lang="nl-NL" sz="1200" spc="50" dirty="0" err="1"/>
              <a:t>to</a:t>
            </a:r>
            <a:r>
              <a:rPr lang="nl-NL" sz="1200" spc="50" dirty="0"/>
              <a:t> </a:t>
            </a:r>
            <a:r>
              <a:rPr lang="nl-NL" sz="1200" spc="50" dirty="0" err="1"/>
              <a:t>organization</a:t>
            </a:r>
            <a:r>
              <a:rPr lang="nl-NL" sz="1200" spc="50" dirty="0"/>
              <a:t> – </a:t>
            </a:r>
            <a:r>
              <a:rPr lang="nl-NL" sz="1200" spc="50" dirty="0" err="1"/>
              <a:t>processes</a:t>
            </a:r>
            <a:r>
              <a:rPr lang="nl-NL" sz="1200" spc="50" dirty="0"/>
              <a:t> </a:t>
            </a:r>
            <a:r>
              <a:rPr lang="nl-NL" sz="1200" spc="50" dirty="0" err="1"/>
              <a:t>can</a:t>
            </a:r>
            <a:r>
              <a:rPr lang="nl-NL" sz="1200" spc="50" dirty="0"/>
              <a:t> run </a:t>
            </a:r>
            <a:r>
              <a:rPr lang="nl-NL" sz="1200" spc="50" dirty="0" err="1"/>
              <a:t>smoothly</a:t>
            </a:r>
            <a:r>
              <a:rPr lang="nl-NL" sz="1200" spc="50" dirty="0"/>
              <a:t> + short, medium </a:t>
            </a:r>
            <a:r>
              <a:rPr lang="nl-NL" sz="1200" spc="50" dirty="0" err="1"/>
              <a:t>and</a:t>
            </a:r>
            <a:r>
              <a:rPr lang="nl-NL" sz="1200" spc="50" dirty="0"/>
              <a:t> long term </a:t>
            </a:r>
            <a:r>
              <a:rPr lang="nl-NL" sz="1200" spc="50" dirty="0" err="1"/>
              <a:t>gains</a:t>
            </a: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More </a:t>
            </a:r>
            <a:r>
              <a:rPr lang="nl-NL" sz="1200" spc="50" dirty="0" err="1"/>
              <a:t>and</a:t>
            </a:r>
            <a:r>
              <a:rPr lang="nl-NL" sz="1200" spc="50" dirty="0"/>
              <a:t> </a:t>
            </a:r>
            <a:r>
              <a:rPr lang="nl-NL" sz="1200" spc="50" dirty="0" err="1"/>
              <a:t>better</a:t>
            </a:r>
            <a:r>
              <a:rPr lang="nl-NL" sz="1200" spc="50" dirty="0"/>
              <a:t> data – more </a:t>
            </a:r>
            <a:r>
              <a:rPr lang="nl-NL" sz="1200" spc="50" dirty="0" err="1"/>
              <a:t>mechanisms</a:t>
            </a:r>
            <a:r>
              <a:rPr lang="nl-NL" sz="1200" spc="50" dirty="0"/>
              <a:t> </a:t>
            </a:r>
            <a:r>
              <a:rPr lang="nl-NL" sz="1200" spc="50" dirty="0" err="1"/>
              <a:t>to</a:t>
            </a:r>
            <a:r>
              <a:rPr lang="nl-NL" sz="1200" spc="50" dirty="0"/>
              <a:t> </a:t>
            </a:r>
            <a:r>
              <a:rPr lang="nl-NL" sz="1200" spc="50" dirty="0" err="1"/>
              <a:t>investigate</a:t>
            </a:r>
            <a:r>
              <a:rPr lang="nl-NL" sz="1200" spc="50" dirty="0"/>
              <a:t> </a:t>
            </a:r>
            <a:r>
              <a:rPr lang="nl-NL" sz="1200" spc="50" dirty="0" err="1"/>
              <a:t>and</a:t>
            </a:r>
            <a:r>
              <a:rPr lang="nl-NL" sz="1200" spc="50" dirty="0"/>
              <a:t> support </a:t>
            </a:r>
            <a:r>
              <a:rPr lang="nl-NL" sz="1200" spc="50" dirty="0" err="1"/>
              <a:t>decisions</a:t>
            </a: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Gain</a:t>
            </a:r>
            <a:r>
              <a:rPr lang="nl-NL" sz="1200" spc="50" dirty="0"/>
              <a:t> trust in data – </a:t>
            </a:r>
            <a:r>
              <a:rPr lang="nl-NL" sz="1200" spc="50" dirty="0" err="1"/>
              <a:t>solid</a:t>
            </a:r>
            <a:r>
              <a:rPr lang="nl-NL" sz="1200" spc="50" dirty="0"/>
              <a:t> </a:t>
            </a:r>
            <a:r>
              <a:rPr lang="nl-NL" sz="1200" spc="50" dirty="0" err="1"/>
              <a:t>and</a:t>
            </a:r>
            <a:r>
              <a:rPr lang="nl-NL" sz="1200" spc="50" dirty="0"/>
              <a:t> more </a:t>
            </a:r>
            <a:r>
              <a:rPr lang="nl-NL" sz="1200" spc="50" dirty="0" err="1"/>
              <a:t>confident</a:t>
            </a:r>
            <a:r>
              <a:rPr lang="nl-NL" sz="1200" spc="50" dirty="0"/>
              <a:t> </a:t>
            </a:r>
            <a:r>
              <a:rPr lang="nl-NL" sz="1200" spc="50" dirty="0" err="1"/>
              <a:t>decision</a:t>
            </a:r>
            <a:r>
              <a:rPr lang="nl-NL" sz="1200" spc="50" dirty="0"/>
              <a:t> making </a:t>
            </a:r>
            <a:r>
              <a:rPr lang="nl-NL" sz="1200" spc="50" dirty="0" err="1"/>
              <a:t>processes</a:t>
            </a: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Maximize</a:t>
            </a:r>
            <a:r>
              <a:rPr lang="nl-NL" sz="1200" spc="50" dirty="0"/>
              <a:t> performance of </a:t>
            </a:r>
            <a:r>
              <a:rPr lang="nl-NL" sz="1200" spc="50" dirty="0" err="1"/>
              <a:t>our</a:t>
            </a:r>
            <a:r>
              <a:rPr lang="nl-NL" sz="1200" spc="50" dirty="0"/>
              <a:t> product, </a:t>
            </a:r>
            <a:r>
              <a:rPr lang="nl-NL" sz="1200" spc="50" dirty="0" err="1"/>
              <a:t>the</a:t>
            </a:r>
            <a:r>
              <a:rPr lang="nl-NL" sz="1200" spc="50" dirty="0"/>
              <a:t> websites – is </a:t>
            </a:r>
            <a:r>
              <a:rPr lang="nl-NL" sz="1200" spc="50" dirty="0" err="1"/>
              <a:t>there</a:t>
            </a:r>
            <a:r>
              <a:rPr lang="nl-NL" sz="1200" spc="50" dirty="0"/>
              <a:t> </a:t>
            </a:r>
            <a:r>
              <a:rPr lang="nl-NL" sz="1200" spc="50" dirty="0" err="1"/>
              <a:t>where</a:t>
            </a:r>
            <a:r>
              <a:rPr lang="nl-NL" sz="1200" spc="50" dirty="0"/>
              <a:t> </a:t>
            </a:r>
            <a:r>
              <a:rPr lang="nl-NL" sz="1200" spc="50" dirty="0" err="1"/>
              <a:t>customers</a:t>
            </a:r>
            <a:r>
              <a:rPr lang="nl-NL" sz="1200" spc="50" dirty="0"/>
              <a:t> go </a:t>
            </a:r>
            <a:r>
              <a:rPr lang="nl-NL" sz="1200" spc="50" dirty="0" err="1"/>
              <a:t>and</a:t>
            </a:r>
            <a:r>
              <a:rPr lang="nl-NL" sz="1200" spc="50" dirty="0"/>
              <a:t> is </a:t>
            </a:r>
            <a:r>
              <a:rPr lang="nl-NL" sz="1200" spc="50" dirty="0" err="1"/>
              <a:t>there</a:t>
            </a:r>
            <a:r>
              <a:rPr lang="nl-NL" sz="1200" spc="50" dirty="0"/>
              <a:t> </a:t>
            </a:r>
            <a:r>
              <a:rPr lang="nl-NL" sz="1200" spc="50" dirty="0" err="1"/>
              <a:t>the</a:t>
            </a:r>
            <a:r>
              <a:rPr lang="nl-NL" sz="1200" spc="50" dirty="0"/>
              <a:t> </a:t>
            </a:r>
            <a:r>
              <a:rPr lang="nl-NL" sz="1200" spc="50" dirty="0" err="1"/>
              <a:t>customer’s</a:t>
            </a:r>
            <a:r>
              <a:rPr lang="nl-NL" sz="1200" spc="50" dirty="0"/>
              <a:t> first </a:t>
            </a:r>
            <a:r>
              <a:rPr lang="nl-NL" sz="1200" spc="50" dirty="0" err="1"/>
              <a:t>impression</a:t>
            </a:r>
            <a:r>
              <a:rPr lang="nl-NL" sz="1200" spc="50" dirty="0"/>
              <a:t> of </a:t>
            </a:r>
            <a:r>
              <a:rPr lang="nl-NL" sz="1200" spc="50" dirty="0" err="1"/>
              <a:t>the</a:t>
            </a:r>
            <a:r>
              <a:rPr lang="nl-NL" sz="1200" spc="50" dirty="0"/>
              <a:t> </a:t>
            </a:r>
            <a:r>
              <a:rPr lang="nl-NL" sz="1200" spc="50" dirty="0" err="1"/>
              <a:t>brands</a:t>
            </a:r>
            <a:endParaRPr lang="nl-NL" sz="12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Wingdings" panose="05000000000000000000" pitchFamily="2" charset="2"/>
              <a:buChar char="à"/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11000"/>
              </a:lnSpc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3. How?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5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How can we change current status? 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ACB4-B74C-4ED0-8633-3C7BD8346277}"/>
              </a:ext>
            </a:extLst>
          </p:cNvPr>
          <p:cNvSpPr txBox="1"/>
          <p:nvPr/>
        </p:nvSpPr>
        <p:spPr>
          <a:xfrm>
            <a:off x="431799" y="1614669"/>
            <a:ext cx="11206019" cy="2664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111000"/>
              </a:lnSpc>
            </a:pPr>
            <a:r>
              <a:rPr lang="nl-NL" sz="1200" u="sng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steps</a:t>
            </a:r>
          </a:p>
          <a:p>
            <a:pPr algn="l" defTabSz="914400" rtl="0" eaLnBrk="1" latinLnBrk="0" hangingPunct="1">
              <a:lnSpc>
                <a:spcPct val="111000"/>
              </a:lnSpc>
            </a:pPr>
            <a:endParaRPr lang="nl-NL" sz="1200" u="sng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Easier</a:t>
            </a:r>
            <a:r>
              <a:rPr lang="nl-NL" sz="1200" spc="50" dirty="0"/>
              <a:t> </a:t>
            </a:r>
            <a:r>
              <a:rPr lang="nl-NL" sz="1200" spc="50" dirty="0" err="1"/>
              <a:t>to</a:t>
            </a:r>
            <a:r>
              <a:rPr lang="nl-NL" sz="1200" spc="50" dirty="0"/>
              <a:t> </a:t>
            </a:r>
            <a:r>
              <a:rPr lang="nl-NL" sz="1200" spc="50" dirty="0" err="1"/>
              <a:t>read</a:t>
            </a:r>
            <a:r>
              <a:rPr lang="nl-NL" sz="1200" spc="50" dirty="0"/>
              <a:t>/check/</a:t>
            </a:r>
            <a:r>
              <a:rPr lang="nl-NL" sz="1200" spc="50" dirty="0" err="1"/>
              <a:t>analyze</a:t>
            </a:r>
            <a:endParaRPr lang="nl-NL" sz="1200" spc="50" dirty="0"/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commers</a:t>
            </a:r>
            <a:r>
              <a:rPr lang="nl-NL" sz="1200" spc="50" dirty="0"/>
              <a:t> (</a:t>
            </a:r>
            <a:r>
              <a:rPr lang="nl-NL" sz="1200" spc="50" dirty="0" err="1"/>
              <a:t>future</a:t>
            </a:r>
            <a:r>
              <a:rPr lang="nl-NL" sz="1200" spc="50" dirty="0"/>
              <a:t>)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implementations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flow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Create</a:t>
            </a:r>
            <a:r>
              <a:rPr lang="nl-NL" sz="1200" spc="50" dirty="0"/>
              <a:t> </a:t>
            </a:r>
            <a:r>
              <a:rPr lang="nl-NL" sz="1200" spc="50" dirty="0" err="1"/>
              <a:t>and</a:t>
            </a:r>
            <a:r>
              <a:rPr lang="nl-NL" sz="1200" spc="50" dirty="0"/>
              <a:t> document non-</a:t>
            </a:r>
            <a:r>
              <a:rPr lang="nl-NL" sz="1200" spc="50" dirty="0" err="1"/>
              <a:t>existing</a:t>
            </a:r>
            <a:r>
              <a:rPr lang="nl-NL" sz="1200" spc="50" dirty="0"/>
              <a:t> </a:t>
            </a:r>
            <a:r>
              <a:rPr lang="nl-NL" sz="1200" spc="50" dirty="0" err="1"/>
              <a:t>processes</a:t>
            </a:r>
            <a:endParaRPr lang="nl-NL" sz="1200" spc="50" dirty="0"/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(</a:t>
            </a:r>
            <a:r>
              <a:rPr lang="nl-NL" sz="1200" spc="50" dirty="0" err="1"/>
              <a:t>same</a:t>
            </a:r>
            <a:r>
              <a:rPr lang="nl-NL" sz="1200" spc="50" dirty="0"/>
              <a:t> as </a:t>
            </a:r>
            <a:r>
              <a:rPr lang="nl-NL" sz="1200" spc="50" dirty="0" err="1"/>
              <a:t>above</a:t>
            </a:r>
            <a:r>
              <a:rPr lang="nl-NL" sz="1200" spc="50" dirty="0"/>
              <a:t>)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Explore</a:t>
            </a:r>
            <a:r>
              <a:rPr lang="nl-NL" sz="1200" spc="50" dirty="0"/>
              <a:t> new </a:t>
            </a:r>
            <a:r>
              <a:rPr lang="nl-NL" sz="1200" spc="50" dirty="0" err="1"/>
              <a:t>implementations</a:t>
            </a:r>
            <a:r>
              <a:rPr lang="nl-NL" sz="1200" spc="50" dirty="0"/>
              <a:t> </a:t>
            </a:r>
            <a:r>
              <a:rPr lang="nl-NL" sz="1200" spc="50" dirty="0" err="1"/>
              <a:t>easily</a:t>
            </a:r>
            <a:r>
              <a:rPr lang="nl-NL" sz="1200" spc="50" dirty="0"/>
              <a:t> </a:t>
            </a:r>
            <a:r>
              <a:rPr lang="nl-NL" sz="1200" spc="50" dirty="0" err="1"/>
              <a:t>and</a:t>
            </a:r>
            <a:r>
              <a:rPr lang="nl-NL" sz="1200" spc="50" dirty="0"/>
              <a:t> in </a:t>
            </a:r>
            <a:r>
              <a:rPr lang="nl-NL" sz="1200" spc="50" dirty="0" err="1"/>
              <a:t>deeper</a:t>
            </a:r>
            <a:r>
              <a:rPr lang="nl-NL" sz="1200" spc="50" dirty="0"/>
              <a:t> detail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New traffic </a:t>
            </a:r>
            <a:r>
              <a:rPr lang="nl-NL" sz="1200" spc="50" dirty="0" err="1"/>
              <a:t>KPIs</a:t>
            </a:r>
            <a:r>
              <a:rPr lang="nl-NL" sz="1200" spc="50" dirty="0"/>
              <a:t> </a:t>
            </a:r>
            <a:r>
              <a:rPr lang="nl-NL" sz="1200" spc="50" dirty="0" err="1"/>
              <a:t>can</a:t>
            </a:r>
            <a:r>
              <a:rPr lang="nl-NL" sz="1200" spc="50" dirty="0"/>
              <a:t> </a:t>
            </a:r>
            <a:r>
              <a:rPr lang="nl-NL" sz="1200" spc="50" dirty="0" err="1"/>
              <a:t>be</a:t>
            </a:r>
            <a:r>
              <a:rPr lang="nl-NL" sz="1200" spc="50" dirty="0"/>
              <a:t> </a:t>
            </a:r>
            <a:r>
              <a:rPr lang="nl-NL" sz="1200" spc="50" dirty="0" err="1"/>
              <a:t>created</a:t>
            </a:r>
            <a:endParaRPr lang="nl-NL" sz="1200" spc="50" dirty="0"/>
          </a:p>
          <a:p>
            <a:pPr>
              <a:lnSpc>
                <a:spcPct val="111000"/>
              </a:lnSpc>
            </a:pPr>
            <a:endParaRPr lang="nl-NL" sz="1200" spc="50" dirty="0"/>
          </a:p>
          <a:p>
            <a:pPr>
              <a:lnSpc>
                <a:spcPct val="111000"/>
              </a:lnSpc>
            </a:pPr>
            <a:r>
              <a:rPr lang="nl-NL" sz="1200" spc="50" dirty="0"/>
              <a:t>(</a:t>
            </a:r>
            <a:r>
              <a:rPr lang="nl-NL" sz="1200" spc="50" dirty="0" err="1"/>
              <a:t>see</a:t>
            </a:r>
            <a:r>
              <a:rPr lang="nl-NL" sz="1200" spc="50" dirty="0"/>
              <a:t> </a:t>
            </a:r>
            <a:r>
              <a:rPr lang="nl-NL" sz="1200" spc="50" dirty="0" err="1"/>
              <a:t>excel</a:t>
            </a:r>
            <a:r>
              <a:rPr lang="nl-NL" sz="1200" spc="50" dirty="0"/>
              <a:t> file as </a:t>
            </a:r>
            <a:r>
              <a:rPr lang="nl-NL" sz="1200" spc="50" dirty="0" err="1"/>
              <a:t>example</a:t>
            </a:r>
            <a:r>
              <a:rPr lang="nl-NL" sz="1200" spc="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18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3. How?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6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How can we change current status? 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F6A80-A9C7-4607-A039-87E214BA2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1" y="1517274"/>
            <a:ext cx="98775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4. When?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When shall this situation be tackled?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ACB4-B74C-4ED0-8633-3C7BD8346277}"/>
              </a:ext>
            </a:extLst>
          </p:cNvPr>
          <p:cNvSpPr txBox="1"/>
          <p:nvPr/>
        </p:nvSpPr>
        <p:spPr>
          <a:xfrm>
            <a:off x="431799" y="1614669"/>
            <a:ext cx="11206019" cy="2289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111000"/>
              </a:lnSpc>
            </a:pPr>
            <a:r>
              <a:rPr lang="nl-NL" sz="1400" i="1" spc="50" dirty="0"/>
              <a:t>The </a:t>
            </a:r>
            <a:r>
              <a:rPr lang="nl-NL" sz="1400" i="1" spc="50" dirty="0" err="1"/>
              <a:t>sooner</a:t>
            </a:r>
            <a:r>
              <a:rPr lang="nl-NL" sz="1400" i="1" spc="50" dirty="0"/>
              <a:t> </a:t>
            </a:r>
            <a:r>
              <a:rPr lang="nl-NL" sz="1400" i="1" spc="50" dirty="0" err="1"/>
              <a:t>the</a:t>
            </a:r>
            <a:r>
              <a:rPr lang="nl-NL" sz="1400" i="1" spc="50" dirty="0"/>
              <a:t> </a:t>
            </a:r>
            <a:r>
              <a:rPr lang="nl-NL" sz="1400" i="1" spc="50" dirty="0" err="1"/>
              <a:t>better</a:t>
            </a:r>
            <a:endParaRPr lang="nl-NL" sz="1400" i="1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The </a:t>
            </a:r>
            <a:r>
              <a:rPr lang="nl-NL" sz="1200" spc="50" dirty="0" err="1"/>
              <a:t>sooner</a:t>
            </a:r>
            <a:r>
              <a:rPr lang="nl-NL" sz="1200" spc="50" dirty="0"/>
              <a:t> we start tracking data </a:t>
            </a:r>
            <a:r>
              <a:rPr lang="nl-NL" sz="1200" spc="50" dirty="0" err="1"/>
              <a:t>correctly</a:t>
            </a:r>
            <a:r>
              <a:rPr lang="nl-NL" sz="1200" spc="50" dirty="0"/>
              <a:t> </a:t>
            </a:r>
            <a:r>
              <a:rPr lang="nl-NL" sz="1200" spc="50" dirty="0" err="1"/>
              <a:t>the</a:t>
            </a:r>
            <a:r>
              <a:rPr lang="nl-NL" sz="1200" spc="50" dirty="0"/>
              <a:t> more data we </a:t>
            </a:r>
            <a:r>
              <a:rPr lang="nl-NL" sz="1200" spc="50" dirty="0" err="1"/>
              <a:t>will</a:t>
            </a:r>
            <a:r>
              <a:rPr lang="nl-NL" sz="1200" spc="50" dirty="0"/>
              <a:t> have in </a:t>
            </a:r>
            <a:r>
              <a:rPr lang="nl-NL" sz="1200" spc="50" dirty="0" err="1"/>
              <a:t>the</a:t>
            </a:r>
            <a:r>
              <a:rPr lang="nl-NL" sz="1200" spc="50" dirty="0"/>
              <a:t> </a:t>
            </a:r>
            <a:r>
              <a:rPr lang="nl-NL" sz="1200" spc="50" dirty="0" err="1"/>
              <a:t>future</a:t>
            </a:r>
            <a:endParaRPr lang="nl-NL" sz="12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Low investment 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 err="1"/>
              <a:t>Not</a:t>
            </a:r>
            <a:r>
              <a:rPr lang="nl-NL" sz="1200" spc="50" dirty="0"/>
              <a:t> </a:t>
            </a:r>
            <a:r>
              <a:rPr lang="nl-NL" sz="1200" spc="50" dirty="0" err="1"/>
              <a:t>much</a:t>
            </a:r>
            <a:r>
              <a:rPr lang="nl-NL" sz="1200" spc="50" dirty="0"/>
              <a:t> time is </a:t>
            </a:r>
            <a:r>
              <a:rPr lang="nl-NL" sz="1200" spc="50" dirty="0" err="1"/>
              <a:t>spent</a:t>
            </a:r>
            <a:r>
              <a:rPr lang="nl-NL" sz="1200" spc="50" dirty="0"/>
              <a:t> in </a:t>
            </a:r>
            <a:r>
              <a:rPr lang="nl-NL" sz="1200" spc="50" dirty="0" err="1"/>
              <a:t>the</a:t>
            </a:r>
            <a:r>
              <a:rPr lang="nl-NL" sz="1200" spc="50" dirty="0"/>
              <a:t> short term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In </a:t>
            </a:r>
            <a:r>
              <a:rPr lang="nl-NL" sz="1200" spc="50" dirty="0" err="1"/>
              <a:t>the</a:t>
            </a:r>
            <a:r>
              <a:rPr lang="nl-NL" sz="1200" spc="50" dirty="0"/>
              <a:t> medium/long term time is </a:t>
            </a:r>
            <a:r>
              <a:rPr lang="nl-NL" sz="1200" spc="50" dirty="0" err="1"/>
              <a:t>saved</a:t>
            </a:r>
            <a:endParaRPr lang="nl-NL" sz="1200" spc="50" dirty="0"/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228600" indent="-228600">
              <a:lnSpc>
                <a:spcPct val="111000"/>
              </a:lnSpc>
              <a:buAutoNum type="arabicPeriod"/>
            </a:pPr>
            <a:r>
              <a:rPr lang="nl-NL" sz="1200" spc="50" dirty="0" err="1"/>
              <a:t>Implementations</a:t>
            </a:r>
            <a:r>
              <a:rPr lang="nl-NL" sz="1200" spc="50" dirty="0"/>
              <a:t> </a:t>
            </a:r>
            <a:r>
              <a:rPr lang="nl-NL" sz="1200" spc="50" dirty="0" err="1"/>
              <a:t>done</a:t>
            </a:r>
            <a:r>
              <a:rPr lang="nl-NL" sz="1200" spc="50" dirty="0"/>
              <a:t> </a:t>
            </a:r>
            <a:r>
              <a:rPr lang="nl-NL" sz="1200" spc="50" dirty="0" err="1"/>
              <a:t>easily</a:t>
            </a:r>
            <a:endParaRPr lang="nl-NL" sz="1200" spc="50" dirty="0"/>
          </a:p>
          <a:p>
            <a:pPr marL="228600" indent="-228600">
              <a:lnSpc>
                <a:spcPct val="111000"/>
              </a:lnSpc>
              <a:buAutoNum type="arabicPeriod"/>
            </a:pPr>
            <a:r>
              <a:rPr lang="nl-NL" sz="1200" spc="50" dirty="0"/>
              <a:t>No time </a:t>
            </a:r>
            <a:r>
              <a:rPr lang="nl-NL" sz="1200" spc="50" dirty="0" err="1"/>
              <a:t>spent</a:t>
            </a:r>
            <a:r>
              <a:rPr lang="nl-NL" sz="1200" spc="50" dirty="0"/>
              <a:t> on </a:t>
            </a:r>
            <a:r>
              <a:rPr lang="nl-NL" sz="1200" spc="50" dirty="0" err="1"/>
              <a:t>searching</a:t>
            </a:r>
            <a:r>
              <a:rPr lang="nl-NL" sz="1200" spc="50" dirty="0"/>
              <a:t> (</a:t>
            </a:r>
            <a:r>
              <a:rPr lang="nl-NL" sz="1200" spc="50" dirty="0" err="1"/>
              <a:t>both</a:t>
            </a:r>
            <a:r>
              <a:rPr lang="nl-NL" sz="1200" spc="50" dirty="0"/>
              <a:t> </a:t>
            </a:r>
            <a:r>
              <a:rPr lang="nl-NL" sz="1200" spc="50" dirty="0" err="1"/>
              <a:t>for</a:t>
            </a:r>
            <a:r>
              <a:rPr lang="nl-NL" sz="1200" spc="50" dirty="0"/>
              <a:t> analysis as well as </a:t>
            </a:r>
            <a:r>
              <a:rPr lang="nl-NL" sz="1200" spc="50" dirty="0" err="1"/>
              <a:t>for</a:t>
            </a:r>
            <a:r>
              <a:rPr lang="nl-NL" sz="1200" spc="50" dirty="0"/>
              <a:t> </a:t>
            </a:r>
            <a:r>
              <a:rPr lang="nl-NL" sz="1200" spc="50" dirty="0" err="1"/>
              <a:t>other</a:t>
            </a:r>
            <a:r>
              <a:rPr lang="nl-NL" sz="1200" spc="50" dirty="0"/>
              <a:t> procedures </a:t>
            </a:r>
            <a:r>
              <a:rPr lang="nl-NL" sz="1200" spc="50" dirty="0" err="1"/>
              <a:t>that</a:t>
            </a:r>
            <a:r>
              <a:rPr lang="nl-NL" sz="1200" spc="50" dirty="0"/>
              <a:t> </a:t>
            </a:r>
            <a:r>
              <a:rPr lang="nl-NL" sz="1200" spc="50" dirty="0" err="1"/>
              <a:t>require</a:t>
            </a:r>
            <a:r>
              <a:rPr lang="nl-NL" sz="1200" spc="50" dirty="0"/>
              <a:t> </a:t>
            </a:r>
            <a:r>
              <a:rPr lang="nl-NL" sz="1200" spc="50" dirty="0" err="1"/>
              <a:t>understand</a:t>
            </a:r>
            <a:r>
              <a:rPr lang="nl-NL" sz="1200" spc="50" dirty="0"/>
              <a:t> </a:t>
            </a:r>
            <a:r>
              <a:rPr lang="nl-NL" sz="1200" spc="50" dirty="0" err="1"/>
              <a:t>the</a:t>
            </a:r>
            <a:r>
              <a:rPr lang="nl-NL" sz="1200" spc="50" dirty="0"/>
              <a:t> tracking </a:t>
            </a:r>
            <a:r>
              <a:rPr lang="nl-NL" sz="1200" spc="50" dirty="0" err="1"/>
              <a:t>process</a:t>
            </a:r>
            <a:r>
              <a:rPr lang="nl-NL" sz="1200" spc="50" dirty="0"/>
              <a:t>)</a:t>
            </a:r>
          </a:p>
          <a:p>
            <a:pPr marL="228600" indent="-228600">
              <a:lnSpc>
                <a:spcPct val="111000"/>
              </a:lnSpc>
              <a:buAutoNum type="arabicPeriod"/>
            </a:pPr>
            <a:r>
              <a:rPr lang="nl-NL" sz="1200" spc="50" dirty="0"/>
              <a:t>Analysis </a:t>
            </a:r>
            <a:r>
              <a:rPr lang="nl-NL" sz="1200" spc="50" dirty="0" err="1"/>
              <a:t>will</a:t>
            </a:r>
            <a:r>
              <a:rPr lang="nl-NL" sz="1200" spc="50" dirty="0"/>
              <a:t> </a:t>
            </a:r>
            <a:r>
              <a:rPr lang="nl-NL" sz="1200" spc="50" dirty="0" err="1"/>
              <a:t>be</a:t>
            </a:r>
            <a:r>
              <a:rPr lang="nl-NL" sz="1200" spc="50" dirty="0"/>
              <a:t> more </a:t>
            </a:r>
            <a:r>
              <a:rPr lang="nl-NL" sz="1200" spc="50" dirty="0" err="1"/>
              <a:t>trustworthy</a:t>
            </a:r>
            <a:r>
              <a:rPr lang="nl-NL" sz="1200" spc="50" dirty="0"/>
              <a:t>, </a:t>
            </a:r>
            <a:r>
              <a:rPr lang="nl-NL" sz="1200" spc="50" dirty="0" err="1"/>
              <a:t>deeper</a:t>
            </a:r>
            <a:r>
              <a:rPr lang="nl-NL" sz="1200" spc="50" dirty="0"/>
              <a:t> level of detail </a:t>
            </a:r>
            <a:r>
              <a:rPr lang="nl-NL" sz="1200" spc="50" dirty="0" err="1"/>
              <a:t>and</a:t>
            </a:r>
            <a:r>
              <a:rPr lang="nl-NL" sz="1200" spc="50" dirty="0"/>
              <a:t> </a:t>
            </a:r>
            <a:r>
              <a:rPr lang="nl-NL" sz="1200" spc="50" dirty="0" err="1"/>
              <a:t>done</a:t>
            </a:r>
            <a:r>
              <a:rPr lang="nl-NL" sz="1200" spc="50" dirty="0"/>
              <a:t> </a:t>
            </a:r>
            <a:r>
              <a:rPr lang="nl-NL" sz="1200" spc="50" dirty="0" err="1"/>
              <a:t>faster</a:t>
            </a:r>
            <a:endParaRPr lang="nl-NL" sz="1200" spc="50" dirty="0"/>
          </a:p>
        </p:txBody>
      </p:sp>
    </p:spTree>
    <p:extLst>
      <p:ext uri="{BB962C8B-B14F-4D97-AF65-F5344CB8AC3E}">
        <p14:creationId xmlns:p14="http://schemas.microsoft.com/office/powerpoint/2010/main" val="27948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5. Future? </a:t>
            </a:r>
          </a:p>
          <a:p>
            <a:r>
              <a:rPr lang="en-US" cap="none" dirty="0"/>
              <a:t>Better, more detailed and trustful source of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How would the future situation look like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D4A8F-A91F-413D-9858-46C1EE81A0DA}"/>
              </a:ext>
            </a:extLst>
          </p:cNvPr>
          <p:cNvSpPr txBox="1"/>
          <p:nvPr/>
        </p:nvSpPr>
        <p:spPr>
          <a:xfrm>
            <a:off x="563418" y="1625600"/>
            <a:ext cx="10917382" cy="2664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Analysis </a:t>
            </a:r>
            <a:r>
              <a:rPr lang="nl-NL" sz="1200" spc="50" dirty="0" err="1"/>
              <a:t>with</a:t>
            </a:r>
            <a:r>
              <a:rPr lang="nl-NL" sz="1200" spc="50" dirty="0"/>
              <a:t> </a:t>
            </a:r>
            <a:r>
              <a:rPr lang="nl-NL" sz="1200" spc="50" dirty="0" err="1"/>
              <a:t>deeper</a:t>
            </a:r>
            <a:r>
              <a:rPr lang="nl-NL" sz="1200" spc="50" dirty="0"/>
              <a:t> level of detail </a:t>
            </a:r>
            <a:r>
              <a:rPr lang="nl-NL" sz="1200" spc="50" dirty="0" err="1"/>
              <a:t>allow</a:t>
            </a:r>
            <a:r>
              <a:rPr lang="nl-NL" sz="1200" spc="50" dirty="0"/>
              <a:t> </a:t>
            </a:r>
            <a:r>
              <a:rPr lang="nl-NL" sz="1200" spc="50" dirty="0" err="1"/>
              <a:t>us</a:t>
            </a:r>
            <a:r>
              <a:rPr lang="nl-NL" sz="1200" spc="50" dirty="0"/>
              <a:t> </a:t>
            </a:r>
            <a:r>
              <a:rPr lang="nl-NL" sz="1200" spc="50" dirty="0" err="1"/>
              <a:t>to</a:t>
            </a:r>
            <a:r>
              <a:rPr lang="nl-NL" sz="1200" spc="50" dirty="0"/>
              <a:t> tackle </a:t>
            </a:r>
            <a:r>
              <a:rPr lang="nl-NL" sz="1200" spc="50" dirty="0" err="1"/>
              <a:t>the</a:t>
            </a:r>
            <a:r>
              <a:rPr lang="nl-NL" sz="1200" spc="50" dirty="0"/>
              <a:t> issues </a:t>
            </a:r>
            <a:r>
              <a:rPr lang="nl-NL" sz="1200" spc="50" dirty="0" err="1"/>
              <a:t>faster</a:t>
            </a:r>
            <a:r>
              <a:rPr lang="nl-NL" sz="1200" spc="50" dirty="0"/>
              <a:t> </a:t>
            </a:r>
            <a:r>
              <a:rPr lang="nl-NL" sz="1200" spc="50" dirty="0" err="1"/>
              <a:t>and</a:t>
            </a:r>
            <a:r>
              <a:rPr lang="nl-NL" sz="1200" spc="50" dirty="0"/>
              <a:t> right in </a:t>
            </a:r>
            <a:r>
              <a:rPr lang="nl-NL" sz="1200" spc="50" dirty="0" err="1"/>
              <a:t>the</a:t>
            </a:r>
            <a:r>
              <a:rPr lang="nl-NL" sz="1200" spc="50" dirty="0"/>
              <a:t> source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Website performance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customer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journey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goal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analysis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made but 2 of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goals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analysis.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found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tackled</a:t>
            </a:r>
            <a:r>
              <a:rPr lang="nl-NL" sz="1200" spc="50" dirty="0"/>
              <a:t>.</a:t>
            </a:r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More traffic data, new </a:t>
            </a:r>
            <a:r>
              <a:rPr lang="nl-NL" sz="1200" spc="50" dirty="0" err="1"/>
              <a:t>KPIs</a:t>
            </a:r>
            <a:endParaRPr lang="nl-NL" sz="12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1000"/>
              </a:lnSpc>
            </a:pPr>
            <a:r>
              <a:rPr lang="nl-NL" sz="1200" spc="50" dirty="0"/>
              <a:t>No big investment </a:t>
            </a:r>
            <a:r>
              <a:rPr lang="nl-NL" sz="1200" spc="50" dirty="0">
                <a:sym typeface="Wingdings" panose="05000000000000000000" pitchFamily="2" charset="2"/>
              </a:rPr>
              <a:t> big </a:t>
            </a:r>
            <a:r>
              <a:rPr lang="nl-NL" sz="1200" spc="50" dirty="0" err="1">
                <a:sym typeface="Wingdings" panose="05000000000000000000" pitchFamily="2" charset="2"/>
              </a:rPr>
              <a:t>gains</a:t>
            </a:r>
            <a:endParaRPr lang="nl-NL" sz="1200" spc="50" dirty="0">
              <a:sym typeface="Wingdings" panose="05000000000000000000" pitchFamily="2" charset="2"/>
            </a:endParaRPr>
          </a:p>
          <a:p>
            <a:pPr>
              <a:lnSpc>
                <a:spcPct val="111000"/>
              </a:lnSpc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>
              <a:lnSpc>
                <a:spcPct val="111000"/>
              </a:lnSpc>
            </a:pPr>
            <a:r>
              <a:rPr lang="nl-NL" sz="1200" spc="50" dirty="0" err="1">
                <a:sym typeface="Wingdings" panose="05000000000000000000" pitchFamily="2" charset="2"/>
              </a:rPr>
              <a:t>Examples</a:t>
            </a:r>
            <a:r>
              <a:rPr lang="nl-NL" sz="1200" spc="50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11000"/>
              </a:lnSpc>
            </a:pP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>
              <a:lnSpc>
                <a:spcPct val="111000"/>
              </a:lnSpc>
            </a:pPr>
            <a:endParaRPr lang="nl-NL" sz="1200" spc="50" dirty="0">
              <a:sym typeface="Wingdings" panose="05000000000000000000" pitchFamily="2" charset="2"/>
            </a:endParaRPr>
          </a:p>
          <a:p>
            <a:pPr>
              <a:lnSpc>
                <a:spcPct val="111000"/>
              </a:lnSpc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…</a:t>
            </a: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98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6. Vision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baseline="0" dirty="0">
                <a:solidFill>
                  <a:schemeClr val="tx1"/>
                </a:solidFill>
              </a:rPr>
              <a:t>Bestseller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D4A8F-A91F-413D-9858-46C1EE81A0DA}"/>
              </a:ext>
            </a:extLst>
          </p:cNvPr>
          <p:cNvSpPr txBox="1"/>
          <p:nvPr/>
        </p:nvSpPr>
        <p:spPr>
          <a:xfrm>
            <a:off x="563418" y="1625600"/>
            <a:ext cx="10917382" cy="14349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Proactive</a:t>
            </a: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</a:t>
            </a: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spc="50" dirty="0"/>
              <a:t>Take actions + </a:t>
            </a:r>
            <a:r>
              <a:rPr lang="nl-NL" sz="1200" spc="50" dirty="0" err="1"/>
              <a:t>be</a:t>
            </a:r>
            <a:r>
              <a:rPr lang="nl-NL" sz="1200" spc="50" dirty="0"/>
              <a:t> </a:t>
            </a:r>
            <a:r>
              <a:rPr lang="nl-NL" sz="1200" spc="50" dirty="0" err="1"/>
              <a:t>able</a:t>
            </a:r>
            <a:r>
              <a:rPr lang="nl-NL" sz="1200" spc="50" dirty="0"/>
              <a:t> </a:t>
            </a:r>
            <a:r>
              <a:rPr lang="nl-NL" sz="1200" spc="50" dirty="0" err="1"/>
              <a:t>to</a:t>
            </a:r>
            <a:r>
              <a:rPr lang="nl-NL" sz="1200" spc="50" dirty="0"/>
              <a:t> make </a:t>
            </a:r>
            <a:r>
              <a:rPr lang="nl-NL" sz="1200" spc="50" dirty="0" err="1"/>
              <a:t>decisions</a:t>
            </a:r>
            <a:r>
              <a:rPr lang="nl-NL" sz="1200" spc="50" dirty="0"/>
              <a:t> </a:t>
            </a:r>
            <a:r>
              <a:rPr lang="nl-NL" sz="1200" spc="50" dirty="0" err="1"/>
              <a:t>based</a:t>
            </a:r>
            <a:r>
              <a:rPr lang="nl-NL" sz="1200" spc="50" dirty="0"/>
              <a:t> on:</a:t>
            </a:r>
          </a:p>
          <a:p>
            <a:pPr algn="l" defTabSz="914400" rtl="0" eaLnBrk="1" latinLnBrk="0" hangingPunct="1">
              <a:lnSpc>
                <a:spcPct val="111000"/>
              </a:lnSpc>
            </a:pPr>
            <a:endParaRPr lang="nl-NL" sz="1200" spc="50" dirty="0"/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nl-NL" sz="1200" spc="50" dirty="0" err="1"/>
              <a:t>nowledge</a:t>
            </a:r>
            <a:endParaRPr lang="nl-NL" sz="1200" spc="50" dirty="0"/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nl-NL" sz="1200" spc="50" dirty="0"/>
          </a:p>
          <a:p>
            <a:pPr marL="628650" lvl="1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5E578B-8864-4561-9E15-332D3A02CC56}"/>
              </a:ext>
            </a:extLst>
          </p:cNvPr>
          <p:cNvCxnSpPr/>
          <p:nvPr/>
        </p:nvCxnSpPr>
        <p:spPr>
          <a:xfrm>
            <a:off x="2299855" y="2540000"/>
            <a:ext cx="1865745" cy="3509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686DF6-77FA-4B2B-8716-3AE154F1D4FA}"/>
              </a:ext>
            </a:extLst>
          </p:cNvPr>
          <p:cNvCxnSpPr>
            <a:cxnSpLocks/>
          </p:cNvCxnSpPr>
          <p:nvPr/>
        </p:nvCxnSpPr>
        <p:spPr>
          <a:xfrm>
            <a:off x="1736436" y="2890982"/>
            <a:ext cx="2429164" cy="831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90812-88A1-46D4-8965-BF4E856520A1}"/>
              </a:ext>
            </a:extLst>
          </p:cNvPr>
          <p:cNvSpPr/>
          <p:nvPr/>
        </p:nvSpPr>
        <p:spPr>
          <a:xfrm>
            <a:off x="4583292" y="2678546"/>
            <a:ext cx="175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589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estseller">
      <a:dk1>
        <a:sysClr val="windowText" lastClr="000000"/>
      </a:dk1>
      <a:lt1>
        <a:sysClr val="window" lastClr="FFFFFF"/>
      </a:lt1>
      <a:dk2>
        <a:srgbClr val="707174"/>
      </a:dk2>
      <a:lt2>
        <a:srgbClr val="E2E1DC"/>
      </a:lt2>
      <a:accent1>
        <a:srgbClr val="929395"/>
      </a:accent1>
      <a:accent2>
        <a:srgbClr val="B0B0AE"/>
      </a:accent2>
      <a:accent3>
        <a:srgbClr val="DAB221"/>
      </a:accent3>
      <a:accent4>
        <a:srgbClr val="7C363C"/>
      </a:accent4>
      <a:accent5>
        <a:srgbClr val="6B734B"/>
      </a:accent5>
      <a:accent6>
        <a:srgbClr val="0F3B64"/>
      </a:accent6>
      <a:hlink>
        <a:srgbClr val="0000FF"/>
      </a:hlink>
      <a:folHlink>
        <a:srgbClr val="800080"/>
      </a:folHlink>
    </a:clrScheme>
    <a:fontScheme name="BESTSELLER">
      <a:majorFont>
        <a:latin typeface="Adelle BS Office"/>
        <a:ea typeface=""/>
        <a:cs typeface=""/>
      </a:majorFont>
      <a:minorFont>
        <a:latin typeface="Adelle B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929395"/>
          </a:solidFill>
        </a:ln>
      </a:spPr>
      <a:bodyPr rtlCol="0" anchor="ctr"/>
      <a:lstStyle>
        <a:defPPr algn="ctr">
          <a:lnSpc>
            <a:spcPct val="111000"/>
          </a:lnSpc>
          <a:defRPr sz="1200" spc="50" baseline="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algn="l" defTabSz="914400" rtl="0" eaLnBrk="1" latinLnBrk="0" hangingPunct="1">
          <a:lnSpc>
            <a:spcPct val="111000"/>
          </a:lnSpc>
          <a:defRPr sz="1200" kern="1200" spc="50" baseline="0" noProof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6BC78AB-4598-4033-8E95-ED3ED065A979}" vid="{AD890E13-6A38-4A2F-9E27-1EAC61933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12375</TotalTime>
  <Words>597</Words>
  <Application>Microsoft Office PowerPoint</Application>
  <PresentationFormat>Widescreen</PresentationFormat>
  <Paragraphs>114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BS</vt:lpstr>
      <vt:lpstr>Adelle BS Office</vt:lpstr>
      <vt:lpstr>Arial</vt:lpstr>
      <vt:lpstr>Arial Black</vt:lpstr>
      <vt:lpstr>Calibri</vt:lpstr>
      <vt:lpstr>Wingdings</vt:lpstr>
      <vt:lpstr>Blank</vt:lpstr>
      <vt:lpstr>think-cell Slide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Bestseller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marcel.kilgenstein</dc:creator>
  <cp:lastModifiedBy>Tiago Pimentel</cp:lastModifiedBy>
  <cp:revision>240</cp:revision>
  <cp:lastPrinted>2015-07-06T15:22:29Z</cp:lastPrinted>
  <dcterms:created xsi:type="dcterms:W3CDTF">2015-06-23T14:37:59Z</dcterms:created>
  <dcterms:modified xsi:type="dcterms:W3CDTF">2018-04-02T13:57:44Z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