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5" r:id="rId5"/>
    <p:sldId id="262" r:id="rId6"/>
    <p:sldId id="264" r:id="rId7"/>
    <p:sldId id="258" r:id="rId8"/>
    <p:sldId id="259" r:id="rId9"/>
    <p:sldId id="260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18" autoAdjust="0"/>
  </p:normalViewPr>
  <p:slideViewPr>
    <p:cSldViewPr>
      <p:cViewPr>
        <p:scale>
          <a:sx n="90" d="100"/>
          <a:sy n="90" d="100"/>
        </p:scale>
        <p:origin x="-564" y="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8CCEF-52AA-42EA-B42A-A712EC1C81EA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F7003-0FA5-4AE9-B3CE-348C735AF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8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F7003-0FA5-4AE9-B3CE-348C735AFB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1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这个关于赠送训练大礼包的说明可以在这两个画红色框的地方出现，我</a:t>
            </a:r>
            <a:r>
              <a:rPr lang="en-US" altLang="zh-CN" dirty="0" smtClean="0"/>
              <a:t>prefer </a:t>
            </a:r>
            <a:r>
              <a:rPr lang="zh-CN" altLang="en-US" dirty="0" smtClean="0"/>
              <a:t>是在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的位置。 （这个</a:t>
            </a:r>
            <a:r>
              <a:rPr lang="en-US" altLang="zh-CN" dirty="0" err="1" smtClean="0"/>
              <a:t>slogen</a:t>
            </a:r>
            <a:r>
              <a:rPr lang="zh-CN" altLang="en-US" dirty="0" smtClean="0"/>
              <a:t>是否需要设计？）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F7003-0FA5-4AE9-B3CE-348C735AFB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6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我希望的框架是这样的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F7003-0FA5-4AE9-B3CE-348C735AFB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6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训练大礼包的活动细则：规则和赠送的奖品都需要露出（每个产品的价格也需要露出）</a:t>
            </a:r>
            <a:endParaRPr lang="en-US" altLang="zh-CN" sz="11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找</a:t>
            </a:r>
            <a:r>
              <a:rPr lang="en-US" altLang="zh-CN" dirty="0" smtClean="0"/>
              <a:t>Harvey</a:t>
            </a:r>
            <a:r>
              <a:rPr lang="zh-CN" altLang="en-US" dirty="0" smtClean="0"/>
              <a:t>去做</a:t>
            </a:r>
            <a:r>
              <a:rPr lang="en-US" altLang="zh-CN" dirty="0" smtClean="0"/>
              <a:t>design.</a:t>
            </a:r>
            <a:r>
              <a:rPr lang="zh-CN" altLang="en-US" dirty="0" smtClean="0"/>
              <a:t>找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，给</a:t>
            </a:r>
            <a:r>
              <a:rPr lang="en-US" altLang="zh-CN" dirty="0" err="1" smtClean="0"/>
              <a:t>harvey</a:t>
            </a:r>
            <a:r>
              <a:rPr lang="zh-CN" altLang="en-US" dirty="0" smtClean="0"/>
              <a:t>看看。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wedze</a:t>
            </a:r>
            <a:r>
              <a:rPr lang="zh-CN" altLang="en-US" dirty="0" smtClean="0"/>
              <a:t>的设计版面 （照片）</a:t>
            </a:r>
            <a:endParaRPr lang="en-US" altLang="zh-CN" dirty="0" smtClean="0"/>
          </a:p>
          <a:p>
            <a:r>
              <a:rPr lang="zh-CN" altLang="en-US" dirty="0" smtClean="0"/>
              <a:t>让王凯去改小程序的名字。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F7003-0FA5-4AE9-B3CE-348C735AFB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40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F3AA-48D5-4B97-B923-C0E659AEE7E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9FB0-03C8-4333-9BA9-889A8B52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8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F3AA-48D5-4B97-B923-C0E659AEE7E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9FB0-03C8-4333-9BA9-889A8B52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4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F3AA-48D5-4B97-B923-C0E659AEE7E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9FB0-03C8-4333-9BA9-889A8B52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96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159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F3AA-48D5-4B97-B923-C0E659AEE7E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9FB0-03C8-4333-9BA9-889A8B52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3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F3AA-48D5-4B97-B923-C0E659AEE7E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9FB0-03C8-4333-9BA9-889A8B52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5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F3AA-48D5-4B97-B923-C0E659AEE7E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9FB0-03C8-4333-9BA9-889A8B52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1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F3AA-48D5-4B97-B923-C0E659AEE7E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9FB0-03C8-4333-9BA9-889A8B52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F3AA-48D5-4B97-B923-C0E659AEE7E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9FB0-03C8-4333-9BA9-889A8B52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1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F3AA-48D5-4B97-B923-C0E659AEE7E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9FB0-03C8-4333-9BA9-889A8B52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3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F3AA-48D5-4B97-B923-C0E659AEE7E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9FB0-03C8-4333-9BA9-889A8B52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5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F3AA-48D5-4B97-B923-C0E659AEE7E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9FB0-03C8-4333-9BA9-889A8B52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3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BF3AA-48D5-4B97-B923-C0E659AEE7E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F9FB0-03C8-4333-9BA9-889A8B52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7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打卡小程序</a:t>
            </a:r>
            <a:r>
              <a:rPr lang="en-US" altLang="zh-CN" sz="6000" b="1" dirty="0" smtClean="0"/>
              <a:t>brief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61;p14"/>
          <p:cNvSpPr/>
          <p:nvPr/>
        </p:nvSpPr>
        <p:spPr>
          <a:xfrm rot="-5400000">
            <a:off x="4242435" y="1939291"/>
            <a:ext cx="666750" cy="9189720"/>
          </a:xfrm>
          <a:custGeom>
            <a:avLst/>
            <a:gdLst/>
            <a:ahLst/>
            <a:cxnLst/>
            <a:rect l="l" t="t" r="r" b="b"/>
            <a:pathLst>
              <a:path w="2067694" h="9144000" extrusionOk="0">
                <a:moveTo>
                  <a:pt x="0" y="9144000"/>
                </a:moveTo>
                <a:lnTo>
                  <a:pt x="0" y="0"/>
                </a:lnTo>
                <a:lnTo>
                  <a:pt x="627534" y="0"/>
                </a:lnTo>
                <a:lnTo>
                  <a:pt x="2067694" y="9144000"/>
                </a:lnTo>
                <a:lnTo>
                  <a:pt x="0" y="9144000"/>
                </a:lnTo>
                <a:close/>
              </a:path>
            </a:pathLst>
          </a:custGeom>
          <a:solidFill>
            <a:srgbClr val="16165D"/>
          </a:solidFill>
          <a:ln>
            <a:noFill/>
          </a:ln>
        </p:spPr>
        <p:txBody>
          <a:bodyPr spcFirstLastPara="1" wrap="square" lIns="165150" tIns="82575" rIns="165150" bIns="82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7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7438" y="6439993"/>
            <a:ext cx="2924935" cy="22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7423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到此一“游”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名称：到此一游</a:t>
            </a:r>
            <a:endParaRPr lang="en-US" altLang="zh-CN" dirty="0" smtClean="0"/>
          </a:p>
          <a:p>
            <a:r>
              <a:rPr lang="en-US" dirty="0" err="1" smtClean="0"/>
              <a:t>Slogen</a:t>
            </a:r>
            <a:r>
              <a:rPr lang="en-US" dirty="0" smtClean="0"/>
              <a:t>:</a:t>
            </a:r>
            <a:r>
              <a:rPr lang="zh-CN" altLang="en-US" dirty="0" smtClean="0"/>
              <a:t>“游”你更精彩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95d9ea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52800"/>
            <a:ext cx="41433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79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  <a:r>
              <a:rPr lang="zh-CN" altLang="en-US" dirty="0" smtClean="0"/>
              <a:t>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到此一游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66" y="2209800"/>
            <a:ext cx="1523559" cy="1343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1538288" cy="1343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42771"/>
            <a:ext cx="1295400" cy="12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9600" y="16002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游泳打卡</a:t>
            </a:r>
            <a:endParaRPr lang="en-US" sz="3200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53008"/>
            <a:ext cx="1295400" cy="1291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1845" y="3809999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我的记录</a:t>
            </a:r>
            <a:endParaRPr lang="en-US" sz="3200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46" y="4394774"/>
            <a:ext cx="1409700" cy="164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66" y="4327809"/>
            <a:ext cx="1490134" cy="170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47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371600"/>
            <a:ext cx="54864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Objetive</a:t>
            </a:r>
            <a:r>
              <a:rPr lang="en-US" altLang="zh-CN" sz="2000" b="1" dirty="0" smtClean="0"/>
              <a:t>:</a:t>
            </a:r>
          </a:p>
          <a:p>
            <a:r>
              <a:rPr lang="zh-CN" altLang="en-US" sz="2000" b="1" dirty="0"/>
              <a:t>和</a:t>
            </a:r>
            <a:r>
              <a:rPr lang="en-US" altLang="zh-CN" sz="2000" b="1" dirty="0" smtClean="0"/>
              <a:t>Community</a:t>
            </a:r>
            <a:r>
              <a:rPr lang="zh-CN" altLang="en-US" sz="2000" b="1" dirty="0"/>
              <a:t> </a:t>
            </a:r>
            <a:r>
              <a:rPr lang="en-US" altLang="zh-CN" sz="2000" b="1" dirty="0" smtClean="0"/>
              <a:t>link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个人训练者在上面打卡，我们追踪到他们每个月打卡的次数，然后给他赠送训练装备。</a:t>
            </a:r>
            <a:endParaRPr lang="en-US" altLang="zh-CN" sz="2000" dirty="0"/>
          </a:p>
          <a:p>
            <a:r>
              <a:rPr lang="zh-CN" altLang="en-US" sz="2000" dirty="0" smtClean="0"/>
              <a:t>每个门店的</a:t>
            </a:r>
            <a:r>
              <a:rPr lang="en-US" altLang="zh-CN" sz="2000" dirty="0" smtClean="0"/>
              <a:t>community </a:t>
            </a:r>
            <a:r>
              <a:rPr lang="zh-CN" altLang="en-US" sz="2000" dirty="0" smtClean="0"/>
              <a:t>活动团体在上面分享。</a:t>
            </a:r>
            <a:endParaRPr lang="en-US" altLang="zh-CN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Date</a:t>
            </a:r>
            <a:r>
              <a:rPr lang="en-US" sz="2000" dirty="0" smtClean="0"/>
              <a:t>: From 2019.5.1</a:t>
            </a:r>
            <a:r>
              <a:rPr lang="zh-CN" altLang="en-US" sz="2000" dirty="0" smtClean="0"/>
              <a:t>（会一直开放但是我认为爆发期是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-9</a:t>
            </a:r>
            <a:r>
              <a:rPr lang="zh-CN" altLang="en-US" sz="2000" dirty="0" smtClean="0"/>
              <a:t>月）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Name: NABAIJI </a:t>
            </a:r>
            <a:r>
              <a:rPr lang="zh-CN" altLang="en-US" sz="2000" b="1" dirty="0" smtClean="0"/>
              <a:t>“游无止境”、“游泳圈圈”、“泳往无前”</a:t>
            </a:r>
            <a:endParaRPr lang="en-US" altLang="zh-CN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err="1" smtClean="0"/>
              <a:t>Slogen</a:t>
            </a:r>
            <a:r>
              <a:rPr lang="en-US" sz="2000" b="1" dirty="0" smtClean="0"/>
              <a:t>: </a:t>
            </a:r>
            <a:r>
              <a:rPr lang="zh-CN" altLang="en-US" sz="2000" b="1" dirty="0" smtClean="0"/>
              <a:t>快到水里来</a:t>
            </a:r>
            <a:r>
              <a:rPr lang="en-US" altLang="zh-CN" sz="2000" b="1" dirty="0" smtClean="0"/>
              <a:t>! </a:t>
            </a:r>
            <a:endParaRPr lang="en-US" sz="2000" b="1" dirty="0"/>
          </a:p>
        </p:txBody>
      </p:sp>
      <p:sp>
        <p:nvSpPr>
          <p:cNvPr id="4" name="Google Shape;61;p14"/>
          <p:cNvSpPr/>
          <p:nvPr/>
        </p:nvSpPr>
        <p:spPr>
          <a:xfrm rot="-5400000">
            <a:off x="4242435" y="1939291"/>
            <a:ext cx="666750" cy="9189720"/>
          </a:xfrm>
          <a:custGeom>
            <a:avLst/>
            <a:gdLst/>
            <a:ahLst/>
            <a:cxnLst/>
            <a:rect l="l" t="t" r="r" b="b"/>
            <a:pathLst>
              <a:path w="2067694" h="9144000" extrusionOk="0">
                <a:moveTo>
                  <a:pt x="0" y="9144000"/>
                </a:moveTo>
                <a:lnTo>
                  <a:pt x="0" y="0"/>
                </a:lnTo>
                <a:lnTo>
                  <a:pt x="627534" y="0"/>
                </a:lnTo>
                <a:lnTo>
                  <a:pt x="2067694" y="9144000"/>
                </a:lnTo>
                <a:lnTo>
                  <a:pt x="0" y="9144000"/>
                </a:lnTo>
                <a:close/>
              </a:path>
            </a:pathLst>
          </a:custGeom>
          <a:solidFill>
            <a:srgbClr val="16165D"/>
          </a:solidFill>
          <a:ln>
            <a:noFill/>
          </a:ln>
        </p:spPr>
        <p:txBody>
          <a:bodyPr spcFirstLastPara="1" wrap="square" lIns="165150" tIns="82575" rIns="165150" bIns="82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438" y="6439993"/>
            <a:ext cx="2924935" cy="22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9200"/>
            <a:ext cx="2965980" cy="4914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6400800" y="1600200"/>
            <a:ext cx="1905000" cy="1066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2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61;p14"/>
          <p:cNvSpPr/>
          <p:nvPr/>
        </p:nvSpPr>
        <p:spPr>
          <a:xfrm rot="-5400000">
            <a:off x="4242435" y="1939291"/>
            <a:ext cx="666750" cy="9189720"/>
          </a:xfrm>
          <a:custGeom>
            <a:avLst/>
            <a:gdLst/>
            <a:ahLst/>
            <a:cxnLst/>
            <a:rect l="l" t="t" r="r" b="b"/>
            <a:pathLst>
              <a:path w="2067694" h="9144000" extrusionOk="0">
                <a:moveTo>
                  <a:pt x="0" y="9144000"/>
                </a:moveTo>
                <a:lnTo>
                  <a:pt x="0" y="0"/>
                </a:lnTo>
                <a:lnTo>
                  <a:pt x="627534" y="0"/>
                </a:lnTo>
                <a:lnTo>
                  <a:pt x="2067694" y="9144000"/>
                </a:lnTo>
                <a:lnTo>
                  <a:pt x="0" y="9144000"/>
                </a:lnTo>
                <a:close/>
              </a:path>
            </a:pathLst>
          </a:custGeom>
          <a:solidFill>
            <a:srgbClr val="16165D"/>
          </a:solidFill>
          <a:ln>
            <a:noFill/>
          </a:ln>
        </p:spPr>
        <p:txBody>
          <a:bodyPr spcFirstLastPara="1" wrap="square" lIns="165150" tIns="82575" rIns="165150" bIns="82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438" y="6439993"/>
            <a:ext cx="2924935" cy="22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" y="1447800"/>
            <a:ext cx="3852863" cy="448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707" y="1388620"/>
            <a:ext cx="3193693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19600" y="1295400"/>
            <a:ext cx="3581400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88007" y="4876800"/>
            <a:ext cx="1555393" cy="990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24200" y="4038600"/>
            <a:ext cx="68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1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70855" y="442632"/>
            <a:ext cx="68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2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31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61;p14"/>
          <p:cNvSpPr/>
          <p:nvPr/>
        </p:nvSpPr>
        <p:spPr>
          <a:xfrm rot="-5400000">
            <a:off x="4242435" y="1939291"/>
            <a:ext cx="666750" cy="9189720"/>
          </a:xfrm>
          <a:custGeom>
            <a:avLst/>
            <a:gdLst/>
            <a:ahLst/>
            <a:cxnLst/>
            <a:rect l="l" t="t" r="r" b="b"/>
            <a:pathLst>
              <a:path w="2067694" h="9144000" extrusionOk="0">
                <a:moveTo>
                  <a:pt x="0" y="9144000"/>
                </a:moveTo>
                <a:lnTo>
                  <a:pt x="0" y="0"/>
                </a:lnTo>
                <a:lnTo>
                  <a:pt x="627534" y="0"/>
                </a:lnTo>
                <a:lnTo>
                  <a:pt x="2067694" y="9144000"/>
                </a:lnTo>
                <a:lnTo>
                  <a:pt x="0" y="9144000"/>
                </a:lnTo>
                <a:close/>
              </a:path>
            </a:pathLst>
          </a:custGeom>
          <a:solidFill>
            <a:srgbClr val="16165D"/>
          </a:solidFill>
          <a:ln>
            <a:noFill/>
          </a:ln>
        </p:spPr>
        <p:txBody>
          <a:bodyPr spcFirstLastPara="1" wrap="square" lIns="165150" tIns="82575" rIns="165150" bIns="82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438" y="6439993"/>
            <a:ext cx="2924935" cy="22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71600"/>
            <a:ext cx="3581400" cy="4562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09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 rot="-5400000">
            <a:off x="4126760" y="1818640"/>
            <a:ext cx="889000" cy="9189720"/>
          </a:xfrm>
          <a:custGeom>
            <a:avLst/>
            <a:gdLst/>
            <a:ahLst/>
            <a:cxnLst/>
            <a:rect l="l" t="t" r="r" b="b"/>
            <a:pathLst>
              <a:path w="2067694" h="9144000" extrusionOk="0">
                <a:moveTo>
                  <a:pt x="0" y="9144000"/>
                </a:moveTo>
                <a:lnTo>
                  <a:pt x="0" y="0"/>
                </a:lnTo>
                <a:lnTo>
                  <a:pt x="627534" y="0"/>
                </a:lnTo>
                <a:lnTo>
                  <a:pt x="2067694" y="9144000"/>
                </a:lnTo>
                <a:lnTo>
                  <a:pt x="0" y="9144000"/>
                </a:lnTo>
                <a:close/>
              </a:path>
            </a:pathLst>
          </a:custGeom>
          <a:solidFill>
            <a:srgbClr val="16165D"/>
          </a:solidFill>
          <a:ln>
            <a:noFill/>
          </a:ln>
        </p:spPr>
        <p:txBody>
          <a:bodyPr spcFirstLastPara="1" wrap="square" lIns="165150" tIns="82575" rIns="165150" bIns="82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839" y="6313357"/>
            <a:ext cx="2924935" cy="3023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针对个人</a:t>
            </a:r>
            <a:r>
              <a:rPr lang="en-US" altLang="zh-CN" dirty="0" smtClean="0"/>
              <a:t>-</a:t>
            </a:r>
            <a:r>
              <a:rPr lang="zh-CN" altLang="en-US" dirty="0" smtClean="0"/>
              <a:t>如何得到训练装备？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我们可以为个人提供哪些装备？</a:t>
            </a:r>
            <a:endParaRPr lang="en-US" altLang="zh-CN" dirty="0" smtClean="0"/>
          </a:p>
          <a:p>
            <a:pPr marL="139700" lvl="0" indent="0">
              <a:buNone/>
            </a:pPr>
            <a:r>
              <a:rPr lang="zh-CN" altLang="en-US" dirty="0"/>
              <a:t>包</a:t>
            </a:r>
            <a:r>
              <a:rPr lang="zh-CN" altLang="en-US" dirty="0" smtClean="0"/>
              <a:t>括：</a:t>
            </a:r>
            <a:r>
              <a:rPr lang="zh-CN" altLang="en-US" dirty="0">
                <a:solidFill>
                  <a:srgbClr val="000000"/>
                </a:solidFill>
              </a:rPr>
              <a:t>包，</a:t>
            </a:r>
            <a:r>
              <a:rPr lang="zh-CN" altLang="en-US" dirty="0" smtClean="0">
                <a:solidFill>
                  <a:srgbClr val="000000"/>
                </a:solidFill>
              </a:rPr>
              <a:t>手</a:t>
            </a:r>
            <a:r>
              <a:rPr lang="zh-CN" altLang="en-US" dirty="0">
                <a:solidFill>
                  <a:srgbClr val="000000"/>
                </a:solidFill>
              </a:rPr>
              <a:t>蹼</a:t>
            </a:r>
            <a:r>
              <a:rPr lang="zh-CN" altLang="en-US" dirty="0" smtClean="0">
                <a:solidFill>
                  <a:srgbClr val="000000"/>
                </a:solidFill>
              </a:rPr>
              <a:t>、</a:t>
            </a:r>
            <a:r>
              <a:rPr lang="zh-CN" altLang="en-US" dirty="0">
                <a:solidFill>
                  <a:srgbClr val="000000"/>
                </a:solidFill>
              </a:rPr>
              <a:t>脚蹼、浮板、泳帽</a:t>
            </a:r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zh-CN" altLang="en-US" dirty="0" smtClean="0"/>
              <a:t>作为个人，只要你坚持在此小程序中打卡，一个月中有</a:t>
            </a:r>
            <a:r>
              <a:rPr lang="en-US" altLang="zh-CN" dirty="0" smtClean="0"/>
              <a:t>15</a:t>
            </a:r>
            <a:r>
              <a:rPr lang="zh-CN" altLang="en-US" dirty="0" smtClean="0"/>
              <a:t>次以上（一天当中的只能算一次），那么就有可能获得上述的一整套价值</a:t>
            </a:r>
            <a:r>
              <a:rPr lang="en-US" altLang="zh-CN" dirty="0" smtClean="0"/>
              <a:t>420</a:t>
            </a:r>
            <a:r>
              <a:rPr lang="zh-CN" altLang="en-US" dirty="0" smtClean="0"/>
              <a:t>元的装备。</a:t>
            </a:r>
            <a:endParaRPr lang="en-US" altLang="zh-CN" dirty="0" smtClean="0"/>
          </a:p>
          <a:p>
            <a:pPr marL="139700" indent="0">
              <a:buNone/>
            </a:pPr>
            <a:endParaRPr lang="en-US" dirty="0"/>
          </a:p>
          <a:p>
            <a:r>
              <a:rPr lang="zh-CN" altLang="en-US" dirty="0" smtClean="0"/>
              <a:t>开始时间：从今年</a:t>
            </a:r>
            <a:r>
              <a:rPr lang="en-US" altLang="zh-CN" dirty="0" smtClean="0"/>
              <a:t>2019.5.1</a:t>
            </a:r>
            <a:r>
              <a:rPr lang="zh-CN" altLang="en-US" dirty="0"/>
              <a:t>开始</a:t>
            </a:r>
            <a:endParaRPr lang="en-US" altLang="zh-CN" dirty="0" smtClean="0"/>
          </a:p>
          <a:p>
            <a:pPr marL="139700" indent="0">
              <a:buNone/>
            </a:pPr>
            <a:r>
              <a:rPr lang="zh-CN" altLang="en-US" dirty="0" smtClean="0"/>
              <a:t>       每月月底结算，每月会送出</a:t>
            </a:r>
            <a:r>
              <a:rPr lang="en-US" altLang="zh-CN" dirty="0"/>
              <a:t>2</a:t>
            </a:r>
            <a:r>
              <a:rPr lang="zh-CN" altLang="en-US" dirty="0" smtClean="0"/>
              <a:t>套装备。</a:t>
            </a:r>
            <a:endParaRPr lang="en-US" altLang="zh-CN" dirty="0" smtClean="0"/>
          </a:p>
          <a:p>
            <a:pPr marL="139700" indent="0">
              <a:buNone/>
            </a:pPr>
            <a:r>
              <a:rPr lang="zh-CN" altLang="en-US" dirty="0" smtClean="0"/>
              <a:t>       获奖信息我们会在小程序中发布。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023" y="2311399"/>
            <a:ext cx="1304153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176" y="2311398"/>
            <a:ext cx="1369717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88" y="2311399"/>
            <a:ext cx="1292212" cy="189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4422971"/>
            <a:ext cx="1079829" cy="1576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80030" y="4851401"/>
            <a:ext cx="52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 </a:t>
            </a:r>
            <a:endParaRPr lang="en-US" dirty="0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39" y="4422971"/>
            <a:ext cx="1044892" cy="154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89" y="4422971"/>
            <a:ext cx="1211285" cy="174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2341753">
            <a:off x="151643" y="2809974"/>
            <a:ext cx="56375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Community </a:t>
            </a:r>
            <a:r>
              <a:rPr lang="zh-CN" altLang="en-US" sz="8000" b="1" dirty="0" smtClean="0">
                <a:solidFill>
                  <a:srgbClr val="FF0000"/>
                </a:solidFill>
              </a:rPr>
              <a:t>活动细则</a:t>
            </a:r>
            <a:endParaRPr lang="en-US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1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头像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形象（头像）：湃绮君</a:t>
            </a:r>
            <a:endParaRPr lang="en-US" dirty="0"/>
          </a:p>
        </p:txBody>
      </p:sp>
      <p:sp>
        <p:nvSpPr>
          <p:cNvPr id="4" name="Google Shape;61;p14"/>
          <p:cNvSpPr/>
          <p:nvPr/>
        </p:nvSpPr>
        <p:spPr>
          <a:xfrm rot="-5400000">
            <a:off x="4242435" y="1939291"/>
            <a:ext cx="666750" cy="9189720"/>
          </a:xfrm>
          <a:custGeom>
            <a:avLst/>
            <a:gdLst/>
            <a:ahLst/>
            <a:cxnLst/>
            <a:rect l="l" t="t" r="r" b="b"/>
            <a:pathLst>
              <a:path w="2067694" h="9144000" extrusionOk="0">
                <a:moveTo>
                  <a:pt x="0" y="9144000"/>
                </a:moveTo>
                <a:lnTo>
                  <a:pt x="0" y="0"/>
                </a:lnTo>
                <a:lnTo>
                  <a:pt x="627534" y="0"/>
                </a:lnTo>
                <a:lnTo>
                  <a:pt x="2067694" y="9144000"/>
                </a:lnTo>
                <a:lnTo>
                  <a:pt x="0" y="9144000"/>
                </a:lnTo>
                <a:close/>
              </a:path>
            </a:pathLst>
          </a:custGeom>
          <a:solidFill>
            <a:srgbClr val="16165D"/>
          </a:solidFill>
          <a:ln>
            <a:noFill/>
          </a:ln>
        </p:spPr>
        <p:txBody>
          <a:bodyPr spcFirstLastPara="1" wrap="square" lIns="165150" tIns="82575" rIns="165150" bIns="82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438" y="6439993"/>
            <a:ext cx="2924935" cy="22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27241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19322"/>
              </p:ext>
            </p:extLst>
          </p:nvPr>
        </p:nvGraphicFramePr>
        <p:xfrm>
          <a:off x="5144938" y="1600200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Packager Shell Object" showAsIcon="1" r:id="rId5" imgW="914400" imgH="792360" progId="Package">
                  <p:embed/>
                </p:oleObj>
              </mc:Choice>
              <mc:Fallback>
                <p:oleObj name="Packager Shell Object" showAsIcon="1" r:id="rId5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4938" y="1600200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029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r>
              <a:rPr lang="en-US" altLang="zh-CN" dirty="0" smtClean="0"/>
              <a:t>-</a:t>
            </a:r>
            <a:r>
              <a:rPr lang="zh-CN" altLang="en-US" dirty="0" smtClean="0"/>
              <a:t>作为用户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作</a:t>
            </a:r>
            <a:r>
              <a:rPr lang="zh-CN" altLang="en-US" sz="2000" dirty="0"/>
              <a:t>为用户，我可</a:t>
            </a:r>
            <a:r>
              <a:rPr lang="zh-CN" altLang="en-US" sz="2000" dirty="0" smtClean="0"/>
              <a:t>以分享游泳时候的照片（最多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张）</a:t>
            </a:r>
            <a:endParaRPr lang="en-US" altLang="zh-CN" sz="2000" dirty="0" smtClean="0"/>
          </a:p>
          <a:p>
            <a:r>
              <a:rPr lang="zh-CN" altLang="en-US" sz="2000" dirty="0"/>
              <a:t>作为用户，我可以分享游泳时候的视频（大小限制随意</a:t>
            </a:r>
            <a:r>
              <a:rPr lang="zh-CN" altLang="en-US" sz="2000" dirty="0" smtClean="0"/>
              <a:t>？）</a:t>
            </a:r>
            <a:endParaRPr lang="en-US" altLang="zh-CN" sz="2000" dirty="0" smtClean="0"/>
          </a:p>
          <a:p>
            <a:r>
              <a:rPr lang="zh-CN" altLang="en-US" sz="2000" dirty="0"/>
              <a:t>作</a:t>
            </a:r>
            <a:r>
              <a:rPr lang="zh-CN" altLang="en-US" sz="2000" dirty="0" smtClean="0"/>
              <a:t>为用户，我可以分享</a:t>
            </a:r>
            <a:r>
              <a:rPr lang="en-US" altLang="zh-CN" sz="2000" dirty="0" smtClean="0"/>
              <a:t>100</a:t>
            </a:r>
            <a:r>
              <a:rPr lang="zh-CN" altLang="en-US" sz="2000" dirty="0" smtClean="0"/>
              <a:t>字的文字。（照片和文字最好是同时的）</a:t>
            </a:r>
            <a:endParaRPr lang="en-US" altLang="zh-CN" sz="2000" dirty="0" smtClean="0"/>
          </a:p>
          <a:p>
            <a:r>
              <a:rPr lang="zh-CN" altLang="en-US" sz="2000" dirty="0"/>
              <a:t>作</a:t>
            </a:r>
            <a:r>
              <a:rPr lang="zh-CN" altLang="en-US" sz="2000" dirty="0" smtClean="0"/>
              <a:t>为用户，我可以点赞和评论其他的人的照片。（不是好友也可以）</a:t>
            </a:r>
            <a:endParaRPr lang="en-US" altLang="zh-CN" sz="2000" dirty="0" smtClean="0"/>
          </a:p>
          <a:p>
            <a:r>
              <a:rPr lang="zh-CN" altLang="en-US" sz="2000" dirty="0"/>
              <a:t>作</a:t>
            </a:r>
            <a:r>
              <a:rPr lang="zh-CN" altLang="en-US" sz="2000" dirty="0" smtClean="0"/>
              <a:t>为用户，我可以将小程序分享给我的好朋友，让他们来进行点赞。</a:t>
            </a:r>
            <a:endParaRPr lang="en-US" altLang="zh-CN" sz="2000" dirty="0" smtClean="0"/>
          </a:p>
          <a:p>
            <a:r>
              <a:rPr lang="zh-CN" altLang="en-US" sz="2000" dirty="0" smtClean="0"/>
              <a:t>作为用户，我可以在小程序中找到</a:t>
            </a:r>
            <a:r>
              <a:rPr lang="en-US" altLang="zh-CN" sz="2000" dirty="0" smtClean="0"/>
              <a:t>community/campaign</a:t>
            </a:r>
            <a:r>
              <a:rPr lang="zh-CN" altLang="en-US" sz="2000" dirty="0" smtClean="0"/>
              <a:t>的规则或是玩法。</a:t>
            </a:r>
            <a:endParaRPr lang="en-US" altLang="zh-CN" sz="2000" dirty="0" smtClean="0"/>
          </a:p>
          <a:p>
            <a:r>
              <a:rPr lang="zh-CN" altLang="en-US" sz="2000" dirty="0"/>
              <a:t>作</a:t>
            </a:r>
            <a:r>
              <a:rPr lang="zh-CN" altLang="en-US" sz="2000" dirty="0" smtClean="0"/>
              <a:t>为用户，</a:t>
            </a:r>
            <a:r>
              <a:rPr lang="zh-CN" altLang="en-US" sz="2000" dirty="0"/>
              <a:t>打</a:t>
            </a:r>
            <a:r>
              <a:rPr lang="zh-CN" altLang="en-US" sz="2000" dirty="0" smtClean="0"/>
              <a:t>卡时我可以选择我所在的位置（不是必须，看难度，如果很难就不要这个功能）</a:t>
            </a:r>
            <a:endParaRPr lang="en-US" sz="2000" dirty="0"/>
          </a:p>
        </p:txBody>
      </p:sp>
      <p:sp>
        <p:nvSpPr>
          <p:cNvPr id="4" name="Google Shape;61;p14"/>
          <p:cNvSpPr/>
          <p:nvPr/>
        </p:nvSpPr>
        <p:spPr>
          <a:xfrm rot="-5400000">
            <a:off x="4242435" y="1939291"/>
            <a:ext cx="666750" cy="9189720"/>
          </a:xfrm>
          <a:custGeom>
            <a:avLst/>
            <a:gdLst/>
            <a:ahLst/>
            <a:cxnLst/>
            <a:rect l="l" t="t" r="r" b="b"/>
            <a:pathLst>
              <a:path w="2067694" h="9144000" extrusionOk="0">
                <a:moveTo>
                  <a:pt x="0" y="9144000"/>
                </a:moveTo>
                <a:lnTo>
                  <a:pt x="0" y="0"/>
                </a:lnTo>
                <a:lnTo>
                  <a:pt x="627534" y="0"/>
                </a:lnTo>
                <a:lnTo>
                  <a:pt x="2067694" y="9144000"/>
                </a:lnTo>
                <a:lnTo>
                  <a:pt x="0" y="9144000"/>
                </a:lnTo>
                <a:close/>
              </a:path>
            </a:pathLst>
          </a:custGeom>
          <a:solidFill>
            <a:srgbClr val="16165D"/>
          </a:solidFill>
          <a:ln>
            <a:noFill/>
          </a:ln>
        </p:spPr>
        <p:txBody>
          <a:bodyPr spcFirstLastPara="1" wrap="square" lIns="165150" tIns="82575" rIns="165150" bIns="82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7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7438" y="6439993"/>
            <a:ext cx="2924935" cy="22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97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Function-</a:t>
            </a:r>
            <a:r>
              <a:rPr lang="zh-CN" altLang="en-US" dirty="0" smtClean="0"/>
              <a:t>运营者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作为运营者，我可以统计一个月每个人的打卡次数。</a:t>
            </a:r>
            <a:endParaRPr lang="en-US" altLang="zh-CN" sz="2000" dirty="0" smtClean="0"/>
          </a:p>
          <a:p>
            <a:r>
              <a:rPr lang="zh-CN" altLang="en-US" sz="2000" dirty="0"/>
              <a:t>作</a:t>
            </a:r>
            <a:r>
              <a:rPr lang="zh-CN" altLang="en-US" sz="2000" dirty="0" smtClean="0"/>
              <a:t>为运营者，我可以审核用户内容，不适合的内容我可以删除内容。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（在打卡以后，我有权限删除）</a:t>
            </a:r>
            <a:endParaRPr lang="en-US" altLang="zh-CN" sz="2000" dirty="0" smtClean="0"/>
          </a:p>
          <a:p>
            <a:r>
              <a:rPr lang="zh-CN" altLang="en-US" sz="2000" dirty="0"/>
              <a:t>作</a:t>
            </a:r>
            <a:r>
              <a:rPr lang="zh-CN" altLang="en-US" sz="2000" dirty="0" smtClean="0"/>
              <a:t>为运营者，我可以很容易的筛选出来点赞次数最多的内容，并且发布相应的奖励。</a:t>
            </a:r>
            <a:endParaRPr lang="en-US" altLang="zh-CN" sz="2000" dirty="0" smtClean="0"/>
          </a:p>
          <a:p>
            <a:r>
              <a:rPr lang="zh-CN" altLang="en-US" sz="2000" dirty="0"/>
              <a:t>作</a:t>
            </a:r>
            <a:r>
              <a:rPr lang="zh-CN" altLang="en-US" sz="2000" dirty="0" smtClean="0"/>
              <a:t>为运营者，用户必须要关注</a:t>
            </a:r>
            <a:r>
              <a:rPr lang="en-US" altLang="zh-CN" sz="2000" dirty="0" smtClean="0"/>
              <a:t>《</a:t>
            </a:r>
            <a:r>
              <a:rPr lang="en-US" altLang="zh-CN" sz="2000" dirty="0" err="1" smtClean="0"/>
              <a:t>nabaiji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游泳运动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、或者必须注册成为迪卡侬的会员，</a:t>
            </a:r>
            <a:r>
              <a:rPr lang="zh-CN" altLang="en-US" sz="2000" dirty="0"/>
              <a:t>才</a:t>
            </a:r>
            <a:r>
              <a:rPr lang="zh-CN" altLang="en-US" sz="2000" dirty="0" smtClean="0"/>
              <a:t>能够使用小程序打卡（是否可以？疑问？）</a:t>
            </a:r>
            <a:endParaRPr lang="en-US" altLang="zh-CN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Google Shape;61;p14"/>
          <p:cNvSpPr/>
          <p:nvPr/>
        </p:nvSpPr>
        <p:spPr>
          <a:xfrm rot="-5400000">
            <a:off x="4242435" y="1939291"/>
            <a:ext cx="666750" cy="9189720"/>
          </a:xfrm>
          <a:custGeom>
            <a:avLst/>
            <a:gdLst/>
            <a:ahLst/>
            <a:cxnLst/>
            <a:rect l="l" t="t" r="r" b="b"/>
            <a:pathLst>
              <a:path w="2067694" h="9144000" extrusionOk="0">
                <a:moveTo>
                  <a:pt x="0" y="9144000"/>
                </a:moveTo>
                <a:lnTo>
                  <a:pt x="0" y="0"/>
                </a:lnTo>
                <a:lnTo>
                  <a:pt x="627534" y="0"/>
                </a:lnTo>
                <a:lnTo>
                  <a:pt x="2067694" y="9144000"/>
                </a:lnTo>
                <a:lnTo>
                  <a:pt x="0" y="9144000"/>
                </a:lnTo>
                <a:close/>
              </a:path>
            </a:pathLst>
          </a:custGeom>
          <a:solidFill>
            <a:srgbClr val="16165D"/>
          </a:solidFill>
          <a:ln>
            <a:noFill/>
          </a:ln>
        </p:spPr>
        <p:txBody>
          <a:bodyPr spcFirstLastPara="1" wrap="square" lIns="165150" tIns="82575" rIns="165150" bIns="82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7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7438" y="6439993"/>
            <a:ext cx="2924935" cy="22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7169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用户的</a:t>
            </a:r>
            <a:r>
              <a:rPr lang="en-US" altLang="zh-CN" dirty="0" smtClean="0"/>
              <a:t>J</a:t>
            </a:r>
            <a:r>
              <a:rPr lang="en-US" dirty="0" smtClean="0"/>
              <a:t>ourney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首</a:t>
            </a:r>
            <a:r>
              <a:rPr lang="zh-CN" altLang="en-US" sz="2000" dirty="0" smtClean="0"/>
              <a:t>先用户关注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迪卡侬游泳运动</a:t>
            </a:r>
            <a:r>
              <a:rPr lang="en-US" altLang="zh-CN" sz="2000" dirty="0" err="1" smtClean="0"/>
              <a:t>nabaiji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公众号</a:t>
            </a:r>
            <a:r>
              <a:rPr lang="en-US" altLang="zh-CN" sz="2000" dirty="0"/>
              <a:t>——</a:t>
            </a:r>
            <a:r>
              <a:rPr lang="zh-CN" altLang="en-US" sz="2000" dirty="0" smtClean="0"/>
              <a:t>点击“游泳圈圈”进入小程序</a:t>
            </a:r>
            <a:r>
              <a:rPr lang="en-US" altLang="zh-CN" sz="2000" dirty="0"/>
              <a:t>——</a:t>
            </a:r>
            <a:r>
              <a:rPr lang="zh-CN" altLang="en-US" sz="2000" dirty="0" smtClean="0"/>
              <a:t>首先浏览别人在小程序里面发布的照片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文字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视频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点赞和评论别人的内容</a:t>
            </a:r>
            <a:r>
              <a:rPr lang="en-US" altLang="zh-CN" sz="2000" dirty="0" smtClean="0"/>
              <a:t>——</a:t>
            </a:r>
            <a:r>
              <a:rPr lang="zh-CN" altLang="en-US" sz="2000" dirty="0"/>
              <a:t>点</a:t>
            </a:r>
            <a:r>
              <a:rPr lang="zh-CN" altLang="en-US" sz="2000" dirty="0" smtClean="0"/>
              <a:t>击</a:t>
            </a:r>
            <a:r>
              <a:rPr lang="en-US" altLang="zh-CN" sz="2000" dirty="0" smtClean="0"/>
              <a:t>《</a:t>
            </a:r>
            <a:r>
              <a:rPr lang="zh-CN" altLang="en-US" sz="2000" dirty="0"/>
              <a:t>训</a:t>
            </a:r>
            <a:r>
              <a:rPr lang="zh-CN" altLang="en-US" sz="2000" dirty="0" smtClean="0"/>
              <a:t>练大礼包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了解活动规则，赠送的奖品，起止时间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点击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打卡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发布自己进行游泳或者进行水上活动的照片或者视频和文字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可以在公众号里面看到自己的中奖情况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结束。</a:t>
            </a:r>
            <a:endParaRPr lang="en-US" sz="2000" dirty="0"/>
          </a:p>
        </p:txBody>
      </p:sp>
      <p:sp>
        <p:nvSpPr>
          <p:cNvPr id="4" name="Google Shape;61;p14"/>
          <p:cNvSpPr/>
          <p:nvPr/>
        </p:nvSpPr>
        <p:spPr>
          <a:xfrm rot="-5400000">
            <a:off x="4242435" y="1939291"/>
            <a:ext cx="666750" cy="9189720"/>
          </a:xfrm>
          <a:custGeom>
            <a:avLst/>
            <a:gdLst/>
            <a:ahLst/>
            <a:cxnLst/>
            <a:rect l="l" t="t" r="r" b="b"/>
            <a:pathLst>
              <a:path w="2067694" h="9144000" extrusionOk="0">
                <a:moveTo>
                  <a:pt x="0" y="9144000"/>
                </a:moveTo>
                <a:lnTo>
                  <a:pt x="0" y="0"/>
                </a:lnTo>
                <a:lnTo>
                  <a:pt x="627534" y="0"/>
                </a:lnTo>
                <a:lnTo>
                  <a:pt x="2067694" y="9144000"/>
                </a:lnTo>
                <a:lnTo>
                  <a:pt x="0" y="9144000"/>
                </a:lnTo>
                <a:close/>
              </a:path>
            </a:pathLst>
          </a:custGeom>
          <a:solidFill>
            <a:srgbClr val="16165D"/>
          </a:solidFill>
          <a:ln>
            <a:noFill/>
          </a:ln>
        </p:spPr>
        <p:txBody>
          <a:bodyPr spcFirstLastPara="1" wrap="square" lIns="165150" tIns="82575" rIns="165150" bIns="82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7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7438" y="6439993"/>
            <a:ext cx="2924935" cy="22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033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671</Words>
  <Application>Microsoft Office PowerPoint</Application>
  <PresentationFormat>On-screen Show (4:3)</PresentationFormat>
  <Paragraphs>60</Paragraphs>
  <Slides>11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Packager Shell Object</vt:lpstr>
      <vt:lpstr>打卡小程序brief</vt:lpstr>
      <vt:lpstr>Basic information</vt:lpstr>
      <vt:lpstr>框架</vt:lpstr>
      <vt:lpstr>框架</vt:lpstr>
      <vt:lpstr>针对个人-如何得到训练装备？</vt:lpstr>
      <vt:lpstr>头像</vt:lpstr>
      <vt:lpstr>Function-作为用户</vt:lpstr>
      <vt:lpstr>Function-运营者</vt:lpstr>
      <vt:lpstr>用户的Journey</vt:lpstr>
      <vt:lpstr>到此一“游”</vt:lpstr>
      <vt:lpstr>图标</vt:lpstr>
    </vt:vector>
  </TitlesOfParts>
  <Company>DECATHLON 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打卡小程序brief</dc:title>
  <dc:creator>Sue</dc:creator>
  <cp:lastModifiedBy>kai</cp:lastModifiedBy>
  <cp:revision>64</cp:revision>
  <dcterms:created xsi:type="dcterms:W3CDTF">2019-03-25T07:00:21Z</dcterms:created>
  <dcterms:modified xsi:type="dcterms:W3CDTF">2019-04-21T10:47:17Z</dcterms:modified>
</cp:coreProperties>
</file>