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Garet Bold" charset="1" panose="00000000000000000000"/>
      <p:regular r:id="rId22"/>
    </p:embeddedFont>
    <p:embeddedFont>
      <p:font typeface="Inter" charset="1" panose="020B0502030000000004"/>
      <p:regular r:id="rId23"/>
    </p:embeddedFont>
    <p:embeddedFont>
      <p:font typeface="Inter Bold" charset="1" panose="020B0802030000000004"/>
      <p:regular r:id="rId24"/>
    </p:embeddedFont>
    <p:embeddedFont>
      <p:font typeface="Garet"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0FF"/>
        </a:solidFill>
      </p:bgPr>
    </p:bg>
    <p:spTree>
      <p:nvGrpSpPr>
        <p:cNvPr id="1" name=""/>
        <p:cNvGrpSpPr/>
        <p:nvPr/>
      </p:nvGrpSpPr>
      <p:grpSpPr>
        <a:xfrm>
          <a:off x="0" y="0"/>
          <a:ext cx="0" cy="0"/>
          <a:chOff x="0" y="0"/>
          <a:chExt cx="0" cy="0"/>
        </a:xfrm>
      </p:grpSpPr>
      <p:sp>
        <p:nvSpPr>
          <p:cNvPr name="Freeform 2" id="2"/>
          <p:cNvSpPr/>
          <p:nvPr/>
        </p:nvSpPr>
        <p:spPr>
          <a:xfrm flipH="false" flipV="false" rot="66961">
            <a:off x="352060" y="3618745"/>
            <a:ext cx="6316550" cy="7207681"/>
          </a:xfrm>
          <a:custGeom>
            <a:avLst/>
            <a:gdLst/>
            <a:ahLst/>
            <a:cxnLst/>
            <a:rect r="r" b="b" t="t" l="l"/>
            <a:pathLst>
              <a:path h="7207681" w="6316550">
                <a:moveTo>
                  <a:pt x="0" y="0"/>
                </a:moveTo>
                <a:lnTo>
                  <a:pt x="6316550" y="0"/>
                </a:lnTo>
                <a:lnTo>
                  <a:pt x="6316550" y="7207682"/>
                </a:lnTo>
                <a:lnTo>
                  <a:pt x="0" y="7207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6528">
            <a:off x="7088878" y="5772122"/>
            <a:ext cx="3261914" cy="4114800"/>
          </a:xfrm>
          <a:custGeom>
            <a:avLst/>
            <a:gdLst/>
            <a:ahLst/>
            <a:cxnLst/>
            <a:rect r="r" b="b" t="t" l="l"/>
            <a:pathLst>
              <a:path h="4114800" w="3261914">
                <a:moveTo>
                  <a:pt x="0" y="0"/>
                </a:moveTo>
                <a:lnTo>
                  <a:pt x="3261914" y="0"/>
                </a:lnTo>
                <a:lnTo>
                  <a:pt x="3261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15437" y="-219075"/>
            <a:ext cx="15606299" cy="3915087"/>
          </a:xfrm>
          <a:prstGeom prst="rect">
            <a:avLst/>
          </a:prstGeom>
        </p:spPr>
        <p:txBody>
          <a:bodyPr anchor="t" rtlCol="false" tIns="0" lIns="0" bIns="0" rIns="0">
            <a:spAutoFit/>
          </a:bodyPr>
          <a:lstStyle/>
          <a:p>
            <a:pPr algn="ctr" marL="0" indent="0" lvl="0">
              <a:lnSpc>
                <a:spcPts val="15732"/>
              </a:lnSpc>
              <a:spcBef>
                <a:spcPct val="0"/>
              </a:spcBef>
            </a:pPr>
            <a:r>
              <a:rPr lang="en-US" b="true" sz="11237" spc="-730">
                <a:solidFill>
                  <a:srgbClr val="171717"/>
                </a:solidFill>
                <a:latin typeface="Garet Bold"/>
                <a:ea typeface="Garet Bold"/>
                <a:cs typeface="Garet Bold"/>
                <a:sym typeface="Garet Bold"/>
              </a:rPr>
              <a:t>APPLE STOCK FORECAST</a:t>
            </a:r>
          </a:p>
        </p:txBody>
      </p:sp>
      <p:sp>
        <p:nvSpPr>
          <p:cNvPr name="TextBox 5" id="5"/>
          <p:cNvSpPr txBox="true"/>
          <p:nvPr/>
        </p:nvSpPr>
        <p:spPr>
          <a:xfrm rot="0">
            <a:off x="9500849" y="4013260"/>
            <a:ext cx="10371237" cy="5245040"/>
          </a:xfrm>
          <a:prstGeom prst="rect">
            <a:avLst/>
          </a:prstGeom>
        </p:spPr>
        <p:txBody>
          <a:bodyPr anchor="t" rtlCol="false" tIns="0" lIns="0" bIns="0" rIns="0">
            <a:spAutoFit/>
          </a:bodyPr>
          <a:lstStyle/>
          <a:p>
            <a:pPr algn="ctr">
              <a:lnSpc>
                <a:spcPts val="4687"/>
              </a:lnSpc>
            </a:pPr>
            <a:r>
              <a:rPr lang="en-US" b="true" sz="3348" spc="-217">
                <a:solidFill>
                  <a:srgbClr val="171717"/>
                </a:solidFill>
                <a:latin typeface="Garet Bold"/>
                <a:ea typeface="Garet Bold"/>
                <a:cs typeface="Garet Bold"/>
                <a:sym typeface="Garet Bold"/>
              </a:rPr>
              <a:t>MEMBERS OF PROJECT</a:t>
            </a:r>
          </a:p>
          <a:p>
            <a:pPr algn="ctr">
              <a:lnSpc>
                <a:spcPts val="6169"/>
              </a:lnSpc>
            </a:pPr>
            <a:r>
              <a:rPr lang="en-US" b="true" sz="4406" spc="-286">
                <a:solidFill>
                  <a:srgbClr val="171717"/>
                </a:solidFill>
                <a:latin typeface="Garet Bold"/>
                <a:ea typeface="Garet Bold"/>
                <a:cs typeface="Garet Bold"/>
                <a:sym typeface="Garet Bold"/>
              </a:rPr>
              <a:t>1.Nidhi Pandey</a:t>
            </a:r>
          </a:p>
          <a:p>
            <a:pPr algn="ctr">
              <a:lnSpc>
                <a:spcPts val="6169"/>
              </a:lnSpc>
            </a:pPr>
            <a:r>
              <a:rPr lang="en-US" b="true" sz="4406" spc="-286">
                <a:solidFill>
                  <a:srgbClr val="171717"/>
                </a:solidFill>
                <a:latin typeface="Garet Bold"/>
                <a:ea typeface="Garet Bold"/>
                <a:cs typeface="Garet Bold"/>
                <a:sym typeface="Garet Bold"/>
              </a:rPr>
              <a:t>2.Mrs Sirisha Akella</a:t>
            </a:r>
          </a:p>
          <a:p>
            <a:pPr algn="ctr">
              <a:lnSpc>
                <a:spcPts val="6169"/>
              </a:lnSpc>
            </a:pPr>
            <a:r>
              <a:rPr lang="en-US" b="true" sz="4406" spc="-286">
                <a:solidFill>
                  <a:srgbClr val="171717"/>
                </a:solidFill>
                <a:latin typeface="Garet Bold"/>
                <a:ea typeface="Garet Bold"/>
                <a:cs typeface="Garet Bold"/>
                <a:sym typeface="Garet Bold"/>
              </a:rPr>
              <a:t>3.Pankhuri Sharma</a:t>
            </a:r>
          </a:p>
          <a:p>
            <a:pPr algn="ctr">
              <a:lnSpc>
                <a:spcPts val="6169"/>
              </a:lnSpc>
            </a:pPr>
            <a:r>
              <a:rPr lang="en-US" b="true" sz="4406" spc="-286">
                <a:solidFill>
                  <a:srgbClr val="171717"/>
                </a:solidFill>
                <a:latin typeface="Garet Bold"/>
                <a:ea typeface="Garet Bold"/>
                <a:cs typeface="Garet Bold"/>
                <a:sym typeface="Garet Bold"/>
              </a:rPr>
              <a:t>4.Anshul Krishna</a:t>
            </a:r>
          </a:p>
          <a:p>
            <a:pPr algn="ctr">
              <a:lnSpc>
                <a:spcPts val="6169"/>
              </a:lnSpc>
            </a:pPr>
            <a:r>
              <a:rPr lang="en-US" b="true" sz="4406" spc="-286">
                <a:solidFill>
                  <a:srgbClr val="171717"/>
                </a:solidFill>
                <a:latin typeface="Garet Bold"/>
                <a:ea typeface="Garet Bold"/>
                <a:cs typeface="Garet Bold"/>
                <a:sym typeface="Garet Bold"/>
              </a:rPr>
              <a:t>5.H N Shravan Kumar</a:t>
            </a:r>
          </a:p>
          <a:p>
            <a:pPr algn="ctr" marL="0" indent="0" lvl="0">
              <a:lnSpc>
                <a:spcPts val="6169"/>
              </a:lnSpc>
              <a:spcBef>
                <a:spcPct val="0"/>
              </a:spcBef>
            </a:pPr>
            <a:r>
              <a:rPr lang="en-US" b="true" sz="4406" spc="-286">
                <a:solidFill>
                  <a:srgbClr val="171717"/>
                </a:solidFill>
                <a:latin typeface="Garet Bold"/>
                <a:ea typeface="Garet Bold"/>
                <a:cs typeface="Garet Bold"/>
                <a:sym typeface="Garet Bold"/>
              </a:rPr>
              <a:t>6.Onkar Satish Thorawade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1413705" y="2173571"/>
            <a:ext cx="15056478" cy="4670699"/>
          </a:xfrm>
          <a:custGeom>
            <a:avLst/>
            <a:gdLst/>
            <a:ahLst/>
            <a:cxnLst/>
            <a:rect r="r" b="b" t="t" l="l"/>
            <a:pathLst>
              <a:path h="4670699" w="15056478">
                <a:moveTo>
                  <a:pt x="0" y="0"/>
                </a:moveTo>
                <a:lnTo>
                  <a:pt x="15056478" y="0"/>
                </a:lnTo>
                <a:lnTo>
                  <a:pt x="15056478" y="4670700"/>
                </a:lnTo>
                <a:lnTo>
                  <a:pt x="0" y="4670700"/>
                </a:lnTo>
                <a:lnTo>
                  <a:pt x="0" y="0"/>
                </a:lnTo>
                <a:close/>
              </a:path>
            </a:pathLst>
          </a:custGeom>
          <a:blipFill>
            <a:blip r:embed="rId2"/>
            <a:stretch>
              <a:fillRect l="0" t="0" r="0" b="0"/>
            </a:stretch>
          </a:blipFill>
        </p:spPr>
      </p:sp>
      <p:sp>
        <p:nvSpPr>
          <p:cNvPr name="TextBox 3" id="3"/>
          <p:cNvSpPr txBox="true"/>
          <p:nvPr/>
        </p:nvSpPr>
        <p:spPr>
          <a:xfrm rot="0">
            <a:off x="1028700" y="211412"/>
            <a:ext cx="12826299" cy="1152037"/>
          </a:xfrm>
          <a:prstGeom prst="rect">
            <a:avLst/>
          </a:prstGeom>
        </p:spPr>
        <p:txBody>
          <a:bodyPr anchor="t" rtlCol="false" tIns="0" lIns="0" bIns="0" rIns="0">
            <a:spAutoFit/>
          </a:bodyPr>
          <a:lstStyle/>
          <a:p>
            <a:pPr algn="ctr">
              <a:lnSpc>
                <a:spcPts val="9490"/>
              </a:lnSpc>
              <a:spcBef>
                <a:spcPct val="0"/>
              </a:spcBef>
            </a:pPr>
            <a:r>
              <a:rPr lang="en-US" b="true" sz="6779" spc="-440">
                <a:solidFill>
                  <a:srgbClr val="000000"/>
                </a:solidFill>
                <a:latin typeface="Garet Bold"/>
                <a:ea typeface="Garet Bold"/>
                <a:cs typeface="Garet Bold"/>
                <a:sym typeface="Garet Bold"/>
              </a:rPr>
              <a:t>Finding the best model</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1EEEA"/>
        </a:solidFill>
      </p:bgPr>
    </p:bg>
    <p:spTree>
      <p:nvGrpSpPr>
        <p:cNvPr id="1" name=""/>
        <p:cNvGrpSpPr/>
        <p:nvPr/>
      </p:nvGrpSpPr>
      <p:grpSpPr>
        <a:xfrm>
          <a:off x="0" y="0"/>
          <a:ext cx="0" cy="0"/>
          <a:chOff x="0" y="0"/>
          <a:chExt cx="0" cy="0"/>
        </a:xfrm>
      </p:grpSpPr>
      <p:sp>
        <p:nvSpPr>
          <p:cNvPr name="TextBox 2" id="2"/>
          <p:cNvSpPr txBox="true"/>
          <p:nvPr/>
        </p:nvSpPr>
        <p:spPr>
          <a:xfrm rot="0">
            <a:off x="461262" y="658868"/>
            <a:ext cx="17826738" cy="8893065"/>
          </a:xfrm>
          <a:prstGeom prst="rect">
            <a:avLst/>
          </a:prstGeom>
        </p:spPr>
        <p:txBody>
          <a:bodyPr anchor="t" rtlCol="false" tIns="0" lIns="0" bIns="0" rIns="0">
            <a:spAutoFit/>
          </a:bodyPr>
          <a:lstStyle/>
          <a:p>
            <a:pPr algn="ctr">
              <a:lnSpc>
                <a:spcPts val="5431"/>
              </a:lnSpc>
              <a:spcBef>
                <a:spcPct val="0"/>
              </a:spcBef>
            </a:pPr>
            <a:r>
              <a:rPr lang="en-US" b="true" sz="3879" spc="-252" u="sng">
                <a:solidFill>
                  <a:srgbClr val="000000"/>
                </a:solidFill>
                <a:latin typeface="Garet Bold"/>
                <a:ea typeface="Garet Bold"/>
                <a:cs typeface="Garet Bold"/>
                <a:sym typeface="Garet Bold"/>
              </a:rPr>
              <a:t>Linear Regression</a:t>
            </a:r>
            <a:r>
              <a:rPr lang="en-US" sz="3879" spc="-252">
                <a:solidFill>
                  <a:srgbClr val="000000"/>
                </a:solidFill>
                <a:latin typeface="Garet"/>
                <a:ea typeface="Garet"/>
                <a:cs typeface="Garet"/>
                <a:sym typeface="Garet"/>
              </a:rPr>
              <a:t> :This model has exceptional performance, with extremely low error values and a very high R² score, suggesting that it fits the data nearly perfectly.</a:t>
            </a:r>
          </a:p>
          <a:p>
            <a:pPr algn="ctr">
              <a:lnSpc>
                <a:spcPts val="5431"/>
              </a:lnSpc>
              <a:spcBef>
                <a:spcPct val="0"/>
              </a:spcBef>
            </a:pPr>
            <a:r>
              <a:rPr lang="en-US" b="true" sz="3879" spc="-252" u="sng">
                <a:solidFill>
                  <a:srgbClr val="000000"/>
                </a:solidFill>
                <a:latin typeface="Garet Bold"/>
                <a:ea typeface="Garet Bold"/>
                <a:cs typeface="Garet Bold"/>
                <a:sym typeface="Garet Bold"/>
              </a:rPr>
              <a:t>Desision Tree</a:t>
            </a:r>
            <a:r>
              <a:rPr lang="en-US" sz="3879" spc="-252">
                <a:solidFill>
                  <a:srgbClr val="000000"/>
                </a:solidFill>
                <a:latin typeface="Garet"/>
                <a:ea typeface="Garet"/>
                <a:cs typeface="Garet"/>
                <a:sym typeface="Garet"/>
              </a:rPr>
              <a:t>: Decision Trees perform well but have slightly higher error rates than Linear Regression, though the R² is still very high.</a:t>
            </a:r>
          </a:p>
          <a:p>
            <a:pPr algn="ctr">
              <a:lnSpc>
                <a:spcPts val="5431"/>
              </a:lnSpc>
              <a:spcBef>
                <a:spcPct val="0"/>
              </a:spcBef>
            </a:pPr>
            <a:r>
              <a:rPr lang="en-US" b="true" sz="3879" spc="-252" u="sng">
                <a:solidFill>
                  <a:srgbClr val="000000"/>
                </a:solidFill>
                <a:latin typeface="Garet Bold"/>
                <a:ea typeface="Garet Bold"/>
                <a:cs typeface="Garet Bold"/>
                <a:sym typeface="Garet Bold"/>
              </a:rPr>
              <a:t>Random Forest</a:t>
            </a:r>
            <a:r>
              <a:rPr lang="en-US" sz="3879" spc="-252">
                <a:solidFill>
                  <a:srgbClr val="000000"/>
                </a:solidFill>
                <a:latin typeface="Garet"/>
                <a:ea typeface="Garet"/>
                <a:cs typeface="Garet"/>
                <a:sym typeface="Garet"/>
              </a:rPr>
              <a:t>:Random Forests offer good predictive accuracy, with a performance similar to Decision Trees but with a slightly lower MSE and MAE.</a:t>
            </a:r>
          </a:p>
          <a:p>
            <a:pPr algn="ctr">
              <a:lnSpc>
                <a:spcPts val="5431"/>
              </a:lnSpc>
              <a:spcBef>
                <a:spcPct val="0"/>
              </a:spcBef>
            </a:pPr>
            <a:r>
              <a:rPr lang="en-US" b="true" sz="3879" spc="-252" u="sng">
                <a:solidFill>
                  <a:srgbClr val="000000"/>
                </a:solidFill>
                <a:latin typeface="Garet Bold"/>
                <a:ea typeface="Garet Bold"/>
                <a:cs typeface="Garet Bold"/>
                <a:sym typeface="Garet Bold"/>
              </a:rPr>
              <a:t>SVR</a:t>
            </a:r>
            <a:r>
              <a:rPr lang="en-US" sz="3879" spc="-252">
                <a:solidFill>
                  <a:srgbClr val="000000"/>
                </a:solidFill>
                <a:latin typeface="Garet"/>
                <a:ea typeface="Garet"/>
                <a:cs typeface="Garet"/>
                <a:sym typeface="Garet"/>
              </a:rPr>
              <a:t>: Shows a significant drop in performance compared to the other models, with very high errors and a low R², suggesting it's not a good fit for this data.</a:t>
            </a:r>
          </a:p>
          <a:p>
            <a:pPr algn="ctr">
              <a:lnSpc>
                <a:spcPts val="5431"/>
              </a:lnSpc>
              <a:spcBef>
                <a:spcPct val="0"/>
              </a:spcBef>
            </a:pPr>
            <a:r>
              <a:rPr lang="en-US" b="true" sz="3879" spc="-252" u="sng">
                <a:solidFill>
                  <a:srgbClr val="000000"/>
                </a:solidFill>
                <a:latin typeface="Garet Bold"/>
                <a:ea typeface="Garet Bold"/>
                <a:cs typeface="Garet Bold"/>
                <a:sym typeface="Garet Bold"/>
              </a:rPr>
              <a:t>Gradient Boosting</a:t>
            </a:r>
            <a:r>
              <a:rPr lang="en-US" sz="3879" spc="-252">
                <a:solidFill>
                  <a:srgbClr val="000000"/>
                </a:solidFill>
                <a:latin typeface="Garet"/>
                <a:ea typeface="Garet"/>
                <a:cs typeface="Garet"/>
                <a:sym typeface="Garet"/>
              </a:rPr>
              <a:t> :Gradient Boosting is a strong contender, with low error rates and a high R², though it's slightly worse than Random Forest in terms of MSE and MAE.</a:t>
            </a:r>
          </a:p>
          <a:p>
            <a:pPr algn="ctr">
              <a:lnSpc>
                <a:spcPts val="5431"/>
              </a:lnSpc>
              <a:spcBef>
                <a:spcPct val="0"/>
              </a:spcBef>
            </a:pPr>
            <a:r>
              <a:rPr lang="en-US" sz="3879" spc="-252">
                <a:solidFill>
                  <a:srgbClr val="000000"/>
                </a:solidFill>
                <a:latin typeface="Garet"/>
                <a:ea typeface="Garet"/>
                <a:cs typeface="Garet"/>
                <a:sym typeface="Garet"/>
              </a:rPr>
              <a:t>Ridge,LSTM ,Prophet : Performs poorly. Low R2 and high MSE,MAEs.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2068172" y="248138"/>
            <a:ext cx="11747733" cy="9790724"/>
          </a:xfrm>
          <a:custGeom>
            <a:avLst/>
            <a:gdLst/>
            <a:ahLst/>
            <a:cxnLst/>
            <a:rect r="r" b="b" t="t" l="l"/>
            <a:pathLst>
              <a:path h="9790724" w="11747733">
                <a:moveTo>
                  <a:pt x="0" y="0"/>
                </a:moveTo>
                <a:lnTo>
                  <a:pt x="11747734" y="0"/>
                </a:lnTo>
                <a:lnTo>
                  <a:pt x="11747734" y="9790724"/>
                </a:lnTo>
                <a:lnTo>
                  <a:pt x="0" y="9790724"/>
                </a:lnTo>
                <a:lnTo>
                  <a:pt x="0" y="0"/>
                </a:lnTo>
                <a:close/>
              </a:path>
            </a:pathLst>
          </a:custGeom>
          <a:blipFill>
            <a:blip r:embed="rId2"/>
            <a:stretch>
              <a:fillRect l="0" t="-95" r="0" b="-95"/>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1EEEA"/>
        </a:solidFill>
      </p:bgPr>
    </p:bg>
    <p:spTree>
      <p:nvGrpSpPr>
        <p:cNvPr id="1" name=""/>
        <p:cNvGrpSpPr/>
        <p:nvPr/>
      </p:nvGrpSpPr>
      <p:grpSpPr>
        <a:xfrm>
          <a:off x="0" y="0"/>
          <a:ext cx="0" cy="0"/>
          <a:chOff x="0" y="0"/>
          <a:chExt cx="0" cy="0"/>
        </a:xfrm>
      </p:grpSpPr>
      <p:sp>
        <p:nvSpPr>
          <p:cNvPr name="TextBox 2" id="2"/>
          <p:cNvSpPr txBox="true"/>
          <p:nvPr/>
        </p:nvSpPr>
        <p:spPr>
          <a:xfrm rot="0">
            <a:off x="711277" y="6881313"/>
            <a:ext cx="17503493" cy="1278419"/>
          </a:xfrm>
          <a:prstGeom prst="rect">
            <a:avLst/>
          </a:prstGeom>
        </p:spPr>
        <p:txBody>
          <a:bodyPr anchor="t" rtlCol="false" tIns="0" lIns="0" bIns="0" rIns="0">
            <a:spAutoFit/>
          </a:bodyPr>
          <a:lstStyle/>
          <a:p>
            <a:pPr algn="ctr">
              <a:lnSpc>
                <a:spcPts val="5135"/>
              </a:lnSpc>
              <a:spcBef>
                <a:spcPct val="0"/>
              </a:spcBef>
            </a:pPr>
            <a:r>
              <a:rPr lang="en-US" b="true" sz="3668" spc="-238">
                <a:solidFill>
                  <a:srgbClr val="000000"/>
                </a:solidFill>
                <a:latin typeface="Garet Bold"/>
                <a:ea typeface="Garet Bold"/>
                <a:cs typeface="Garet Bold"/>
                <a:sym typeface="Garet Bold"/>
              </a:rPr>
              <a:t>On the performance metrics, Linear Regression would be the first choice for this task, given its near-perfect fit to the data</a:t>
            </a:r>
          </a:p>
        </p:txBody>
      </p:sp>
      <p:sp>
        <p:nvSpPr>
          <p:cNvPr name="TextBox 3" id="3"/>
          <p:cNvSpPr txBox="true"/>
          <p:nvPr/>
        </p:nvSpPr>
        <p:spPr>
          <a:xfrm rot="0">
            <a:off x="624811" y="719674"/>
            <a:ext cx="17589958" cy="5089590"/>
          </a:xfrm>
          <a:prstGeom prst="rect">
            <a:avLst/>
          </a:prstGeom>
        </p:spPr>
        <p:txBody>
          <a:bodyPr anchor="t" rtlCol="false" tIns="0" lIns="0" bIns="0" rIns="0">
            <a:spAutoFit/>
          </a:bodyPr>
          <a:lstStyle/>
          <a:p>
            <a:pPr algn="ctr">
              <a:lnSpc>
                <a:spcPts val="5071"/>
              </a:lnSpc>
            </a:pPr>
            <a:r>
              <a:rPr lang="en-US" b="true" sz="3622" spc="-235">
                <a:solidFill>
                  <a:srgbClr val="000000"/>
                </a:solidFill>
                <a:latin typeface="Garet Bold"/>
                <a:ea typeface="Garet Bold"/>
                <a:cs typeface="Garet Bold"/>
                <a:sym typeface="Garet Bold"/>
              </a:rPr>
              <a:t>Top performer : </a:t>
            </a:r>
            <a:r>
              <a:rPr lang="en-US" sz="3622" spc="-235">
                <a:solidFill>
                  <a:srgbClr val="000000"/>
                </a:solidFill>
                <a:latin typeface="Garet"/>
                <a:ea typeface="Garet"/>
                <a:cs typeface="Garet"/>
                <a:sym typeface="Garet"/>
              </a:rPr>
              <a:t>Linear Regression is the standout model, followed closely by Random Forest, Ridge Regression, and Gradient Boosting, all of which show excellent results with very low error metrics and high R² values.</a:t>
            </a:r>
          </a:p>
          <a:p>
            <a:pPr algn="ctr">
              <a:lnSpc>
                <a:spcPts val="5071"/>
              </a:lnSpc>
            </a:pPr>
          </a:p>
          <a:p>
            <a:pPr algn="ctr">
              <a:lnSpc>
                <a:spcPts val="5071"/>
              </a:lnSpc>
            </a:pPr>
            <a:r>
              <a:rPr lang="en-US" b="true" sz="3622" spc="-235">
                <a:solidFill>
                  <a:srgbClr val="000000"/>
                </a:solidFill>
                <a:latin typeface="Garet Bold"/>
                <a:ea typeface="Garet Bold"/>
                <a:cs typeface="Garet Bold"/>
                <a:sym typeface="Garet Bold"/>
              </a:rPr>
              <a:t>Worst Performer : </a:t>
            </a:r>
            <a:r>
              <a:rPr lang="en-US" sz="3622" spc="-235">
                <a:solidFill>
                  <a:srgbClr val="000000"/>
                </a:solidFill>
                <a:latin typeface="Garet"/>
                <a:ea typeface="Garet"/>
                <a:cs typeface="Garet"/>
                <a:sym typeface="Garet"/>
              </a:rPr>
              <a:t>LSTM and Prophet show poor performance, with LSTM having the highest errors and negative R², while Prophet has a low R² and high MAE/MAPE, suggesting that it doesn't capture the data well.</a:t>
            </a:r>
          </a:p>
          <a:p>
            <a:pPr algn="ctr">
              <a:lnSpc>
                <a:spcPts val="5071"/>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10432650" y="1328429"/>
            <a:ext cx="6826650" cy="6229318"/>
          </a:xfrm>
          <a:custGeom>
            <a:avLst/>
            <a:gdLst/>
            <a:ahLst/>
            <a:cxnLst/>
            <a:rect r="r" b="b" t="t" l="l"/>
            <a:pathLst>
              <a:path h="6229318" w="6826650">
                <a:moveTo>
                  <a:pt x="0" y="0"/>
                </a:moveTo>
                <a:lnTo>
                  <a:pt x="6826650" y="0"/>
                </a:lnTo>
                <a:lnTo>
                  <a:pt x="6826650" y="6229318"/>
                </a:lnTo>
                <a:lnTo>
                  <a:pt x="0" y="6229318"/>
                </a:lnTo>
                <a:lnTo>
                  <a:pt x="0" y="0"/>
                </a:lnTo>
                <a:close/>
              </a:path>
            </a:pathLst>
          </a:custGeom>
          <a:blipFill>
            <a:blip r:embed="rId2"/>
            <a:stretch>
              <a:fillRect l="0" t="0" r="0" b="0"/>
            </a:stretch>
          </a:blipFill>
        </p:spPr>
      </p:sp>
      <p:sp>
        <p:nvSpPr>
          <p:cNvPr name="Freeform 3" id="3"/>
          <p:cNvSpPr/>
          <p:nvPr/>
        </p:nvSpPr>
        <p:spPr>
          <a:xfrm flipH="false" flipV="false" rot="0">
            <a:off x="356990" y="1734730"/>
            <a:ext cx="8816733" cy="5455354"/>
          </a:xfrm>
          <a:custGeom>
            <a:avLst/>
            <a:gdLst/>
            <a:ahLst/>
            <a:cxnLst/>
            <a:rect r="r" b="b" t="t" l="l"/>
            <a:pathLst>
              <a:path h="5455354" w="8816733">
                <a:moveTo>
                  <a:pt x="0" y="0"/>
                </a:moveTo>
                <a:lnTo>
                  <a:pt x="8816734" y="0"/>
                </a:lnTo>
                <a:lnTo>
                  <a:pt x="8816734" y="5455354"/>
                </a:lnTo>
                <a:lnTo>
                  <a:pt x="0" y="5455354"/>
                </a:lnTo>
                <a:lnTo>
                  <a:pt x="0" y="0"/>
                </a:lnTo>
                <a:close/>
              </a:path>
            </a:pathLst>
          </a:custGeom>
          <a:blipFill>
            <a:blip r:embed="rId3"/>
            <a:stretch>
              <a:fillRect l="0" t="0" r="0" b="0"/>
            </a:stretch>
          </a:blipFill>
        </p:spPr>
      </p:sp>
      <p:sp>
        <p:nvSpPr>
          <p:cNvPr name="TextBox 4" id="4"/>
          <p:cNvSpPr txBox="true"/>
          <p:nvPr/>
        </p:nvSpPr>
        <p:spPr>
          <a:xfrm rot="0">
            <a:off x="356990" y="176648"/>
            <a:ext cx="5032891" cy="1151782"/>
          </a:xfrm>
          <a:prstGeom prst="rect">
            <a:avLst/>
          </a:prstGeom>
        </p:spPr>
        <p:txBody>
          <a:bodyPr anchor="t" rtlCol="false" tIns="0" lIns="0" bIns="0" rIns="0">
            <a:spAutoFit/>
          </a:bodyPr>
          <a:lstStyle/>
          <a:p>
            <a:pPr algn="ctr">
              <a:lnSpc>
                <a:spcPts val="9490"/>
              </a:lnSpc>
              <a:spcBef>
                <a:spcPct val="0"/>
              </a:spcBef>
            </a:pPr>
            <a:r>
              <a:rPr lang="en-US" b="true" sz="6779" spc="-440">
                <a:solidFill>
                  <a:srgbClr val="000000"/>
                </a:solidFill>
                <a:latin typeface="Garet Bold"/>
                <a:ea typeface="Garet Bold"/>
                <a:cs typeface="Garet Bold"/>
                <a:sym typeface="Garet Bold"/>
              </a:rPr>
              <a:t>Deployment</a:t>
            </a:r>
          </a:p>
        </p:txBody>
      </p:sp>
      <p:sp>
        <p:nvSpPr>
          <p:cNvPr name="TextBox 5" id="5"/>
          <p:cNvSpPr txBox="true"/>
          <p:nvPr/>
        </p:nvSpPr>
        <p:spPr>
          <a:xfrm rot="0">
            <a:off x="0" y="7872072"/>
            <a:ext cx="17730133" cy="1757967"/>
          </a:xfrm>
          <a:prstGeom prst="rect">
            <a:avLst/>
          </a:prstGeom>
        </p:spPr>
        <p:txBody>
          <a:bodyPr anchor="t" rtlCol="false" tIns="0" lIns="0" bIns="0" rIns="0">
            <a:spAutoFit/>
          </a:bodyPr>
          <a:lstStyle/>
          <a:p>
            <a:pPr algn="ctr">
              <a:lnSpc>
                <a:spcPts val="7054"/>
              </a:lnSpc>
              <a:spcBef>
                <a:spcPct val="0"/>
              </a:spcBef>
            </a:pPr>
            <a:r>
              <a:rPr lang="en-US" sz="5038" spc="-327">
                <a:solidFill>
                  <a:srgbClr val="000000"/>
                </a:solidFill>
                <a:latin typeface="Garet"/>
                <a:ea typeface="Garet"/>
                <a:cs typeface="Garet"/>
                <a:sym typeface="Garet"/>
              </a:rPr>
              <a:t>Providing the date as input for our model to forecasting the stock of Apple in next 30day .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0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694376"/>
            <a:ext cx="6067399" cy="4114800"/>
          </a:xfrm>
          <a:custGeom>
            <a:avLst/>
            <a:gdLst/>
            <a:ahLst/>
            <a:cxnLst/>
            <a:rect r="r" b="b" t="t" l="l"/>
            <a:pathLst>
              <a:path h="4114800" w="6067399">
                <a:moveTo>
                  <a:pt x="0" y="0"/>
                </a:moveTo>
                <a:lnTo>
                  <a:pt x="6067399" y="0"/>
                </a:lnTo>
                <a:lnTo>
                  <a:pt x="606739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46295" y="6316365"/>
            <a:ext cx="7128037" cy="5883870"/>
          </a:xfrm>
          <a:custGeom>
            <a:avLst/>
            <a:gdLst/>
            <a:ahLst/>
            <a:cxnLst/>
            <a:rect r="r" b="b" t="t" l="l"/>
            <a:pathLst>
              <a:path h="5883870" w="7128037">
                <a:moveTo>
                  <a:pt x="0" y="0"/>
                </a:moveTo>
                <a:lnTo>
                  <a:pt x="7128037" y="0"/>
                </a:lnTo>
                <a:lnTo>
                  <a:pt x="7128037" y="5883870"/>
                </a:lnTo>
                <a:lnTo>
                  <a:pt x="0" y="5883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96083">
            <a:off x="15020556" y="1137741"/>
            <a:ext cx="6073623" cy="6095789"/>
          </a:xfrm>
          <a:custGeom>
            <a:avLst/>
            <a:gdLst/>
            <a:ahLst/>
            <a:cxnLst/>
            <a:rect r="r" b="b" t="t" l="l"/>
            <a:pathLst>
              <a:path h="6095789" w="6073623">
                <a:moveTo>
                  <a:pt x="6073623" y="0"/>
                </a:moveTo>
                <a:lnTo>
                  <a:pt x="0" y="0"/>
                </a:lnTo>
                <a:lnTo>
                  <a:pt x="0" y="6095790"/>
                </a:lnTo>
                <a:lnTo>
                  <a:pt x="6073623" y="6095790"/>
                </a:lnTo>
                <a:lnTo>
                  <a:pt x="607362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81574" y="632854"/>
            <a:ext cx="8930405" cy="1405038"/>
          </a:xfrm>
          <a:prstGeom prst="rect">
            <a:avLst/>
          </a:prstGeom>
        </p:spPr>
        <p:txBody>
          <a:bodyPr anchor="t" rtlCol="false" tIns="0" lIns="0" bIns="0" rIns="0">
            <a:spAutoFit/>
          </a:bodyPr>
          <a:lstStyle/>
          <a:p>
            <a:pPr algn="l" marL="0" indent="0" lvl="0">
              <a:lnSpc>
                <a:spcPts val="10405"/>
              </a:lnSpc>
              <a:spcBef>
                <a:spcPct val="0"/>
              </a:spcBef>
            </a:pPr>
            <a:r>
              <a:rPr lang="en-US" b="true" sz="10953" spc="-711">
                <a:solidFill>
                  <a:srgbClr val="171717"/>
                </a:solidFill>
                <a:latin typeface="Garet Bold"/>
                <a:ea typeface="Garet Bold"/>
                <a:cs typeface="Garet Bold"/>
                <a:sym typeface="Garet Bold"/>
              </a:rPr>
              <a:t>Conclusion</a:t>
            </a:r>
          </a:p>
        </p:txBody>
      </p:sp>
      <p:sp>
        <p:nvSpPr>
          <p:cNvPr name="TextBox 6" id="6"/>
          <p:cNvSpPr txBox="true"/>
          <p:nvPr/>
        </p:nvSpPr>
        <p:spPr>
          <a:xfrm rot="0">
            <a:off x="537777" y="2378583"/>
            <a:ext cx="15605464" cy="3927475"/>
          </a:xfrm>
          <a:prstGeom prst="rect">
            <a:avLst/>
          </a:prstGeom>
        </p:spPr>
        <p:txBody>
          <a:bodyPr anchor="t" rtlCol="false" tIns="0" lIns="0" bIns="0" rIns="0">
            <a:spAutoFit/>
          </a:bodyPr>
          <a:lstStyle/>
          <a:p>
            <a:pPr algn="l">
              <a:lnSpc>
                <a:spcPts val="3500"/>
              </a:lnSpc>
            </a:pPr>
            <a:r>
              <a:rPr lang="en-US" sz="2500">
                <a:solidFill>
                  <a:srgbClr val="171717"/>
                </a:solidFill>
                <a:latin typeface="Inter"/>
                <a:ea typeface="Inter"/>
                <a:cs typeface="Inter"/>
                <a:sym typeface="Inter"/>
              </a:rPr>
              <a:t>The forecasting analysis for Apple’s stock performance has successfully identified Linear Regression as the most accurate and reliable model for predicting future stock movements. With an R² score nearing perfection, Linear Regression outperforms other models, such as Random Forest and Gradient Boosting, in terms of precision and stability.</a:t>
            </a:r>
          </a:p>
          <a:p>
            <a:pPr algn="l">
              <a:lnSpc>
                <a:spcPts val="3500"/>
              </a:lnSpc>
            </a:pPr>
            <a:r>
              <a:rPr lang="en-US" sz="2500">
                <a:solidFill>
                  <a:srgbClr val="171717"/>
                </a:solidFill>
                <a:latin typeface="Inter"/>
                <a:ea typeface="Inter"/>
                <a:cs typeface="Inter"/>
                <a:sym typeface="Inter"/>
              </a:rPr>
              <a:t>The time series data was adjusted for non-stationarity, ensuring the model's robustness and applicability. Observations from the analysis show a consistent post-COVID growth trajectory for Apple's stock, with a notable surge anticipated in early 2025. These findings offer valuable insights for investors and stakeholders looking to make informed decisions about Apple's stock.</a:t>
            </a:r>
          </a:p>
          <a:p>
            <a:pPr algn="l">
              <a:lnSpc>
                <a:spcPts val="35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2F0FF"/>
        </a:solidFill>
      </p:bgPr>
    </p:bg>
    <p:spTree>
      <p:nvGrpSpPr>
        <p:cNvPr id="1" name=""/>
        <p:cNvGrpSpPr/>
        <p:nvPr/>
      </p:nvGrpSpPr>
      <p:grpSpPr>
        <a:xfrm>
          <a:off x="0" y="0"/>
          <a:ext cx="0" cy="0"/>
          <a:chOff x="0" y="0"/>
          <a:chExt cx="0" cy="0"/>
        </a:xfrm>
      </p:grpSpPr>
      <p:sp>
        <p:nvSpPr>
          <p:cNvPr name="TextBox 2" id="2"/>
          <p:cNvSpPr txBox="true"/>
          <p:nvPr/>
        </p:nvSpPr>
        <p:spPr>
          <a:xfrm rot="0">
            <a:off x="0" y="1778143"/>
            <a:ext cx="17841706" cy="2646678"/>
          </a:xfrm>
          <a:prstGeom prst="rect">
            <a:avLst/>
          </a:prstGeom>
        </p:spPr>
        <p:txBody>
          <a:bodyPr anchor="t" rtlCol="false" tIns="0" lIns="0" bIns="0" rIns="0">
            <a:spAutoFit/>
          </a:bodyPr>
          <a:lstStyle/>
          <a:p>
            <a:pPr algn="ctr">
              <a:lnSpc>
                <a:spcPts val="5320"/>
              </a:lnSpc>
              <a:spcBef>
                <a:spcPct val="0"/>
              </a:spcBef>
            </a:pPr>
            <a:r>
              <a:rPr lang="en-US" b="true" sz="3800" spc="-247">
                <a:solidFill>
                  <a:srgbClr val="000000"/>
                </a:solidFill>
                <a:latin typeface="Garet Bold"/>
                <a:ea typeface="Garet Bold"/>
                <a:cs typeface="Garet Bold"/>
                <a:sym typeface="Garet Bold"/>
              </a:rPr>
              <a:t>In Summary , </a:t>
            </a:r>
            <a:r>
              <a:rPr lang="en-US" sz="3800" spc="-247">
                <a:solidFill>
                  <a:srgbClr val="000000"/>
                </a:solidFill>
                <a:latin typeface="Garet"/>
                <a:ea typeface="Garet"/>
                <a:cs typeface="Garet"/>
                <a:sym typeface="Garet"/>
              </a:rPr>
              <a:t>Linear Regression is the preferred method for forecasting Apple's stock price, providing the most accurate and actionable predictions based on the available data. The analysis not only highlights current trends but also suggests a positive outlook for Apple's financial performance in the near future</a:t>
            </a:r>
            <a:r>
              <a:rPr lang="en-US" b="true" sz="3800" spc="-247">
                <a:solidFill>
                  <a:srgbClr val="000000"/>
                </a:solidFill>
                <a:latin typeface="Garet Bold"/>
                <a:ea typeface="Garet Bold"/>
                <a:cs typeface="Garet Bold"/>
                <a:sym typeface="Garet Bold"/>
              </a:rPr>
              <a:t>.</a:t>
            </a:r>
          </a:p>
        </p:txBody>
      </p:sp>
      <p:sp>
        <p:nvSpPr>
          <p:cNvPr name="TextBox 3" id="3"/>
          <p:cNvSpPr txBox="true"/>
          <p:nvPr/>
        </p:nvSpPr>
        <p:spPr>
          <a:xfrm rot="0">
            <a:off x="431499" y="6451431"/>
            <a:ext cx="16978709" cy="3326738"/>
          </a:xfrm>
          <a:prstGeom prst="rect">
            <a:avLst/>
          </a:prstGeom>
        </p:spPr>
        <p:txBody>
          <a:bodyPr anchor="t" rtlCol="false" tIns="0" lIns="0" bIns="0" rIns="0">
            <a:spAutoFit/>
          </a:bodyPr>
          <a:lstStyle/>
          <a:p>
            <a:pPr algn="l" marL="0" indent="0" lvl="0">
              <a:lnSpc>
                <a:spcPts val="24636"/>
              </a:lnSpc>
            </a:pPr>
            <a:r>
              <a:rPr lang="en-US" b="true" sz="25932" spc="-1685">
                <a:solidFill>
                  <a:srgbClr val="171717"/>
                </a:solidFill>
                <a:latin typeface="Garet Bold"/>
                <a:ea typeface="Garet Bold"/>
                <a:cs typeface="Garet Bold"/>
                <a:sym typeface="Gare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237971">
            <a:off x="13360040" y="609762"/>
            <a:ext cx="5650291" cy="4509960"/>
          </a:xfrm>
          <a:custGeom>
            <a:avLst/>
            <a:gdLst/>
            <a:ahLst/>
            <a:cxnLst/>
            <a:rect r="r" b="b" t="t" l="l"/>
            <a:pathLst>
              <a:path h="4509960" w="5650291">
                <a:moveTo>
                  <a:pt x="0" y="0"/>
                </a:moveTo>
                <a:lnTo>
                  <a:pt x="5650291" y="0"/>
                </a:lnTo>
                <a:lnTo>
                  <a:pt x="5650291" y="4509959"/>
                </a:lnTo>
                <a:lnTo>
                  <a:pt x="0" y="4509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97330" y="5040915"/>
            <a:ext cx="5227008" cy="5246085"/>
          </a:xfrm>
          <a:custGeom>
            <a:avLst/>
            <a:gdLst/>
            <a:ahLst/>
            <a:cxnLst/>
            <a:rect r="r" b="b" t="t" l="l"/>
            <a:pathLst>
              <a:path h="5246085" w="5227008">
                <a:moveTo>
                  <a:pt x="0" y="0"/>
                </a:moveTo>
                <a:lnTo>
                  <a:pt x="5227008" y="0"/>
                </a:lnTo>
                <a:lnTo>
                  <a:pt x="5227008" y="5246085"/>
                </a:lnTo>
                <a:lnTo>
                  <a:pt x="0" y="5246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489537">
            <a:off x="9383143" y="963585"/>
            <a:ext cx="3553691" cy="4114800"/>
          </a:xfrm>
          <a:custGeom>
            <a:avLst/>
            <a:gdLst/>
            <a:ahLst/>
            <a:cxnLst/>
            <a:rect r="r" b="b" t="t" l="l"/>
            <a:pathLst>
              <a:path h="4114800" w="3553691">
                <a:moveTo>
                  <a:pt x="0" y="0"/>
                </a:moveTo>
                <a:lnTo>
                  <a:pt x="3553691" y="0"/>
                </a:lnTo>
                <a:lnTo>
                  <a:pt x="355369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42677" y="2544944"/>
            <a:ext cx="3796800" cy="476041"/>
          </a:xfrm>
          <a:prstGeom prst="rect">
            <a:avLst/>
          </a:prstGeom>
        </p:spPr>
        <p:txBody>
          <a:bodyPr anchor="t" rtlCol="false" tIns="0" lIns="0" bIns="0" rIns="0">
            <a:spAutoFit/>
          </a:bodyPr>
          <a:lstStyle/>
          <a:p>
            <a:pPr algn="l">
              <a:lnSpc>
                <a:spcPts val="3881"/>
              </a:lnSpc>
              <a:spcBef>
                <a:spcPct val="0"/>
              </a:spcBef>
            </a:pPr>
            <a:r>
              <a:rPr lang="en-US" sz="2772">
                <a:solidFill>
                  <a:srgbClr val="171717"/>
                </a:solidFill>
                <a:latin typeface="Inter"/>
                <a:ea typeface="Inter"/>
                <a:cs typeface="Inter"/>
                <a:sym typeface="Inter"/>
              </a:rPr>
              <a:t>What is The</a:t>
            </a:r>
          </a:p>
        </p:txBody>
      </p:sp>
      <p:sp>
        <p:nvSpPr>
          <p:cNvPr name="TextBox 6" id="6"/>
          <p:cNvSpPr txBox="true"/>
          <p:nvPr/>
        </p:nvSpPr>
        <p:spPr>
          <a:xfrm rot="0">
            <a:off x="242677" y="6251679"/>
            <a:ext cx="9638008" cy="1841500"/>
          </a:xfrm>
          <a:prstGeom prst="rect">
            <a:avLst/>
          </a:prstGeom>
        </p:spPr>
        <p:txBody>
          <a:bodyPr anchor="t" rtlCol="false" tIns="0" lIns="0" bIns="0" rIns="0">
            <a:spAutoFit/>
          </a:bodyPr>
          <a:lstStyle/>
          <a:p>
            <a:pPr algn="l">
              <a:lnSpc>
                <a:spcPts val="5599"/>
              </a:lnSpc>
            </a:pPr>
            <a:r>
              <a:rPr lang="en-US" sz="3999">
                <a:solidFill>
                  <a:srgbClr val="171717"/>
                </a:solidFill>
                <a:latin typeface="Inter"/>
                <a:ea typeface="Inter"/>
                <a:cs typeface="Inter"/>
                <a:sym typeface="Inter"/>
              </a:rPr>
              <a:t>Predict the apple stock Market price for next 30 days</a:t>
            </a:r>
          </a:p>
          <a:p>
            <a:pPr algn="l">
              <a:lnSpc>
                <a:spcPts val="3500"/>
              </a:lnSpc>
              <a:spcBef>
                <a:spcPct val="0"/>
              </a:spcBef>
            </a:pPr>
          </a:p>
        </p:txBody>
      </p:sp>
      <p:sp>
        <p:nvSpPr>
          <p:cNvPr name="TextBox 7" id="7"/>
          <p:cNvSpPr txBox="true"/>
          <p:nvPr/>
        </p:nvSpPr>
        <p:spPr>
          <a:xfrm rot="0">
            <a:off x="242677" y="3452469"/>
            <a:ext cx="8571258" cy="2401998"/>
          </a:xfrm>
          <a:prstGeom prst="rect">
            <a:avLst/>
          </a:prstGeom>
        </p:spPr>
        <p:txBody>
          <a:bodyPr anchor="t" rtlCol="false" tIns="0" lIns="0" bIns="0" rIns="0">
            <a:spAutoFit/>
          </a:bodyPr>
          <a:lstStyle/>
          <a:p>
            <a:pPr algn="l">
              <a:lnSpc>
                <a:spcPts val="9170"/>
              </a:lnSpc>
            </a:pPr>
            <a:r>
              <a:rPr lang="en-US" sz="9653" spc="-627" b="true">
                <a:solidFill>
                  <a:srgbClr val="171717"/>
                </a:solidFill>
                <a:latin typeface="Garet Bold"/>
                <a:ea typeface="Garet Bold"/>
                <a:cs typeface="Garet Bold"/>
                <a:sym typeface="Garet Bold"/>
              </a:rPr>
              <a:t>BUSINESS</a:t>
            </a:r>
          </a:p>
          <a:p>
            <a:pPr algn="l" marL="0" indent="0" lvl="0">
              <a:lnSpc>
                <a:spcPts val="9170"/>
              </a:lnSpc>
            </a:pPr>
            <a:r>
              <a:rPr lang="en-US" b="true" sz="9653" spc="-627">
                <a:solidFill>
                  <a:srgbClr val="171717"/>
                </a:solidFill>
                <a:latin typeface="Garet Bold"/>
                <a:ea typeface="Garet Bold"/>
                <a:cs typeface="Garet Bold"/>
                <a:sym typeface="Garet Bold"/>
              </a:rPr>
              <a:t>OBJECTIVE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12473605" y="4604023"/>
            <a:ext cx="4366558" cy="4654277"/>
          </a:xfrm>
          <a:custGeom>
            <a:avLst/>
            <a:gdLst/>
            <a:ahLst/>
            <a:cxnLst/>
            <a:rect r="r" b="b" t="t" l="l"/>
            <a:pathLst>
              <a:path h="4654277" w="4366558">
                <a:moveTo>
                  <a:pt x="0" y="0"/>
                </a:moveTo>
                <a:lnTo>
                  <a:pt x="4366558" y="0"/>
                </a:lnTo>
                <a:lnTo>
                  <a:pt x="4366558" y="4654277"/>
                </a:lnTo>
                <a:lnTo>
                  <a:pt x="0" y="4654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821555" y="857250"/>
            <a:ext cx="6437745" cy="3238598"/>
          </a:xfrm>
          <a:prstGeom prst="rect">
            <a:avLst/>
          </a:prstGeom>
        </p:spPr>
        <p:txBody>
          <a:bodyPr anchor="t" rtlCol="false" tIns="0" lIns="0" bIns="0" rIns="0">
            <a:spAutoFit/>
          </a:bodyPr>
          <a:lstStyle/>
          <a:p>
            <a:pPr algn="r">
              <a:lnSpc>
                <a:spcPts val="13081"/>
              </a:lnSpc>
              <a:spcBef>
                <a:spcPct val="0"/>
              </a:spcBef>
            </a:pPr>
            <a:r>
              <a:rPr lang="en-US" b="true" sz="9343">
                <a:solidFill>
                  <a:srgbClr val="171717"/>
                </a:solidFill>
                <a:latin typeface="Inter Bold"/>
                <a:ea typeface="Inter Bold"/>
                <a:cs typeface="Inter Bold"/>
                <a:sym typeface="Inter Bold"/>
              </a:rPr>
              <a:t>Dataset Overview</a:t>
            </a:r>
          </a:p>
        </p:txBody>
      </p:sp>
      <p:sp>
        <p:nvSpPr>
          <p:cNvPr name="TextBox 4" id="4"/>
          <p:cNvSpPr txBox="true"/>
          <p:nvPr/>
        </p:nvSpPr>
        <p:spPr>
          <a:xfrm rot="0">
            <a:off x="716294" y="542511"/>
            <a:ext cx="10097929" cy="9172709"/>
          </a:xfrm>
          <a:prstGeom prst="rect">
            <a:avLst/>
          </a:prstGeom>
        </p:spPr>
        <p:txBody>
          <a:bodyPr anchor="t" rtlCol="false" tIns="0" lIns="0" bIns="0" rIns="0">
            <a:spAutoFit/>
          </a:bodyPr>
          <a:lstStyle/>
          <a:p>
            <a:pPr algn="l">
              <a:lnSpc>
                <a:spcPts val="5242"/>
              </a:lnSpc>
            </a:pPr>
            <a:r>
              <a:rPr lang="en-US" sz="3744">
                <a:solidFill>
                  <a:srgbClr val="171717"/>
                </a:solidFill>
                <a:latin typeface="Inter"/>
                <a:ea typeface="Inter"/>
                <a:cs typeface="Inter"/>
                <a:sym typeface="Inter"/>
              </a:rPr>
              <a:t>1.</a:t>
            </a:r>
            <a:r>
              <a:rPr lang="en-US" sz="3744" u="sng" b="true">
                <a:solidFill>
                  <a:srgbClr val="171717"/>
                </a:solidFill>
                <a:latin typeface="Inter Bold"/>
                <a:ea typeface="Inter Bold"/>
                <a:cs typeface="Inter Bold"/>
                <a:sym typeface="Inter Bold"/>
              </a:rPr>
              <a:t>Open</a:t>
            </a:r>
            <a:r>
              <a:rPr lang="en-US" sz="3744">
                <a:solidFill>
                  <a:srgbClr val="171717"/>
                </a:solidFill>
                <a:latin typeface="Inter"/>
                <a:ea typeface="Inter"/>
                <a:cs typeface="Inter"/>
                <a:sym typeface="Inter"/>
              </a:rPr>
              <a:t> : It is the first price at which the asset is traded at the beginning of a trading session</a:t>
            </a:r>
          </a:p>
          <a:p>
            <a:pPr algn="l">
              <a:lnSpc>
                <a:spcPts val="5242"/>
              </a:lnSpc>
            </a:pPr>
            <a:r>
              <a:rPr lang="en-US" sz="3744">
                <a:solidFill>
                  <a:srgbClr val="171717"/>
                </a:solidFill>
                <a:latin typeface="Inter"/>
                <a:ea typeface="Inter"/>
                <a:cs typeface="Inter"/>
                <a:sym typeface="Inter"/>
              </a:rPr>
              <a:t>2.</a:t>
            </a:r>
            <a:r>
              <a:rPr lang="en-US" sz="3744" u="sng" b="true">
                <a:solidFill>
                  <a:srgbClr val="171717"/>
                </a:solidFill>
                <a:latin typeface="Inter Bold"/>
                <a:ea typeface="Inter Bold"/>
                <a:cs typeface="Inter Bold"/>
                <a:sym typeface="Inter Bold"/>
              </a:rPr>
              <a:t>High</a:t>
            </a:r>
            <a:r>
              <a:rPr lang="en-US" sz="3744">
                <a:solidFill>
                  <a:srgbClr val="171717"/>
                </a:solidFill>
                <a:latin typeface="Inter"/>
                <a:ea typeface="Inter"/>
                <a:cs typeface="Inter"/>
                <a:sym typeface="Inter"/>
              </a:rPr>
              <a:t>: High Price represents the highest price at which the asset was traded during session.</a:t>
            </a:r>
          </a:p>
          <a:p>
            <a:pPr algn="l">
              <a:lnSpc>
                <a:spcPts val="5242"/>
              </a:lnSpc>
            </a:pPr>
            <a:r>
              <a:rPr lang="en-US" sz="3744">
                <a:solidFill>
                  <a:srgbClr val="171717"/>
                </a:solidFill>
                <a:latin typeface="Inter"/>
                <a:ea typeface="Inter"/>
                <a:cs typeface="Inter"/>
                <a:sym typeface="Inter"/>
              </a:rPr>
              <a:t>3. </a:t>
            </a:r>
            <a:r>
              <a:rPr lang="en-US" sz="3744" u="sng" b="true">
                <a:solidFill>
                  <a:srgbClr val="171717"/>
                </a:solidFill>
                <a:latin typeface="Inter Bold"/>
                <a:ea typeface="Inter Bold"/>
                <a:cs typeface="Inter Bold"/>
                <a:sym typeface="Inter Bold"/>
              </a:rPr>
              <a:t>Low</a:t>
            </a:r>
            <a:r>
              <a:rPr lang="en-US" sz="3744" b="true">
                <a:solidFill>
                  <a:srgbClr val="171717"/>
                </a:solidFill>
                <a:latin typeface="Inter Bold"/>
                <a:ea typeface="Inter Bold"/>
                <a:cs typeface="Inter Bold"/>
                <a:sym typeface="Inter Bold"/>
              </a:rPr>
              <a:t>:</a:t>
            </a:r>
            <a:r>
              <a:rPr lang="en-US" sz="3744">
                <a:solidFill>
                  <a:srgbClr val="171717"/>
                </a:solidFill>
                <a:latin typeface="Inter"/>
                <a:ea typeface="Inter"/>
                <a:cs typeface="Inter"/>
                <a:sym typeface="Inter"/>
              </a:rPr>
              <a:t> It is the lowest price at which the asset was traded during the trading session</a:t>
            </a:r>
          </a:p>
          <a:p>
            <a:pPr algn="l">
              <a:lnSpc>
                <a:spcPts val="5242"/>
              </a:lnSpc>
            </a:pPr>
            <a:r>
              <a:rPr lang="en-US" sz="3744">
                <a:solidFill>
                  <a:srgbClr val="171717"/>
                </a:solidFill>
                <a:latin typeface="Inter"/>
                <a:ea typeface="Inter"/>
                <a:cs typeface="Inter"/>
                <a:sym typeface="Inter"/>
              </a:rPr>
              <a:t>4.</a:t>
            </a:r>
            <a:r>
              <a:rPr lang="en-US" sz="3744" u="sng" b="true">
                <a:solidFill>
                  <a:srgbClr val="171717"/>
                </a:solidFill>
                <a:latin typeface="Inter Bold"/>
                <a:ea typeface="Inter Bold"/>
                <a:cs typeface="Inter Bold"/>
                <a:sym typeface="Inter Bold"/>
              </a:rPr>
              <a:t>Close</a:t>
            </a:r>
            <a:r>
              <a:rPr lang="en-US" sz="3744">
                <a:solidFill>
                  <a:srgbClr val="171717"/>
                </a:solidFill>
                <a:latin typeface="Inter"/>
                <a:ea typeface="Inter"/>
                <a:cs typeface="Inter"/>
                <a:sym typeface="Inter"/>
              </a:rPr>
              <a:t>: It is the last price at which the asset was traded.</a:t>
            </a:r>
          </a:p>
          <a:p>
            <a:pPr algn="l">
              <a:lnSpc>
                <a:spcPts val="5242"/>
              </a:lnSpc>
            </a:pPr>
            <a:r>
              <a:rPr lang="en-US" sz="3744">
                <a:solidFill>
                  <a:srgbClr val="171717"/>
                </a:solidFill>
                <a:latin typeface="Inter"/>
                <a:ea typeface="Inter"/>
                <a:cs typeface="Inter"/>
                <a:sym typeface="Inter"/>
              </a:rPr>
              <a:t>5.</a:t>
            </a:r>
            <a:r>
              <a:rPr lang="en-US" sz="3744" u="sng" b="true">
                <a:solidFill>
                  <a:srgbClr val="171717"/>
                </a:solidFill>
                <a:latin typeface="Inter Bold"/>
                <a:ea typeface="Inter Bold"/>
                <a:cs typeface="Inter Bold"/>
                <a:sym typeface="Inter Bold"/>
              </a:rPr>
              <a:t>Adjusted Close</a:t>
            </a:r>
            <a:r>
              <a:rPr lang="en-US" sz="3744">
                <a:solidFill>
                  <a:srgbClr val="171717"/>
                </a:solidFill>
                <a:latin typeface="Inter"/>
                <a:ea typeface="Inter"/>
                <a:cs typeface="Inter"/>
                <a:sym typeface="Inter"/>
              </a:rPr>
              <a:t>: It reflects the assets closing price for any actions that affects its value</a:t>
            </a:r>
          </a:p>
          <a:p>
            <a:pPr algn="l">
              <a:lnSpc>
                <a:spcPts val="524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273266">
            <a:off x="11081625" y="866268"/>
            <a:ext cx="5932050" cy="5349631"/>
          </a:xfrm>
          <a:custGeom>
            <a:avLst/>
            <a:gdLst/>
            <a:ahLst/>
            <a:cxnLst/>
            <a:rect r="r" b="b" t="t" l="l"/>
            <a:pathLst>
              <a:path h="5349631" w="5932050">
                <a:moveTo>
                  <a:pt x="0" y="0"/>
                </a:moveTo>
                <a:lnTo>
                  <a:pt x="5932050" y="0"/>
                </a:lnTo>
                <a:lnTo>
                  <a:pt x="5932050" y="5349631"/>
                </a:lnTo>
                <a:lnTo>
                  <a:pt x="0" y="53496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2624" y="243522"/>
            <a:ext cx="8291285" cy="9704706"/>
          </a:xfrm>
          <a:prstGeom prst="rect">
            <a:avLst/>
          </a:prstGeom>
        </p:spPr>
        <p:txBody>
          <a:bodyPr anchor="t" rtlCol="false" tIns="0" lIns="0" bIns="0" rIns="0">
            <a:spAutoFit/>
          </a:bodyPr>
          <a:lstStyle/>
          <a:p>
            <a:pPr algn="l">
              <a:lnSpc>
                <a:spcPts val="6719"/>
              </a:lnSpc>
            </a:pPr>
            <a:r>
              <a:rPr lang="en-US" sz="4799" u="sng" b="true">
                <a:solidFill>
                  <a:srgbClr val="171717"/>
                </a:solidFill>
                <a:latin typeface="Inter Bold"/>
                <a:ea typeface="Inter Bold"/>
                <a:cs typeface="Inter Bold"/>
                <a:sym typeface="Inter Bold"/>
              </a:rPr>
              <a:t>Steps to EDA</a:t>
            </a:r>
          </a:p>
          <a:p>
            <a:pPr algn="l">
              <a:lnSpc>
                <a:spcPts val="3500"/>
              </a:lnSpc>
            </a:pPr>
          </a:p>
          <a:p>
            <a:pPr algn="l">
              <a:lnSpc>
                <a:spcPts val="3919"/>
              </a:lnSpc>
            </a:pPr>
            <a:r>
              <a:rPr lang="en-US" sz="2799">
                <a:solidFill>
                  <a:srgbClr val="171717"/>
                </a:solidFill>
                <a:latin typeface="Inter"/>
                <a:ea typeface="Inter"/>
                <a:cs typeface="Inter"/>
                <a:sym typeface="Inter"/>
              </a:rPr>
              <a:t> 1.Import Python Libraries</a:t>
            </a:r>
          </a:p>
          <a:p>
            <a:pPr algn="l">
              <a:lnSpc>
                <a:spcPts val="3919"/>
              </a:lnSpc>
            </a:pPr>
          </a:p>
          <a:p>
            <a:pPr algn="l">
              <a:lnSpc>
                <a:spcPts val="3919"/>
              </a:lnSpc>
            </a:pPr>
            <a:r>
              <a:rPr lang="en-US" sz="2799">
                <a:solidFill>
                  <a:srgbClr val="171717"/>
                </a:solidFill>
                <a:latin typeface="Inter"/>
                <a:ea typeface="Inter"/>
                <a:cs typeface="Inter"/>
                <a:sym typeface="Inter"/>
              </a:rPr>
              <a:t> 2.Reading Dataset</a:t>
            </a:r>
          </a:p>
          <a:p>
            <a:pPr algn="l">
              <a:lnSpc>
                <a:spcPts val="3919"/>
              </a:lnSpc>
            </a:pPr>
          </a:p>
          <a:p>
            <a:pPr algn="ctr">
              <a:lnSpc>
                <a:spcPts val="3919"/>
              </a:lnSpc>
            </a:pPr>
            <a:r>
              <a:rPr lang="en-US" sz="2799">
                <a:solidFill>
                  <a:srgbClr val="171717"/>
                </a:solidFill>
                <a:latin typeface="Inter"/>
                <a:ea typeface="Inter"/>
                <a:cs typeface="Inter"/>
                <a:sym typeface="Inter"/>
              </a:rPr>
              <a:t> 3.Analyzing data using data.head(),data.shape ,    data.info , data.describe.</a:t>
            </a:r>
          </a:p>
          <a:p>
            <a:pPr algn="l">
              <a:lnSpc>
                <a:spcPts val="3919"/>
              </a:lnSpc>
            </a:pPr>
          </a:p>
          <a:p>
            <a:pPr algn="l">
              <a:lnSpc>
                <a:spcPts val="3919"/>
              </a:lnSpc>
            </a:pPr>
            <a:r>
              <a:rPr lang="en-US" sz="2799">
                <a:solidFill>
                  <a:srgbClr val="171717"/>
                </a:solidFill>
                <a:latin typeface="Inter"/>
                <a:ea typeface="Inter"/>
                <a:cs typeface="Inter"/>
                <a:sym typeface="Inter"/>
              </a:rPr>
              <a:t> 4.Check for Duplicates , missing values.</a:t>
            </a:r>
          </a:p>
          <a:p>
            <a:pPr algn="l">
              <a:lnSpc>
                <a:spcPts val="3919"/>
              </a:lnSpc>
            </a:pPr>
          </a:p>
          <a:p>
            <a:pPr algn="l">
              <a:lnSpc>
                <a:spcPts val="3919"/>
              </a:lnSpc>
            </a:pPr>
            <a:r>
              <a:rPr lang="en-US" sz="2799">
                <a:solidFill>
                  <a:srgbClr val="171717"/>
                </a:solidFill>
                <a:latin typeface="Inter"/>
                <a:ea typeface="Inter"/>
                <a:cs typeface="Inter"/>
                <a:sym typeface="Inter"/>
              </a:rPr>
              <a:t> 5.Heat Map for Correlation of dataset</a:t>
            </a:r>
          </a:p>
          <a:p>
            <a:pPr algn="l">
              <a:lnSpc>
                <a:spcPts val="3919"/>
              </a:lnSpc>
            </a:pPr>
          </a:p>
          <a:p>
            <a:pPr algn="l">
              <a:lnSpc>
                <a:spcPts val="3919"/>
              </a:lnSpc>
            </a:pPr>
            <a:r>
              <a:rPr lang="en-US" sz="2799">
                <a:solidFill>
                  <a:srgbClr val="171717"/>
                </a:solidFill>
                <a:latin typeface="Inter"/>
                <a:ea typeface="Inter"/>
                <a:cs typeface="Inter"/>
                <a:sym typeface="Inter"/>
              </a:rPr>
              <a:t> 6.Visualizing the dataset</a:t>
            </a:r>
          </a:p>
          <a:p>
            <a:pPr algn="l">
              <a:lnSpc>
                <a:spcPts val="3919"/>
              </a:lnSpc>
            </a:pPr>
          </a:p>
          <a:p>
            <a:pPr algn="l">
              <a:lnSpc>
                <a:spcPts val="3919"/>
              </a:lnSpc>
            </a:pPr>
            <a:r>
              <a:rPr lang="en-US" sz="2799">
                <a:solidFill>
                  <a:srgbClr val="171717"/>
                </a:solidFill>
                <a:latin typeface="Inter"/>
                <a:ea typeface="Inter"/>
                <a:cs typeface="Inter"/>
                <a:sym typeface="Inter"/>
              </a:rPr>
              <a:t> 7.Rolling Mean , Boxplot of each column.</a:t>
            </a:r>
          </a:p>
          <a:p>
            <a:pPr algn="l">
              <a:lnSpc>
                <a:spcPts val="3919"/>
              </a:lnSpc>
            </a:pPr>
          </a:p>
          <a:p>
            <a:pPr algn="l">
              <a:lnSpc>
                <a:spcPts val="3919"/>
              </a:lnSpc>
            </a:pPr>
            <a:r>
              <a:rPr lang="en-US" sz="2799">
                <a:solidFill>
                  <a:srgbClr val="171717"/>
                </a:solidFill>
                <a:latin typeface="Inter"/>
                <a:ea typeface="Inter"/>
                <a:cs typeface="Inter"/>
                <a:sym typeface="Inter"/>
              </a:rPr>
              <a:t> 8. Resampling , Stationarity of dataset.</a:t>
            </a:r>
          </a:p>
          <a:p>
            <a:pPr algn="l">
              <a:lnSpc>
                <a:spcPts val="3919"/>
              </a:lnSpc>
              <a:spcBef>
                <a:spcPct val="0"/>
              </a:spcBef>
            </a:pPr>
          </a:p>
        </p:txBody>
      </p:sp>
      <p:sp>
        <p:nvSpPr>
          <p:cNvPr name="Freeform 4" id="4"/>
          <p:cNvSpPr/>
          <p:nvPr/>
        </p:nvSpPr>
        <p:spPr>
          <a:xfrm flipH="false" flipV="false" rot="0">
            <a:off x="12428122" y="6156650"/>
            <a:ext cx="3701383" cy="3714892"/>
          </a:xfrm>
          <a:custGeom>
            <a:avLst/>
            <a:gdLst/>
            <a:ahLst/>
            <a:cxnLst/>
            <a:rect r="r" b="b" t="t" l="l"/>
            <a:pathLst>
              <a:path h="3714892" w="3701383">
                <a:moveTo>
                  <a:pt x="0" y="0"/>
                </a:moveTo>
                <a:lnTo>
                  <a:pt x="3701384" y="0"/>
                </a:lnTo>
                <a:lnTo>
                  <a:pt x="3701384" y="3714892"/>
                </a:lnTo>
                <a:lnTo>
                  <a:pt x="0" y="37148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607188" y="212279"/>
            <a:ext cx="11617393" cy="9729566"/>
          </a:xfrm>
          <a:custGeom>
            <a:avLst/>
            <a:gdLst/>
            <a:ahLst/>
            <a:cxnLst/>
            <a:rect r="r" b="b" t="t" l="l"/>
            <a:pathLst>
              <a:path h="9729566" w="11617393">
                <a:moveTo>
                  <a:pt x="0" y="0"/>
                </a:moveTo>
                <a:lnTo>
                  <a:pt x="11617393" y="0"/>
                </a:lnTo>
                <a:lnTo>
                  <a:pt x="11617393" y="9729566"/>
                </a:lnTo>
                <a:lnTo>
                  <a:pt x="0" y="9729566"/>
                </a:lnTo>
                <a:lnTo>
                  <a:pt x="0" y="0"/>
                </a:lnTo>
                <a:close/>
              </a:path>
            </a:pathLst>
          </a:custGeom>
          <a:blipFill>
            <a:blip r:embed="rId2"/>
            <a:stretch>
              <a:fillRect l="0" t="0" r="0" b="0"/>
            </a:stretch>
          </a:blipFill>
        </p:spPr>
      </p:sp>
      <p:sp>
        <p:nvSpPr>
          <p:cNvPr name="TextBox 3" id="3"/>
          <p:cNvSpPr txBox="true"/>
          <p:nvPr/>
        </p:nvSpPr>
        <p:spPr>
          <a:xfrm rot="0">
            <a:off x="12272614" y="660251"/>
            <a:ext cx="6015386" cy="7420335"/>
          </a:xfrm>
          <a:prstGeom prst="rect">
            <a:avLst/>
          </a:prstGeom>
        </p:spPr>
        <p:txBody>
          <a:bodyPr anchor="t" rtlCol="false" tIns="0" lIns="0" bIns="0" rIns="0">
            <a:spAutoFit/>
          </a:bodyPr>
          <a:lstStyle/>
          <a:p>
            <a:pPr algn="ctr">
              <a:lnSpc>
                <a:spcPts val="5265"/>
              </a:lnSpc>
            </a:pPr>
            <a:r>
              <a:rPr lang="en-US" b="true" sz="3760" spc="-244">
                <a:solidFill>
                  <a:srgbClr val="000000"/>
                </a:solidFill>
                <a:latin typeface="Garet Bold"/>
                <a:ea typeface="Garet Bold"/>
                <a:cs typeface="Garet Bold"/>
                <a:sym typeface="Garet Bold"/>
              </a:rPr>
              <a:t>Open, High ,Low ,Close and Adjusted Close is showing increasing Trend but Volume has a zigzag movement more in year 2020 because of Covid.</a:t>
            </a:r>
          </a:p>
          <a:p>
            <a:pPr algn="ctr">
              <a:lnSpc>
                <a:spcPts val="5265"/>
              </a:lnSpc>
            </a:pPr>
            <a:r>
              <a:rPr lang="en-US" b="true" sz="3760" spc="-244">
                <a:solidFill>
                  <a:srgbClr val="000000"/>
                </a:solidFill>
                <a:latin typeface="Garet Bold"/>
                <a:ea typeface="Garet Bold"/>
                <a:cs typeface="Garet Bold"/>
                <a:sym typeface="Garet Bold"/>
              </a:rPr>
              <a:t>So fluctuations in volume are observed during year 2020 more comparative to upcoming years</a:t>
            </a:r>
          </a:p>
          <a:p>
            <a:pPr algn="ctr">
              <a:lnSpc>
                <a:spcPts val="624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395874" y="342928"/>
            <a:ext cx="5580211" cy="5539872"/>
          </a:xfrm>
          <a:custGeom>
            <a:avLst/>
            <a:gdLst/>
            <a:ahLst/>
            <a:cxnLst/>
            <a:rect r="r" b="b" t="t" l="l"/>
            <a:pathLst>
              <a:path h="5539872" w="5580211">
                <a:moveTo>
                  <a:pt x="0" y="0"/>
                </a:moveTo>
                <a:lnTo>
                  <a:pt x="5580210" y="0"/>
                </a:lnTo>
                <a:lnTo>
                  <a:pt x="5580210" y="5539872"/>
                </a:lnTo>
                <a:lnTo>
                  <a:pt x="0" y="5539872"/>
                </a:lnTo>
                <a:lnTo>
                  <a:pt x="0" y="0"/>
                </a:lnTo>
                <a:close/>
              </a:path>
            </a:pathLst>
          </a:custGeom>
          <a:blipFill>
            <a:blip r:embed="rId2"/>
            <a:stretch>
              <a:fillRect l="0" t="0" r="0" b="0"/>
            </a:stretch>
          </a:blipFill>
        </p:spPr>
      </p:sp>
      <p:sp>
        <p:nvSpPr>
          <p:cNvPr name="Freeform 3" id="3"/>
          <p:cNvSpPr/>
          <p:nvPr/>
        </p:nvSpPr>
        <p:spPr>
          <a:xfrm flipH="false" flipV="false" rot="0">
            <a:off x="6193447" y="1028700"/>
            <a:ext cx="11923131" cy="3234149"/>
          </a:xfrm>
          <a:custGeom>
            <a:avLst/>
            <a:gdLst/>
            <a:ahLst/>
            <a:cxnLst/>
            <a:rect r="r" b="b" t="t" l="l"/>
            <a:pathLst>
              <a:path h="3234149" w="11923131">
                <a:moveTo>
                  <a:pt x="0" y="0"/>
                </a:moveTo>
                <a:lnTo>
                  <a:pt x="11923132" y="0"/>
                </a:lnTo>
                <a:lnTo>
                  <a:pt x="11923132" y="3234149"/>
                </a:lnTo>
                <a:lnTo>
                  <a:pt x="0" y="3234149"/>
                </a:lnTo>
                <a:lnTo>
                  <a:pt x="0" y="0"/>
                </a:lnTo>
                <a:close/>
              </a:path>
            </a:pathLst>
          </a:custGeom>
          <a:blipFill>
            <a:blip r:embed="rId3"/>
            <a:stretch>
              <a:fillRect l="0" t="0" r="0" b="0"/>
            </a:stretch>
          </a:blipFill>
        </p:spPr>
      </p:sp>
      <p:sp>
        <p:nvSpPr>
          <p:cNvPr name="TextBox 4" id="4"/>
          <p:cNvSpPr txBox="true"/>
          <p:nvPr/>
        </p:nvSpPr>
        <p:spPr>
          <a:xfrm rot="0">
            <a:off x="7247801" y="5186229"/>
            <a:ext cx="10648569" cy="2946661"/>
          </a:xfrm>
          <a:prstGeom prst="rect">
            <a:avLst/>
          </a:prstGeom>
        </p:spPr>
        <p:txBody>
          <a:bodyPr anchor="t" rtlCol="false" tIns="0" lIns="0" bIns="0" rIns="0">
            <a:spAutoFit/>
          </a:bodyPr>
          <a:lstStyle/>
          <a:p>
            <a:pPr algn="ctr">
              <a:lnSpc>
                <a:spcPts val="4683"/>
              </a:lnSpc>
            </a:pPr>
            <a:r>
              <a:rPr lang="en-US" b="true" sz="3345" spc="-217">
                <a:solidFill>
                  <a:srgbClr val="000000"/>
                </a:solidFill>
                <a:latin typeface="Garet Bold"/>
                <a:ea typeface="Garet Bold"/>
                <a:cs typeface="Garet Bold"/>
                <a:sym typeface="Garet Bold"/>
              </a:rPr>
              <a:t>Above boxplot indicates that there is a significant difference in close price between year 2019 and 2020 ,it must be because of covid.But after that there is slow increasing graph of closing price</a:t>
            </a:r>
          </a:p>
          <a:p>
            <a:pPr algn="ctr">
              <a:lnSpc>
                <a:spcPts val="4683"/>
              </a:lnSpc>
              <a:spcBef>
                <a:spcPct val="0"/>
              </a:spcBef>
            </a:pPr>
          </a:p>
        </p:txBody>
      </p:sp>
      <p:sp>
        <p:nvSpPr>
          <p:cNvPr name="TextBox 5" id="5"/>
          <p:cNvSpPr txBox="true"/>
          <p:nvPr/>
        </p:nvSpPr>
        <p:spPr>
          <a:xfrm rot="0">
            <a:off x="245468" y="6253691"/>
            <a:ext cx="6371958" cy="3691725"/>
          </a:xfrm>
          <a:prstGeom prst="rect">
            <a:avLst/>
          </a:prstGeom>
        </p:spPr>
        <p:txBody>
          <a:bodyPr anchor="t" rtlCol="false" tIns="0" lIns="0" bIns="0" rIns="0">
            <a:spAutoFit/>
          </a:bodyPr>
          <a:lstStyle/>
          <a:p>
            <a:pPr algn="ctr">
              <a:lnSpc>
                <a:spcPts val="4944"/>
              </a:lnSpc>
            </a:pPr>
            <a:r>
              <a:rPr lang="en-US" b="true" sz="3531" spc="-229">
                <a:solidFill>
                  <a:srgbClr val="000000"/>
                </a:solidFill>
                <a:latin typeface="Garet Bold"/>
                <a:ea typeface="Garet Bold"/>
                <a:cs typeface="Garet Bold"/>
                <a:sym typeface="Garet Bold"/>
              </a:rPr>
              <a:t>For understanding the behaviour of Closing amount ,above graph shows that the Close figure is approximate around 150</a:t>
            </a:r>
          </a:p>
          <a:p>
            <a:pPr algn="ctr">
              <a:lnSpc>
                <a:spcPts val="494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1708196" y="135944"/>
            <a:ext cx="15293310" cy="6595240"/>
          </a:xfrm>
          <a:custGeom>
            <a:avLst/>
            <a:gdLst/>
            <a:ahLst/>
            <a:cxnLst/>
            <a:rect r="r" b="b" t="t" l="l"/>
            <a:pathLst>
              <a:path h="6595240" w="15293310">
                <a:moveTo>
                  <a:pt x="0" y="0"/>
                </a:moveTo>
                <a:lnTo>
                  <a:pt x="15293310" y="0"/>
                </a:lnTo>
                <a:lnTo>
                  <a:pt x="15293310" y="6595240"/>
                </a:lnTo>
                <a:lnTo>
                  <a:pt x="0" y="6595240"/>
                </a:lnTo>
                <a:lnTo>
                  <a:pt x="0" y="0"/>
                </a:lnTo>
                <a:close/>
              </a:path>
            </a:pathLst>
          </a:custGeom>
          <a:blipFill>
            <a:blip r:embed="rId2"/>
            <a:stretch>
              <a:fillRect l="0" t="0" r="0" b="0"/>
            </a:stretch>
          </a:blipFill>
        </p:spPr>
      </p:sp>
      <p:sp>
        <p:nvSpPr>
          <p:cNvPr name="TextBox 3" id="3"/>
          <p:cNvSpPr txBox="true"/>
          <p:nvPr/>
        </p:nvSpPr>
        <p:spPr>
          <a:xfrm rot="0">
            <a:off x="891505" y="7169879"/>
            <a:ext cx="16272619" cy="2570887"/>
          </a:xfrm>
          <a:prstGeom prst="rect">
            <a:avLst/>
          </a:prstGeom>
        </p:spPr>
        <p:txBody>
          <a:bodyPr anchor="t" rtlCol="false" tIns="0" lIns="0" bIns="0" rIns="0">
            <a:spAutoFit/>
          </a:bodyPr>
          <a:lstStyle/>
          <a:p>
            <a:pPr algn="ctr">
              <a:lnSpc>
                <a:spcPts val="6872"/>
              </a:lnSpc>
              <a:spcBef>
                <a:spcPct val="0"/>
              </a:spcBef>
            </a:pPr>
            <a:r>
              <a:rPr lang="en-US" b="true" sz="4908" spc="-319">
                <a:solidFill>
                  <a:srgbClr val="000000"/>
                </a:solidFill>
                <a:latin typeface="Garet Bold"/>
                <a:ea typeface="Garet Bold"/>
                <a:cs typeface="Garet Bold"/>
                <a:sym typeface="Garet Bold"/>
              </a:rPr>
              <a:t>Monthly average stock of apple shows a gradual increase with the year 2022-2025 with the sharp hike in 2025 start. This signify the recovery post Covid.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347000" y="283959"/>
            <a:ext cx="11301259" cy="4859541"/>
          </a:xfrm>
          <a:custGeom>
            <a:avLst/>
            <a:gdLst/>
            <a:ahLst/>
            <a:cxnLst/>
            <a:rect r="r" b="b" t="t" l="l"/>
            <a:pathLst>
              <a:path h="4859541" w="11301259">
                <a:moveTo>
                  <a:pt x="0" y="0"/>
                </a:moveTo>
                <a:lnTo>
                  <a:pt x="11301259" y="0"/>
                </a:lnTo>
                <a:lnTo>
                  <a:pt x="11301259" y="4859541"/>
                </a:lnTo>
                <a:lnTo>
                  <a:pt x="0" y="4859541"/>
                </a:lnTo>
                <a:lnTo>
                  <a:pt x="0" y="0"/>
                </a:lnTo>
                <a:close/>
              </a:path>
            </a:pathLst>
          </a:custGeom>
          <a:blipFill>
            <a:blip r:embed="rId2"/>
            <a:stretch>
              <a:fillRect l="0" t="0" r="0" b="0"/>
            </a:stretch>
          </a:blipFill>
        </p:spPr>
      </p:sp>
      <p:sp>
        <p:nvSpPr>
          <p:cNvPr name="Freeform 3" id="3"/>
          <p:cNvSpPr/>
          <p:nvPr/>
        </p:nvSpPr>
        <p:spPr>
          <a:xfrm flipH="false" flipV="false" rot="0">
            <a:off x="347000" y="5243813"/>
            <a:ext cx="11301259" cy="5043187"/>
          </a:xfrm>
          <a:custGeom>
            <a:avLst/>
            <a:gdLst/>
            <a:ahLst/>
            <a:cxnLst/>
            <a:rect r="r" b="b" t="t" l="l"/>
            <a:pathLst>
              <a:path h="5043187" w="11301259">
                <a:moveTo>
                  <a:pt x="0" y="0"/>
                </a:moveTo>
                <a:lnTo>
                  <a:pt x="11301259" y="0"/>
                </a:lnTo>
                <a:lnTo>
                  <a:pt x="11301259" y="5043187"/>
                </a:lnTo>
                <a:lnTo>
                  <a:pt x="0" y="5043187"/>
                </a:lnTo>
                <a:lnTo>
                  <a:pt x="0" y="0"/>
                </a:lnTo>
                <a:close/>
              </a:path>
            </a:pathLst>
          </a:custGeom>
          <a:blipFill>
            <a:blip r:embed="rId3"/>
            <a:stretch>
              <a:fillRect l="0" t="0" r="0" b="0"/>
            </a:stretch>
          </a:blipFill>
        </p:spPr>
      </p:sp>
      <p:sp>
        <p:nvSpPr>
          <p:cNvPr name="TextBox 4" id="4"/>
          <p:cNvSpPr txBox="true"/>
          <p:nvPr/>
        </p:nvSpPr>
        <p:spPr>
          <a:xfrm rot="0">
            <a:off x="11815968" y="1985971"/>
            <a:ext cx="6472032" cy="6420435"/>
          </a:xfrm>
          <a:prstGeom prst="rect">
            <a:avLst/>
          </a:prstGeom>
        </p:spPr>
        <p:txBody>
          <a:bodyPr anchor="t" rtlCol="false" tIns="0" lIns="0" bIns="0" rIns="0">
            <a:spAutoFit/>
          </a:bodyPr>
          <a:lstStyle/>
          <a:p>
            <a:pPr algn="ctr">
              <a:lnSpc>
                <a:spcPts val="6407"/>
              </a:lnSpc>
            </a:pPr>
            <a:r>
              <a:rPr lang="en-US" b="true" sz="4576" spc="-297">
                <a:solidFill>
                  <a:srgbClr val="000000"/>
                </a:solidFill>
                <a:latin typeface="Garet Bold"/>
                <a:ea typeface="Garet Bold"/>
                <a:cs typeface="Garet Bold"/>
                <a:sym typeface="Garet Bold"/>
              </a:rPr>
              <a:t>For observing the sale we have tried plotting the seasonality  graph , after which we can say that there is a spike around the month of july</a:t>
            </a:r>
          </a:p>
          <a:p>
            <a:pPr algn="ctr">
              <a:lnSpc>
                <a:spcPts val="612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EEA"/>
        </a:solidFill>
      </p:bgPr>
    </p:bg>
    <p:spTree>
      <p:nvGrpSpPr>
        <p:cNvPr id="1" name=""/>
        <p:cNvGrpSpPr/>
        <p:nvPr/>
      </p:nvGrpSpPr>
      <p:grpSpPr>
        <a:xfrm>
          <a:off x="0" y="0"/>
          <a:ext cx="0" cy="0"/>
          <a:chOff x="0" y="0"/>
          <a:chExt cx="0" cy="0"/>
        </a:xfrm>
      </p:grpSpPr>
      <p:sp>
        <p:nvSpPr>
          <p:cNvPr name="Freeform 2" id="2"/>
          <p:cNvSpPr/>
          <p:nvPr/>
        </p:nvSpPr>
        <p:spPr>
          <a:xfrm flipH="false" flipV="false" rot="0">
            <a:off x="409621" y="163768"/>
            <a:ext cx="8734379" cy="8021907"/>
          </a:xfrm>
          <a:custGeom>
            <a:avLst/>
            <a:gdLst/>
            <a:ahLst/>
            <a:cxnLst/>
            <a:rect r="r" b="b" t="t" l="l"/>
            <a:pathLst>
              <a:path h="8021907" w="8734379">
                <a:moveTo>
                  <a:pt x="0" y="0"/>
                </a:moveTo>
                <a:lnTo>
                  <a:pt x="8734379" y="0"/>
                </a:lnTo>
                <a:lnTo>
                  <a:pt x="8734379" y="8021907"/>
                </a:lnTo>
                <a:lnTo>
                  <a:pt x="0" y="8021907"/>
                </a:lnTo>
                <a:lnTo>
                  <a:pt x="0" y="0"/>
                </a:lnTo>
                <a:close/>
              </a:path>
            </a:pathLst>
          </a:custGeom>
          <a:blipFill>
            <a:blip r:embed="rId2"/>
            <a:stretch>
              <a:fillRect l="0" t="0" r="0" b="0"/>
            </a:stretch>
          </a:blipFill>
        </p:spPr>
      </p:sp>
      <p:sp>
        <p:nvSpPr>
          <p:cNvPr name="Freeform 3" id="3"/>
          <p:cNvSpPr/>
          <p:nvPr/>
        </p:nvSpPr>
        <p:spPr>
          <a:xfrm flipH="false" flipV="false" rot="0">
            <a:off x="9584295" y="163768"/>
            <a:ext cx="8083331" cy="8021907"/>
          </a:xfrm>
          <a:custGeom>
            <a:avLst/>
            <a:gdLst/>
            <a:ahLst/>
            <a:cxnLst/>
            <a:rect r="r" b="b" t="t" l="l"/>
            <a:pathLst>
              <a:path h="8021907" w="8083331">
                <a:moveTo>
                  <a:pt x="0" y="0"/>
                </a:moveTo>
                <a:lnTo>
                  <a:pt x="8083331" y="0"/>
                </a:lnTo>
                <a:lnTo>
                  <a:pt x="8083331" y="8021907"/>
                </a:lnTo>
                <a:lnTo>
                  <a:pt x="0" y="8021907"/>
                </a:lnTo>
                <a:lnTo>
                  <a:pt x="0" y="0"/>
                </a:lnTo>
                <a:close/>
              </a:path>
            </a:pathLst>
          </a:custGeom>
          <a:blipFill>
            <a:blip r:embed="rId3"/>
            <a:stretch>
              <a:fillRect l="0" t="0" r="0" b="0"/>
            </a:stretch>
          </a:blipFill>
        </p:spPr>
      </p:sp>
      <p:sp>
        <p:nvSpPr>
          <p:cNvPr name="TextBox 4" id="4"/>
          <p:cNvSpPr txBox="true"/>
          <p:nvPr/>
        </p:nvSpPr>
        <p:spPr>
          <a:xfrm rot="0">
            <a:off x="224546" y="8511129"/>
            <a:ext cx="17838909" cy="1065426"/>
          </a:xfrm>
          <a:prstGeom prst="rect">
            <a:avLst/>
          </a:prstGeom>
        </p:spPr>
        <p:txBody>
          <a:bodyPr anchor="t" rtlCol="false" tIns="0" lIns="0" bIns="0" rIns="0">
            <a:spAutoFit/>
          </a:bodyPr>
          <a:lstStyle/>
          <a:p>
            <a:pPr algn="ctr">
              <a:lnSpc>
                <a:spcPts val="4275"/>
              </a:lnSpc>
            </a:pPr>
            <a:r>
              <a:rPr lang="en-US" b="true" sz="3054" spc="-198">
                <a:solidFill>
                  <a:srgbClr val="000000"/>
                </a:solidFill>
                <a:latin typeface="Garet Bold"/>
                <a:ea typeface="Garet Bold"/>
                <a:cs typeface="Garet Bold"/>
                <a:sym typeface="Garet Bold"/>
              </a:rPr>
              <a:t>Time series is not random and good for time series modelling , but it was non-stationary.</a:t>
            </a:r>
          </a:p>
          <a:p>
            <a:pPr algn="ctr">
              <a:lnSpc>
                <a:spcPts val="4275"/>
              </a:lnSpc>
              <a:spcBef>
                <a:spcPct val="0"/>
              </a:spcBef>
            </a:pPr>
            <a:r>
              <a:rPr lang="en-US" b="true" sz="3054" spc="-198">
                <a:solidFill>
                  <a:srgbClr val="000000"/>
                </a:solidFill>
                <a:latin typeface="Garet Bold"/>
                <a:ea typeface="Garet Bold"/>
                <a:cs typeface="Garet Bold"/>
                <a:sym typeface="Garet Bold"/>
              </a:rPr>
              <a:t> Performed Differencing  for making series a stationary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DAGWEFmNLJs</dc:identifier>
  <dcterms:modified xsi:type="dcterms:W3CDTF">2011-08-01T06:04:30Z</dcterms:modified>
  <cp:revision>1</cp:revision>
  <dc:title>APPLE STOCK FORECAST</dc:title>
</cp:coreProperties>
</file>