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3E2-1CB0-4A53-8573-FA09A5A4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6A22-426C-4E6E-B831-5A8333F3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4BEE-84CF-48A3-A9D8-7B36449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EB25-191E-40D2-AF72-E88353B7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1287-26DA-4751-A844-3D4B137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227E-69E3-4FEA-8E59-31D6445E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F921-5C02-4474-B717-24C84866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403E-CFBF-4013-B00D-1AE80C2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33A4-1DC0-4527-9D3E-896995B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6B3B-A9AD-4D38-9140-17E6183A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D32D-93B4-483B-A7DE-66731F31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6693-B538-423A-ADBD-59C6AB71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065A-28F6-4D19-AEE0-7FC5A57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AD70-7AF4-49E0-906A-50D0DCC1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F568-551E-421A-AA5C-C7C2F12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9DE4-8AEF-40E4-97EB-FDEEED65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F525-9E28-4C2B-8EA5-EBB387AF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FD62-799D-4F58-9256-5BC3F88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8A22-B315-46C1-82E8-93D9687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7DDC-6FAC-4DCC-9C3D-B979D4B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386-7306-4430-85DB-2662851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36C4-C9D6-4F34-A1A9-C0944048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E718-6F47-4C55-87C8-49993F4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E3AE-4517-47CC-A199-D90EC9A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6086-5F9F-440F-8ED0-23EDE79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5D8-43A6-48F9-95C8-DD24807A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FA1-1B68-43FD-87E7-1D2E9901F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6AFE-0A5F-4054-AC22-D25084E3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ABC6-209D-4C57-8EBC-D495F6F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F551-CDEA-4F02-9CF0-3E9D8C4F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C5D7-EE31-4277-BA89-60559D52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1B64-2462-46E8-B42A-F448D036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9967-4A5D-4C6A-9268-72B96EFD2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83301-7A69-4095-A999-8D3F554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7EA9-9F7C-47C6-BD38-7010A683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1B6A-CD0E-46F7-A57B-4F8D5B8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12B6-EF52-4540-BC1C-D6F12573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04CFF-B8B0-45AE-911B-7FD485EB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C6B0-56FC-4725-A2A9-64FAD85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AF8-6BA2-4BD9-B27D-B437028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76DA-65FE-47BB-9209-55FA0673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6765-EDBE-49AA-B1FA-554D17AD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5EA3E-593E-4613-B74D-91A41F8F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677C-DF2A-4A6E-B74E-145BE6C2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AE18-7560-43F8-B9E3-BB48336E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A5A-E1BE-40DF-954A-EC278222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EC14-9C2A-4BAC-A40A-393DD488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E266-2AE9-493A-84FC-9D79548A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4B0-7A2A-4AA3-A2DD-731B5E00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FC90-A8F5-46D9-8567-B524875D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31C0-10F4-4CAD-931A-56F37050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3D96-BFE2-4229-A61F-133CBD7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32AE-0326-4EB4-B27B-C061FB23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DFAA-151D-41D9-829D-20664F3C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12F9-1442-4547-9CAE-291FBA62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8EFC6-0CE7-453A-89AF-A68A0811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6D55-20C3-4338-BF89-D49F409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E44A-6596-4B41-9951-F8AB251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F4510-5407-47FD-A6D0-A467194A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587A-385E-4AB7-8358-E5B80686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EBEB-FDF3-4D90-86AE-CA3AEADC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0344-ECA1-43DD-92D6-5A3821BE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072C-E43C-419A-9CC1-E354328E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51CF88-BB3D-4557-B0DF-DD97C92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9463"/>
              </p:ext>
            </p:extLst>
          </p:nvPr>
        </p:nvGraphicFramePr>
        <p:xfrm>
          <a:off x="420632" y="1151939"/>
          <a:ext cx="4420686" cy="368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95992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2E2031-73D1-4FFC-994D-6EA8445E9DFF}"/>
              </a:ext>
            </a:extLst>
          </p:cNvPr>
          <p:cNvSpPr txBox="1"/>
          <p:nvPr/>
        </p:nvSpPr>
        <p:spPr>
          <a:xfrm>
            <a:off x="420632" y="335769"/>
            <a:ext cx="947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contains the minimum number of tables to offer the features we have implemented in our day 1 launch version of the product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E0F22-D7E7-4CE4-837B-EA739306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83537"/>
              </p:ext>
            </p:extLst>
          </p:nvPr>
        </p:nvGraphicFramePr>
        <p:xfrm>
          <a:off x="6323106" y="4108658"/>
          <a:ext cx="3303792" cy="20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7536BB-1805-4C3B-B2D2-5F82A6CA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56481"/>
              </p:ext>
            </p:extLst>
          </p:nvPr>
        </p:nvGraphicFramePr>
        <p:xfrm>
          <a:off x="6199844" y="982100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51CF88-BB3D-4557-B0DF-DD97C92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71186"/>
              </p:ext>
            </p:extLst>
          </p:nvPr>
        </p:nvGraphicFramePr>
        <p:xfrm>
          <a:off x="146755" y="982100"/>
          <a:ext cx="31579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7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157897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274922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2E2031-73D1-4FFC-994D-6EA8445E9DFF}"/>
              </a:ext>
            </a:extLst>
          </p:cNvPr>
          <p:cNvSpPr txBox="1"/>
          <p:nvPr/>
        </p:nvSpPr>
        <p:spPr>
          <a:xfrm>
            <a:off x="420632" y="335769"/>
            <a:ext cx="947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contains the minimum number of tables to offer the features we have implemented in our launch version of the product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E0F22-D7E7-4CE4-837B-EA739306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5583"/>
              </p:ext>
            </p:extLst>
          </p:nvPr>
        </p:nvGraphicFramePr>
        <p:xfrm>
          <a:off x="3777607" y="982100"/>
          <a:ext cx="3157944" cy="21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72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578972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34375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7536BB-1805-4C3B-B2D2-5F82A6CA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71934"/>
              </p:ext>
            </p:extLst>
          </p:nvPr>
        </p:nvGraphicFramePr>
        <p:xfrm>
          <a:off x="3726456" y="3800306"/>
          <a:ext cx="32602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123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630123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270908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61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95ED4C3-08AB-46EA-8616-9D860799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02" y="1446924"/>
            <a:ext cx="5059699" cy="39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0E68F5-619A-4641-BB8E-514D23E9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49" y="0"/>
            <a:ext cx="8753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0A77-7946-4F68-AE60-0E625ECA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780"/>
            <a:ext cx="10515600" cy="3728509"/>
          </a:xfrm>
        </p:spPr>
        <p:txBody>
          <a:bodyPr/>
          <a:lstStyle/>
          <a:p>
            <a:r>
              <a:rPr lang="en-US" dirty="0"/>
              <a:t>Creating additional tables to store more user profile data was not the most efficient use of the database:</a:t>
            </a:r>
          </a:p>
          <a:p>
            <a:pPr lvl="1"/>
            <a:r>
              <a:rPr lang="en-US" dirty="0"/>
              <a:t>We considered separating the user permissions into another table but realized that user permissions can be a simple flag on the account.</a:t>
            </a:r>
          </a:p>
          <a:p>
            <a:pPr lvl="2"/>
            <a:r>
              <a:rPr lang="en-US" dirty="0"/>
              <a:t>We can track the user session by tracking the user’s permission flag in a session variable, thus forming the permission “profile” that follows them through the software product</a:t>
            </a:r>
          </a:p>
          <a:p>
            <a:pPr lvl="1"/>
            <a:r>
              <a:rPr lang="en-US" dirty="0"/>
              <a:t>We considered separating </a:t>
            </a:r>
            <a:r>
              <a:rPr lang="en-US" dirty="0" err="1"/>
              <a:t>user_login</a:t>
            </a:r>
            <a:r>
              <a:rPr lang="en-US" dirty="0"/>
              <a:t> (username/pw) and </a:t>
            </a:r>
            <a:r>
              <a:rPr lang="en-US" dirty="0" err="1"/>
              <a:t>user_profile</a:t>
            </a:r>
            <a:r>
              <a:rPr lang="en-US" dirty="0"/>
              <a:t>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into 2 separate tables but, again, we realized that unnecessarily splitting data across multiple tables is not efficient database design when the </a:t>
            </a:r>
            <a:r>
              <a:rPr lang="en-US" dirty="0" err="1"/>
              <a:t>user_profile</a:t>
            </a:r>
            <a:r>
              <a:rPr lang="en-US" dirty="0"/>
              <a:t> can store all data associated with the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99BDE-D363-4A26-8044-1A449B8C27F8}"/>
              </a:ext>
            </a:extLst>
          </p:cNvPr>
          <p:cNvSpPr txBox="1"/>
          <p:nvPr/>
        </p:nvSpPr>
        <p:spPr>
          <a:xfrm>
            <a:off x="838200" y="237067"/>
            <a:ext cx="101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Reasoning for use of tables and minimizing database…</a:t>
            </a:r>
          </a:p>
        </p:txBody>
      </p:sp>
    </p:spTree>
    <p:extLst>
      <p:ext uri="{BB962C8B-B14F-4D97-AF65-F5344CB8AC3E}">
        <p14:creationId xmlns:p14="http://schemas.microsoft.com/office/powerpoint/2010/main" val="35095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02AD-5A0F-41B0-A850-E1BD2708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14"/>
            <a:ext cx="10515600" cy="1244953"/>
          </a:xfrm>
        </p:spPr>
        <p:txBody>
          <a:bodyPr/>
          <a:lstStyle/>
          <a:p>
            <a:r>
              <a:rPr lang="en-US" dirty="0"/>
              <a:t>A planned feature is email verification for password reset</a:t>
            </a:r>
          </a:p>
          <a:p>
            <a:pPr lvl="1"/>
            <a:r>
              <a:rPr lang="en-US" dirty="0"/>
              <a:t>This can utilize the already existing </a:t>
            </a:r>
            <a:r>
              <a:rPr lang="en-US" dirty="0" err="1"/>
              <a:t>email_token</a:t>
            </a:r>
            <a:r>
              <a:rPr lang="en-US" dirty="0"/>
              <a:t> field in the </a:t>
            </a:r>
            <a:r>
              <a:rPr lang="en-US" dirty="0" err="1"/>
              <a:t>user_profile</a:t>
            </a:r>
            <a:r>
              <a:rPr lang="en-US" dirty="0"/>
              <a:t> table and therefore does not require another table be created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FD9E5-BFBF-4995-8E3D-D6C646491F90}"/>
              </a:ext>
            </a:extLst>
          </p:cNvPr>
          <p:cNvSpPr txBox="1"/>
          <p:nvPr/>
        </p:nvSpPr>
        <p:spPr>
          <a:xfrm>
            <a:off x="451555" y="3578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Future iterations of the product will use additional tables for planned features if they are required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59A10-FEF6-4C0C-B57E-11762F4E4D9A}"/>
              </a:ext>
            </a:extLst>
          </p:cNvPr>
          <p:cNvSpPr txBox="1">
            <a:spLocks/>
          </p:cNvSpPr>
          <p:nvPr/>
        </p:nvSpPr>
        <p:spPr>
          <a:xfrm>
            <a:off x="838200" y="2675467"/>
            <a:ext cx="10515600" cy="382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planned feature is maintaining inventory of test vials</a:t>
            </a:r>
          </a:p>
          <a:p>
            <a:pPr lvl="1"/>
            <a:r>
              <a:rPr lang="en-US" dirty="0"/>
              <a:t>Test vials, to be purchased from vendor company, will come from vendor with pre-set serial numbers which should be maintained in the system prior to the employee ever giving a sample out to a patient</a:t>
            </a:r>
          </a:p>
          <a:p>
            <a:pPr lvl="1"/>
            <a:r>
              <a:rPr lang="en-US" dirty="0"/>
              <a:t>After implementation of this feature, the employee’s “test sample submit” form will ensure that the serial number is that of a valid vial before allowing the test sample to be submitted</a:t>
            </a:r>
          </a:p>
          <a:p>
            <a:pPr lvl="1"/>
            <a:r>
              <a:rPr lang="en-US" dirty="0"/>
              <a:t>This can likely require another table for </a:t>
            </a:r>
            <a:r>
              <a:rPr lang="en-US" dirty="0" err="1"/>
              <a:t>test_sample</a:t>
            </a:r>
            <a:r>
              <a:rPr lang="en-US" dirty="0"/>
              <a:t> inventory where the serial number is the primary key, thus requiring the existing </a:t>
            </a:r>
            <a:r>
              <a:rPr lang="en-US" dirty="0" err="1"/>
              <a:t>test_sample</a:t>
            </a:r>
            <a:r>
              <a:rPr lang="en-US" dirty="0"/>
              <a:t> table to have the serial number as a Foreign key (index) from that other table</a:t>
            </a:r>
          </a:p>
        </p:txBody>
      </p:sp>
    </p:spTree>
    <p:extLst>
      <p:ext uri="{BB962C8B-B14F-4D97-AF65-F5344CB8AC3E}">
        <p14:creationId xmlns:p14="http://schemas.microsoft.com/office/powerpoint/2010/main" val="172756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557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18</cp:revision>
  <dcterms:created xsi:type="dcterms:W3CDTF">2021-09-30T22:13:05Z</dcterms:created>
  <dcterms:modified xsi:type="dcterms:W3CDTF">2021-12-07T00:51:28Z</dcterms:modified>
</cp:coreProperties>
</file>