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03E2-1CB0-4A53-8573-FA09A5A4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E6A22-426C-4E6E-B831-5A8333F3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4BEE-84CF-48A3-A9D8-7B364498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EB25-191E-40D2-AF72-E88353B7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1287-26DA-4751-A844-3D4B1379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227E-69E3-4FEA-8E59-31D6445E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F921-5C02-4474-B717-24C848660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403E-CFBF-4013-B00D-1AE80C2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33A4-1DC0-4527-9D3E-896995B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6B3B-A9AD-4D38-9140-17E6183A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5D32D-93B4-483B-A7DE-66731F315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E6693-B538-423A-ADBD-59C6AB71D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065A-28F6-4D19-AEE0-7FC5A572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AD70-7AF4-49E0-906A-50D0DCC1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F568-551E-421A-AA5C-C7C2F128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9DE4-8AEF-40E4-97EB-FDEEED65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F525-9E28-4C2B-8EA5-EBB387AF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FD62-799D-4F58-9256-5BC3F887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8A22-B315-46C1-82E8-93D9687D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7DDC-6FAC-4DCC-9C3D-B979D4B5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B386-7306-4430-85DB-2662851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36C4-C9D6-4F34-A1A9-C0944048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E718-6F47-4C55-87C8-49993F49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E3AE-4517-47CC-A199-D90EC9A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6086-5F9F-440F-8ED0-23EDE79B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F5D8-43A6-48F9-95C8-DD24807A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FFA1-1B68-43FD-87E7-1D2E9901F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6AFE-0A5F-4054-AC22-D25084E3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ABC6-209D-4C57-8EBC-D495F6F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F551-CDEA-4F02-9CF0-3E9D8C4F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C5D7-EE31-4277-BA89-60559D52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1B64-2462-46E8-B42A-F448D036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A9967-4A5D-4C6A-9268-72B96EFD2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83301-7A69-4095-A999-8D3F554B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F7EA9-9F7C-47C6-BD38-7010A6838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71B6A-CD0E-46F7-A57B-4F8D5B8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812B6-EF52-4540-BC1C-D6F12573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04CFF-B8B0-45AE-911B-7FD485EB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2C6B0-56FC-4725-A2A9-64FAD850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8AF8-6BA2-4BD9-B27D-B437028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576DA-65FE-47BB-9209-55FA0673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56765-EDBE-49AA-B1FA-554D17AD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5EA3E-593E-4613-B74D-91A41F8F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4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A677C-DF2A-4A6E-B74E-145BE6C2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EAE18-7560-43F8-B9E3-BB48336E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8A5A-E1BE-40DF-954A-EC278222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EC14-9C2A-4BAC-A40A-393DD488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E266-2AE9-493A-84FC-9D79548A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14B0-7A2A-4AA3-A2DD-731B5E006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FC90-A8F5-46D9-8567-B524875D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F31C0-10F4-4CAD-931A-56F37050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53D96-BFE2-4229-A61F-133CBD79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32AE-0326-4EB4-B27B-C061FB23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5DFAA-151D-41D9-829D-20664F3CC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12F9-1442-4547-9CAE-291FBA62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8EFC6-0CE7-453A-89AF-A68A0811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6D55-20C3-4338-BF89-D49F409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E44A-6596-4B41-9951-F8AB2510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F4510-5407-47FD-A6D0-A467194A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D587A-385E-4AB7-8358-E5B80686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EBEB-FDF3-4D90-86AE-CA3AEADCE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0344-ECA1-43DD-92D6-5A3821BE4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072C-E43C-419A-9CC1-E354328E8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551CF88-BB3D-4557-B0DF-DD97C92F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29463"/>
              </p:ext>
            </p:extLst>
          </p:nvPr>
        </p:nvGraphicFramePr>
        <p:xfrm>
          <a:off x="420632" y="1151939"/>
          <a:ext cx="4420686" cy="368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95992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18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2E2031-73D1-4FFC-994D-6EA8445E9DFF}"/>
              </a:ext>
            </a:extLst>
          </p:cNvPr>
          <p:cNvSpPr txBox="1"/>
          <p:nvPr/>
        </p:nvSpPr>
        <p:spPr>
          <a:xfrm>
            <a:off x="666973" y="505608"/>
            <a:ext cx="947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idea: combine </a:t>
            </a:r>
            <a:r>
              <a:rPr lang="en-US" dirty="0" err="1"/>
              <a:t>user_login</a:t>
            </a:r>
            <a:r>
              <a:rPr lang="en-US" dirty="0"/>
              <a:t> and </a:t>
            </a:r>
            <a:r>
              <a:rPr lang="en-US" dirty="0" err="1"/>
              <a:t>patient_profile</a:t>
            </a:r>
            <a:r>
              <a:rPr lang="en-US" dirty="0"/>
              <a:t> tables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E0F22-D7E7-4CE4-837B-EA739306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83537"/>
              </p:ext>
            </p:extLst>
          </p:nvPr>
        </p:nvGraphicFramePr>
        <p:xfrm>
          <a:off x="6323106" y="4108658"/>
          <a:ext cx="3303792" cy="203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F37536BB-1805-4C3B-B2D2-5F82A6CA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56481"/>
              </p:ext>
            </p:extLst>
          </p:nvPr>
        </p:nvGraphicFramePr>
        <p:xfrm>
          <a:off x="6199844" y="982100"/>
          <a:ext cx="3944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08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972308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356146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C1106-1011-4367-A5F2-1A6D05362AF3}"/>
              </a:ext>
            </a:extLst>
          </p:cNvPr>
          <p:cNvSpPr txBox="1"/>
          <p:nvPr/>
        </p:nvSpPr>
        <p:spPr>
          <a:xfrm>
            <a:off x="304800" y="191911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Form1: EVAN/DUSTIN/THATCHER</a:t>
            </a:r>
          </a:p>
          <a:p>
            <a:r>
              <a:rPr lang="en-US" b="1" u="sng" dirty="0"/>
              <a:t>User access level: </a:t>
            </a:r>
            <a:r>
              <a:rPr lang="en-US" dirty="0"/>
              <a:t>Anyone</a:t>
            </a:r>
          </a:p>
          <a:p>
            <a:r>
              <a:rPr lang="en-US" b="1" u="sng" dirty="0"/>
              <a:t>Use case:</a:t>
            </a:r>
            <a:r>
              <a:rPr lang="en-US" dirty="0"/>
              <a:t> User logs into system</a:t>
            </a:r>
          </a:p>
          <a:p>
            <a:r>
              <a:rPr lang="en-US" b="1" u="sng" dirty="0"/>
              <a:t>Database Table(s) Required: </a:t>
            </a:r>
            <a:r>
              <a:rPr lang="en-US" dirty="0" err="1"/>
              <a:t>user_profile</a:t>
            </a:r>
            <a:r>
              <a:rPr lang="en-US" dirty="0"/>
              <a:t>, </a:t>
            </a:r>
            <a:r>
              <a:rPr lang="en-US" dirty="0" err="1"/>
              <a:t>login_log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26E389A-5B52-4412-8ED5-22C4654E1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86445"/>
              </p:ext>
            </p:extLst>
          </p:nvPr>
        </p:nvGraphicFramePr>
        <p:xfrm>
          <a:off x="6278357" y="191911"/>
          <a:ext cx="44206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1AF01A-C778-4E43-89DA-44A29DFE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25375"/>
              </p:ext>
            </p:extLst>
          </p:nvPr>
        </p:nvGraphicFramePr>
        <p:xfrm>
          <a:off x="6943995" y="4007058"/>
          <a:ext cx="3303792" cy="203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55FDA31-4788-4AD9-AB2F-D7B712EF6346}"/>
              </a:ext>
            </a:extLst>
          </p:cNvPr>
          <p:cNvSpPr/>
          <p:nvPr/>
        </p:nvSpPr>
        <p:spPr>
          <a:xfrm>
            <a:off x="1179684" y="2074453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33B71-B9A6-4B64-AEF7-8AE290703C3F}"/>
              </a:ext>
            </a:extLst>
          </p:cNvPr>
          <p:cNvSpPr/>
          <p:nvPr/>
        </p:nvSpPr>
        <p:spPr>
          <a:xfrm>
            <a:off x="1179683" y="2921000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38AC9-3687-4C0E-91A2-ACD1F9347FFE}"/>
              </a:ext>
            </a:extLst>
          </p:cNvPr>
          <p:cNvSpPr txBox="1"/>
          <p:nvPr/>
        </p:nvSpPr>
        <p:spPr>
          <a:xfrm>
            <a:off x="304801" y="4275548"/>
            <a:ext cx="550897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 notes:</a:t>
            </a:r>
          </a:p>
          <a:p>
            <a:r>
              <a:rPr lang="en-US" sz="1100" dirty="0"/>
              <a:t>-password is stored in database as a hash using </a:t>
            </a:r>
            <a:r>
              <a:rPr lang="en-US" sz="1100" dirty="0" err="1"/>
              <a:t>password_hash</a:t>
            </a:r>
            <a:r>
              <a:rPr lang="en-US" sz="1100" dirty="0"/>
              <a:t> (PASSWORD_BCRYPT)</a:t>
            </a:r>
          </a:p>
          <a:p>
            <a:r>
              <a:rPr lang="en-US" sz="1100" dirty="0"/>
              <a:t>-password is verified using </a:t>
            </a:r>
            <a:r>
              <a:rPr lang="en-US" sz="1100" dirty="0" err="1"/>
              <a:t>password_verify</a:t>
            </a:r>
            <a:r>
              <a:rPr lang="en-US" sz="1100" dirty="0"/>
              <a:t>(</a:t>
            </a:r>
            <a:r>
              <a:rPr lang="en-US" sz="1100" dirty="0" err="1"/>
              <a:t>userinput</a:t>
            </a:r>
            <a:r>
              <a:rPr lang="en-US" sz="1100" dirty="0"/>
              <a:t>, </a:t>
            </a:r>
            <a:r>
              <a:rPr lang="en-US" sz="1100" dirty="0" err="1"/>
              <a:t>hashed_password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-upon successful login, a log is generated in the </a:t>
            </a:r>
            <a:r>
              <a:rPr lang="en-US" sz="1100" dirty="0" err="1"/>
              <a:t>login_log</a:t>
            </a:r>
            <a:r>
              <a:rPr lang="en-US" sz="1100" dirty="0"/>
              <a:t> table</a:t>
            </a:r>
          </a:p>
          <a:p>
            <a:r>
              <a:rPr lang="en-US" sz="1100" dirty="0"/>
              <a:t>-upon failed login with a known username, a log is generated in the </a:t>
            </a:r>
            <a:r>
              <a:rPr lang="en-US" sz="1100" dirty="0" err="1"/>
              <a:t>login_log</a:t>
            </a:r>
            <a:r>
              <a:rPr lang="en-US" sz="1100" dirty="0"/>
              <a:t> table</a:t>
            </a:r>
          </a:p>
          <a:p>
            <a:r>
              <a:rPr lang="en-US" sz="1100" dirty="0"/>
              <a:t>-upon failed login with unknown username, no log is created</a:t>
            </a:r>
          </a:p>
        </p:txBody>
      </p:sp>
    </p:spTree>
    <p:extLst>
      <p:ext uri="{BB962C8B-B14F-4D97-AF65-F5344CB8AC3E}">
        <p14:creationId xmlns:p14="http://schemas.microsoft.com/office/powerpoint/2010/main" val="23616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D9B210-5839-405B-B5A2-0E35D45E389D}"/>
              </a:ext>
            </a:extLst>
          </p:cNvPr>
          <p:cNvSpPr txBox="1"/>
          <p:nvPr/>
        </p:nvSpPr>
        <p:spPr>
          <a:xfrm>
            <a:off x="304800" y="191911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Form2: EVAN</a:t>
            </a:r>
          </a:p>
          <a:p>
            <a:r>
              <a:rPr lang="en-US" b="1" u="sng" dirty="0"/>
              <a:t>User access level: </a:t>
            </a:r>
            <a:r>
              <a:rPr lang="en-US" dirty="0"/>
              <a:t>Employee</a:t>
            </a:r>
          </a:p>
          <a:p>
            <a:r>
              <a:rPr lang="en-US" b="1" u="sng" dirty="0"/>
              <a:t>Use case: </a:t>
            </a:r>
            <a:r>
              <a:rPr lang="en-US" dirty="0"/>
              <a:t>Employee enters a new user_profile</a:t>
            </a:r>
          </a:p>
          <a:p>
            <a:r>
              <a:rPr lang="en-US" b="1" u="sng" dirty="0"/>
              <a:t>Database Table(s) Required: </a:t>
            </a:r>
            <a:r>
              <a:rPr lang="en-US" dirty="0"/>
              <a:t>user_profile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1848-E877-4620-9AA8-795017F6EB98}"/>
              </a:ext>
            </a:extLst>
          </p:cNvPr>
          <p:cNvSpPr txBox="1"/>
          <p:nvPr/>
        </p:nvSpPr>
        <p:spPr>
          <a:xfrm>
            <a:off x="711199" y="1896533"/>
            <a:ext cx="1862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fname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lname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dob: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ssn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username: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22BDE-9181-4FE7-AEA9-F4E2881E16AA}"/>
              </a:ext>
            </a:extLst>
          </p:cNvPr>
          <p:cNvSpPr/>
          <p:nvPr/>
        </p:nvSpPr>
        <p:spPr>
          <a:xfrm>
            <a:off x="1992484" y="1814808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D0408-21BD-4985-8441-49FE2BF9B317}"/>
              </a:ext>
            </a:extLst>
          </p:cNvPr>
          <p:cNvSpPr/>
          <p:nvPr/>
        </p:nvSpPr>
        <p:spPr>
          <a:xfrm>
            <a:off x="1992485" y="2633252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19D93-9DEA-4233-8911-52861BC10872}"/>
              </a:ext>
            </a:extLst>
          </p:cNvPr>
          <p:cNvSpPr/>
          <p:nvPr/>
        </p:nvSpPr>
        <p:spPr>
          <a:xfrm>
            <a:off x="1992486" y="3544829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3CDBC5-DEF7-423D-8089-D7E8FC7FDCEE}"/>
              </a:ext>
            </a:extLst>
          </p:cNvPr>
          <p:cNvSpPr/>
          <p:nvPr/>
        </p:nvSpPr>
        <p:spPr>
          <a:xfrm>
            <a:off x="1992487" y="4351984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21D37-662B-4EBC-9FEF-BF37D152878F}"/>
              </a:ext>
            </a:extLst>
          </p:cNvPr>
          <p:cNvSpPr/>
          <p:nvPr/>
        </p:nvSpPr>
        <p:spPr>
          <a:xfrm>
            <a:off x="1992488" y="5191367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2FCB5-36CA-4DC2-9A6C-7C95D15C666C}"/>
              </a:ext>
            </a:extLst>
          </p:cNvPr>
          <p:cNvSpPr/>
          <p:nvPr/>
        </p:nvSpPr>
        <p:spPr>
          <a:xfrm>
            <a:off x="1992488" y="5898943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CB49DD34-CF60-402B-96CC-0BF7A864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40852"/>
              </p:ext>
            </p:extLst>
          </p:nvPr>
        </p:nvGraphicFramePr>
        <p:xfrm>
          <a:off x="5465557" y="395229"/>
          <a:ext cx="44206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265CA4F-DA8A-4B9D-A8F6-A9D468BCFA72}"/>
              </a:ext>
            </a:extLst>
          </p:cNvPr>
          <p:cNvSpPr txBox="1"/>
          <p:nvPr/>
        </p:nvSpPr>
        <p:spPr>
          <a:xfrm>
            <a:off x="4436533" y="4351984"/>
            <a:ext cx="7179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 notes: </a:t>
            </a:r>
          </a:p>
          <a:p>
            <a:r>
              <a:rPr lang="en-US" sz="1100" dirty="0"/>
              <a:t>-Employee will not enter UID – the UID is an autoincrementing number used as the Primary key of this table</a:t>
            </a:r>
          </a:p>
          <a:p>
            <a:endParaRPr lang="en-US" sz="1100" dirty="0"/>
          </a:p>
          <a:p>
            <a:r>
              <a:rPr lang="en-US" sz="1100" dirty="0"/>
              <a:t>-The “date” datatype for the dob requires a specific format - how can we make the form force them into putting the date into a specific format? Hint: do this with basic html</a:t>
            </a:r>
          </a:p>
          <a:p>
            <a:endParaRPr lang="en-US" sz="1100" dirty="0"/>
          </a:p>
          <a:p>
            <a:r>
              <a:rPr lang="en-US" sz="1100" dirty="0"/>
              <a:t>-Employee will NOT enter the permission level – all users entered will be automatically granted access level 0 which is patient level access</a:t>
            </a:r>
          </a:p>
        </p:txBody>
      </p:sp>
    </p:spTree>
    <p:extLst>
      <p:ext uri="{BB962C8B-B14F-4D97-AF65-F5344CB8AC3E}">
        <p14:creationId xmlns:p14="http://schemas.microsoft.com/office/powerpoint/2010/main" val="20720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88D0AA-62F2-49C7-8AB9-9376BA61FC3A}"/>
              </a:ext>
            </a:extLst>
          </p:cNvPr>
          <p:cNvSpPr txBox="1"/>
          <p:nvPr/>
        </p:nvSpPr>
        <p:spPr>
          <a:xfrm>
            <a:off x="191911" y="111037"/>
            <a:ext cx="8353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Form3: EVAN</a:t>
            </a:r>
          </a:p>
          <a:p>
            <a:r>
              <a:rPr lang="en-US" b="1" u="sng" dirty="0"/>
              <a:t>User access level: </a:t>
            </a:r>
            <a:r>
              <a:rPr lang="en-US" dirty="0"/>
              <a:t>Employee</a:t>
            </a:r>
          </a:p>
          <a:p>
            <a:r>
              <a:rPr lang="en-US" b="1" u="sng" dirty="0"/>
              <a:t>Use case: </a:t>
            </a:r>
            <a:r>
              <a:rPr lang="en-US" dirty="0"/>
              <a:t>Employee enters a new </a:t>
            </a:r>
            <a:r>
              <a:rPr lang="en-US" dirty="0" err="1"/>
              <a:t>test_sample</a:t>
            </a:r>
            <a:r>
              <a:rPr lang="en-US" dirty="0"/>
              <a:t> for a pre-existing patient</a:t>
            </a:r>
          </a:p>
          <a:p>
            <a:r>
              <a:rPr lang="en-US" b="1" u="sng" dirty="0"/>
              <a:t>Database Table(s) Required: </a:t>
            </a:r>
            <a:r>
              <a:rPr lang="en-US" dirty="0" err="1"/>
              <a:t>user_profile</a:t>
            </a:r>
            <a:r>
              <a:rPr lang="en-US" dirty="0"/>
              <a:t>, </a:t>
            </a:r>
            <a:r>
              <a:rPr lang="en-US" dirty="0" err="1"/>
              <a:t>test_sample</a:t>
            </a:r>
            <a:r>
              <a:rPr lang="en-US" dirty="0"/>
              <a:t>, maybe others? 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E6FE7C9-D83A-462B-9CFD-68D1B5FEE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08614"/>
              </p:ext>
            </p:extLst>
          </p:nvPr>
        </p:nvGraphicFramePr>
        <p:xfrm>
          <a:off x="7340022" y="745034"/>
          <a:ext cx="3944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08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972308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356146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36EC46A-FCD9-40F0-8B1A-29020A3AE68B}"/>
              </a:ext>
            </a:extLst>
          </p:cNvPr>
          <p:cNvSpPr txBox="1"/>
          <p:nvPr/>
        </p:nvSpPr>
        <p:spPr>
          <a:xfrm>
            <a:off x="191911" y="1794933"/>
            <a:ext cx="6897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</a:t>
            </a:r>
            <a:r>
              <a:rPr lang="en-US" dirty="0" err="1"/>
              <a:t>ssn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Serial number: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AB13E-0688-402E-A9A0-BF3855FB287C}"/>
              </a:ext>
            </a:extLst>
          </p:cNvPr>
          <p:cNvSpPr/>
          <p:nvPr/>
        </p:nvSpPr>
        <p:spPr>
          <a:xfrm>
            <a:off x="1992484" y="1814808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EC264-8A23-49C0-9943-5A71FC8A5076}"/>
              </a:ext>
            </a:extLst>
          </p:cNvPr>
          <p:cNvSpPr/>
          <p:nvPr/>
        </p:nvSpPr>
        <p:spPr>
          <a:xfrm>
            <a:off x="1992484" y="2682033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D16D3-4D14-4927-8CA7-91CF7DA6ED78}"/>
              </a:ext>
            </a:extLst>
          </p:cNvPr>
          <p:cNvSpPr txBox="1"/>
          <p:nvPr/>
        </p:nvSpPr>
        <p:spPr>
          <a:xfrm>
            <a:off x="4560711" y="3429000"/>
            <a:ext cx="68975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 notes:</a:t>
            </a:r>
          </a:p>
          <a:p>
            <a:r>
              <a:rPr lang="en-US" sz="1100" dirty="0"/>
              <a:t>-the employee will enter </a:t>
            </a:r>
            <a:r>
              <a:rPr lang="en-US" sz="1100" dirty="0" err="1"/>
              <a:t>ssn</a:t>
            </a:r>
            <a:r>
              <a:rPr lang="en-US" sz="1100" dirty="0"/>
              <a:t> and serial key and press submit, if the </a:t>
            </a:r>
            <a:r>
              <a:rPr lang="en-US" sz="1100" dirty="0" err="1"/>
              <a:t>ssn</a:t>
            </a:r>
            <a:r>
              <a:rPr lang="en-US" sz="1100" dirty="0"/>
              <a:t> doesn’t match an </a:t>
            </a:r>
            <a:r>
              <a:rPr lang="en-US" sz="1100" dirty="0" err="1"/>
              <a:t>ssn</a:t>
            </a:r>
            <a:r>
              <a:rPr lang="en-US" sz="1100" dirty="0"/>
              <a:t> in the </a:t>
            </a:r>
            <a:r>
              <a:rPr lang="en-US" sz="1100" dirty="0" err="1"/>
              <a:t>user_profile</a:t>
            </a:r>
            <a:r>
              <a:rPr lang="en-US" sz="1100" dirty="0"/>
              <a:t> table then the user does not exist and the </a:t>
            </a:r>
            <a:r>
              <a:rPr lang="en-US" sz="1100" dirty="0" err="1"/>
              <a:t>test_sample</a:t>
            </a:r>
            <a:r>
              <a:rPr lang="en-US" sz="1100" dirty="0"/>
              <a:t> insert will fail and nothing will be inserted</a:t>
            </a:r>
          </a:p>
          <a:p>
            <a:endParaRPr lang="en-US" sz="1100" dirty="0"/>
          </a:p>
          <a:p>
            <a:r>
              <a:rPr lang="en-US" sz="1100" dirty="0"/>
              <a:t>-the date is automatically calculated and entered via the date() function in php</a:t>
            </a:r>
          </a:p>
          <a:p>
            <a:endParaRPr lang="en-US" sz="1100" dirty="0"/>
          </a:p>
          <a:p>
            <a:r>
              <a:rPr lang="en-US" sz="1100" dirty="0"/>
              <a:t>-the result will be entered as a NULL value until later when the lab says 0 or 1</a:t>
            </a:r>
          </a:p>
        </p:txBody>
      </p:sp>
    </p:spTree>
    <p:extLst>
      <p:ext uri="{BB962C8B-B14F-4D97-AF65-F5344CB8AC3E}">
        <p14:creationId xmlns:p14="http://schemas.microsoft.com/office/powerpoint/2010/main" val="80811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624</Words>
  <Application>Microsoft Office PowerPoint</Application>
  <PresentationFormat>Widescreen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Jam</dc:creator>
  <cp:lastModifiedBy>Evan Jam</cp:lastModifiedBy>
  <cp:revision>11</cp:revision>
  <dcterms:created xsi:type="dcterms:W3CDTF">2021-09-30T22:13:05Z</dcterms:created>
  <dcterms:modified xsi:type="dcterms:W3CDTF">2021-11-04T01:33:06Z</dcterms:modified>
</cp:coreProperties>
</file>