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60EB-E09D-4292-AC4D-9A4ED421F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9CA95-B2A3-4DE6-AAD2-F5387765E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85F46-8992-4C53-8C53-55AD3D526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C045-1F67-4983-BADD-A9E825EDE05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A6856-8F14-4640-91EB-90F6C225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D49AD-5A2A-4B2A-8EC9-D8F780985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F491-D6E7-49E6-9560-CFA09281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4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F453-F75C-462A-9BEB-951415DA1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FCF37-D56D-46B8-9C3C-4664E033D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62EC7-FDB3-4DE7-8E78-B3086782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C045-1F67-4983-BADD-A9E825EDE05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CF7E1-0587-4CE7-89F7-A74BA26C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E82B6-DF64-456C-9B7E-DFDB7D3D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F491-D6E7-49E6-9560-CFA09281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0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17AD2-E00F-4C4E-AA76-A976A3B5C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B1D73-3D01-479C-8F99-6C6DFBCB9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85D23-620B-480A-A9A8-E5AEA8E45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C045-1F67-4983-BADD-A9E825EDE05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A6E66-6281-47AF-BBA8-D0143A3C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23B8B-32B6-4C54-992E-0F9EAB5F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F491-D6E7-49E6-9560-CFA09281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7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B047-9622-49ED-8DEB-0AA32DEA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3370-99F7-4012-B656-0AF54615B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4FFE5-D0F2-4DBF-AE65-CBAADA17F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C045-1F67-4983-BADD-A9E825EDE05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5C39D-5038-4E85-8B49-5A39472DC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B4D9B-1085-4424-9717-8D9D059C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F491-D6E7-49E6-9560-CFA09281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9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F0D8-C945-4B29-8C30-8C4847B3E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895B3-533F-47D9-83A6-D25C004E1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02D69-AF2F-41EC-8EE5-49D7138A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C045-1F67-4983-BADD-A9E825EDE05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A29B6-63A2-4F10-9D0E-0A550F7C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B2583-CBD4-470D-9B55-99914FFF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F491-D6E7-49E6-9560-CFA09281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3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E7B4-B3D3-497D-A395-4A9AD1D8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9C1EC-DF61-4563-9288-8812C89B3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3A4DA-2F15-4E43-B3E3-5790C1164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84E2C-897E-47E6-B453-D8C94689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C045-1F67-4983-BADD-A9E825EDE05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533CC-14FD-4488-BCDE-33AC28B0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1F345-C610-494C-BD31-D7C8C238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F491-D6E7-49E6-9560-CFA09281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2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252A-BBBF-4A6C-A0EA-04939760A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6AD65-3C55-402A-B67A-908912432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94447-107C-41B0-AFCA-D169CC946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3F4F7-151E-456E-BAC5-86BBBABF9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1F690-D0DF-4EFA-B59B-14DEAD141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C81F05-AAA3-4A7D-A05E-911816C1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C045-1F67-4983-BADD-A9E825EDE05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6A2567-D9C7-4C38-9B17-183D7EFD6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4DE231-615E-48D2-8687-D302C312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F491-D6E7-49E6-9560-CFA09281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7E198-743A-4A9A-96EC-C1D008B8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FE3510-0980-41A7-B21C-B536DB768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C045-1F67-4983-BADD-A9E825EDE05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2E85A-B020-4281-992C-05AFC031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C4280-AEAC-4C07-BA68-0FD778D6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F491-D6E7-49E6-9560-CFA09281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3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ECBC-84E4-4190-A392-F8A883F5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C045-1F67-4983-BADD-A9E825EDE05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5D04A1-E650-4610-A353-01EF144D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95FDD-0193-4A01-8B70-1D76C984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F491-D6E7-49E6-9560-CFA09281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9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A227-13E6-4CD9-9713-1A6ECF64F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49314-E82C-4371-8D81-2031F6DFE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DB3F1-AF2B-4CD0-8403-87FF9C4D7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1ED55-EA00-4EA1-92F5-60B9B694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C045-1F67-4983-BADD-A9E825EDE05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08ED6-2AA9-469A-8ECA-85110AA6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47283-EDF4-4761-8897-6FF5AF46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F491-D6E7-49E6-9560-CFA09281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6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8CCF-4C83-44AE-8821-356115B76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CD7BB0-632C-41D0-860D-2B14498BD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20DC0-1D13-4AB3-A1B6-F47D9EDC6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7C1E0-5DEC-43D7-B245-7F814168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C045-1F67-4983-BADD-A9E825EDE05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53DEE-2FDA-47AC-9F58-13E10FE3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E12D0-2373-4837-8FAA-54FDB0B3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F491-D6E7-49E6-9560-CFA09281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3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17B37-7473-4D0B-BB5E-4620700CF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1C69F-3606-4328-819E-5F817F060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AFB68-2ACE-4538-AC60-73E934C96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BC045-1F67-4983-BADD-A9E825EDE05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1DE10-551A-41C1-92D0-17A97C0D1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73A85-4D9E-4B2B-B778-0A12DDE5A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4F491-D6E7-49E6-9560-CFA09281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7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EC1106-1011-4367-A5F2-1A6D05362AF3}"/>
              </a:ext>
            </a:extLst>
          </p:cNvPr>
          <p:cNvSpPr txBox="1"/>
          <p:nvPr/>
        </p:nvSpPr>
        <p:spPr>
          <a:xfrm>
            <a:off x="304800" y="191911"/>
            <a:ext cx="89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Form1: EVAN/DUSTIN/THATCHER</a:t>
            </a:r>
          </a:p>
          <a:p>
            <a:r>
              <a:rPr lang="en-US" b="1" u="sng" dirty="0"/>
              <a:t>User access level: </a:t>
            </a:r>
            <a:r>
              <a:rPr lang="en-US" dirty="0"/>
              <a:t>Anyone</a:t>
            </a:r>
          </a:p>
          <a:p>
            <a:r>
              <a:rPr lang="en-US" b="1" u="sng" dirty="0"/>
              <a:t>Use case:</a:t>
            </a:r>
            <a:r>
              <a:rPr lang="en-US" dirty="0"/>
              <a:t> User logs into system</a:t>
            </a:r>
          </a:p>
          <a:p>
            <a:r>
              <a:rPr lang="en-US" b="1" u="sng" dirty="0"/>
              <a:t>Database Table(s) Required: </a:t>
            </a:r>
            <a:r>
              <a:rPr lang="en-US" dirty="0" err="1"/>
              <a:t>user_profile</a:t>
            </a:r>
            <a:r>
              <a:rPr lang="en-US" dirty="0"/>
              <a:t>, </a:t>
            </a:r>
            <a:r>
              <a:rPr lang="en-US" dirty="0" err="1"/>
              <a:t>login_log</a:t>
            </a:r>
            <a:endParaRPr lang="en-US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326E389A-5B52-4412-8ED5-22C4654E1611}"/>
              </a:ext>
            </a:extLst>
          </p:cNvPr>
          <p:cNvGraphicFramePr>
            <a:graphicFrameLocks noGrp="1"/>
          </p:cNvGraphicFramePr>
          <p:nvPr/>
        </p:nvGraphicFramePr>
        <p:xfrm>
          <a:off x="6278357" y="191911"/>
          <a:ext cx="442068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343">
                  <a:extLst>
                    <a:ext uri="{9D8B030D-6E8A-4147-A177-3AD203B41FA5}">
                      <a16:colId xmlns:a16="http://schemas.microsoft.com/office/drawing/2014/main" val="137740285"/>
                    </a:ext>
                  </a:extLst>
                </a:gridCol>
                <a:gridCol w="2210343">
                  <a:extLst>
                    <a:ext uri="{9D8B030D-6E8A-4147-A177-3AD203B41FA5}">
                      <a16:colId xmlns:a16="http://schemas.microsoft.com/office/drawing/2014/main" val="118291522"/>
                    </a:ext>
                  </a:extLst>
                </a:gridCol>
              </a:tblGrid>
              <a:tr h="327760">
                <a:tc>
                  <a:txBody>
                    <a:bodyPr/>
                    <a:lstStyle/>
                    <a:p>
                      <a:r>
                        <a:rPr lang="en-US" dirty="0" err="1"/>
                        <a:t>user_profile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650353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130721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24252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varchar(64)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359314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724830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088394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68637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 err="1"/>
                        <a:t>ssn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414798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permission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5936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1AF01A-C778-4E43-89DA-44A29DFE73A7}"/>
              </a:ext>
            </a:extLst>
          </p:cNvPr>
          <p:cNvGraphicFramePr>
            <a:graphicFrameLocks noGrp="1"/>
          </p:cNvGraphicFramePr>
          <p:nvPr/>
        </p:nvGraphicFramePr>
        <p:xfrm>
          <a:off x="6943995" y="4007058"/>
          <a:ext cx="3303792" cy="203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896">
                  <a:extLst>
                    <a:ext uri="{9D8B030D-6E8A-4147-A177-3AD203B41FA5}">
                      <a16:colId xmlns:a16="http://schemas.microsoft.com/office/drawing/2014/main" val="2313618436"/>
                    </a:ext>
                  </a:extLst>
                </a:gridCol>
                <a:gridCol w="1651896">
                  <a:extLst>
                    <a:ext uri="{9D8B030D-6E8A-4147-A177-3AD203B41FA5}">
                      <a16:colId xmlns:a16="http://schemas.microsoft.com/office/drawing/2014/main" val="2360323683"/>
                    </a:ext>
                  </a:extLst>
                </a:gridCol>
              </a:tblGrid>
              <a:tr h="406732">
                <a:tc>
                  <a:txBody>
                    <a:bodyPr/>
                    <a:lstStyle/>
                    <a:p>
                      <a:r>
                        <a:rPr lang="en-US" dirty="0" err="1"/>
                        <a:t>login_logs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721702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/>
                        <a:t>LLID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060352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/>
                        <a:t>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475773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 err="1"/>
                        <a:t>login_date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304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 err="1"/>
                        <a:t>is_successful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09598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55FDA31-4788-4AD9-AB2F-D7B712EF6346}"/>
              </a:ext>
            </a:extLst>
          </p:cNvPr>
          <p:cNvSpPr/>
          <p:nvPr/>
        </p:nvSpPr>
        <p:spPr>
          <a:xfrm>
            <a:off x="1179684" y="2074453"/>
            <a:ext cx="1862667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533B71-B9A6-4B64-AEF7-8AE290703C3F}"/>
              </a:ext>
            </a:extLst>
          </p:cNvPr>
          <p:cNvSpPr/>
          <p:nvPr/>
        </p:nvSpPr>
        <p:spPr>
          <a:xfrm>
            <a:off x="1179683" y="2921000"/>
            <a:ext cx="1862667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38AC9-3687-4C0E-91A2-ACD1F9347FFE}"/>
              </a:ext>
            </a:extLst>
          </p:cNvPr>
          <p:cNvSpPr txBox="1"/>
          <p:nvPr/>
        </p:nvSpPr>
        <p:spPr>
          <a:xfrm>
            <a:off x="304801" y="4275548"/>
            <a:ext cx="550897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General notes:</a:t>
            </a:r>
          </a:p>
          <a:p>
            <a:r>
              <a:rPr lang="en-US" sz="1100" dirty="0"/>
              <a:t>-password is stored in database as a hash using </a:t>
            </a:r>
            <a:r>
              <a:rPr lang="en-US" sz="1100" dirty="0" err="1"/>
              <a:t>password_hash</a:t>
            </a:r>
            <a:r>
              <a:rPr lang="en-US" sz="1100" dirty="0"/>
              <a:t> (PASSWORD_BCRYPT)</a:t>
            </a:r>
          </a:p>
          <a:p>
            <a:r>
              <a:rPr lang="en-US" sz="1100" dirty="0"/>
              <a:t>-password is verified using </a:t>
            </a:r>
            <a:r>
              <a:rPr lang="en-US" sz="1100" dirty="0" err="1"/>
              <a:t>password_verify</a:t>
            </a:r>
            <a:r>
              <a:rPr lang="en-US" sz="1100" dirty="0"/>
              <a:t>(</a:t>
            </a:r>
            <a:r>
              <a:rPr lang="en-US" sz="1100" dirty="0" err="1"/>
              <a:t>userinput</a:t>
            </a:r>
            <a:r>
              <a:rPr lang="en-US" sz="1100" dirty="0"/>
              <a:t>, </a:t>
            </a:r>
            <a:r>
              <a:rPr lang="en-US" sz="1100" dirty="0" err="1"/>
              <a:t>hashed_password</a:t>
            </a:r>
            <a:r>
              <a:rPr lang="en-US" sz="1100" dirty="0"/>
              <a:t>)</a:t>
            </a:r>
          </a:p>
          <a:p>
            <a:endParaRPr lang="en-US" sz="1100" dirty="0"/>
          </a:p>
          <a:p>
            <a:r>
              <a:rPr lang="en-US" sz="1100" dirty="0"/>
              <a:t>-upon successful login, a log is generated in the </a:t>
            </a:r>
            <a:r>
              <a:rPr lang="en-US" sz="1100" dirty="0" err="1"/>
              <a:t>login_log</a:t>
            </a:r>
            <a:r>
              <a:rPr lang="en-US" sz="1100" dirty="0"/>
              <a:t> table</a:t>
            </a:r>
          </a:p>
          <a:p>
            <a:r>
              <a:rPr lang="en-US" sz="1100" dirty="0"/>
              <a:t>-upon failed login with a known username, a log is generated in the </a:t>
            </a:r>
            <a:r>
              <a:rPr lang="en-US" sz="1100" dirty="0" err="1"/>
              <a:t>login_log</a:t>
            </a:r>
            <a:r>
              <a:rPr lang="en-US" sz="1100" dirty="0"/>
              <a:t> table</a:t>
            </a:r>
          </a:p>
          <a:p>
            <a:r>
              <a:rPr lang="en-US" sz="1100" dirty="0"/>
              <a:t>-upon failed login with unknown username, no log is created</a:t>
            </a:r>
          </a:p>
        </p:txBody>
      </p:sp>
    </p:spTree>
    <p:extLst>
      <p:ext uri="{BB962C8B-B14F-4D97-AF65-F5344CB8AC3E}">
        <p14:creationId xmlns:p14="http://schemas.microsoft.com/office/powerpoint/2010/main" val="236166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D9B210-5839-405B-B5A2-0E35D45E389D}"/>
              </a:ext>
            </a:extLst>
          </p:cNvPr>
          <p:cNvSpPr txBox="1"/>
          <p:nvPr/>
        </p:nvSpPr>
        <p:spPr>
          <a:xfrm>
            <a:off x="304800" y="191911"/>
            <a:ext cx="89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Form2: EVAN</a:t>
            </a:r>
          </a:p>
          <a:p>
            <a:r>
              <a:rPr lang="en-US" b="1" u="sng" dirty="0"/>
              <a:t>User access level: </a:t>
            </a:r>
            <a:r>
              <a:rPr lang="en-US" dirty="0"/>
              <a:t>Employee</a:t>
            </a:r>
          </a:p>
          <a:p>
            <a:r>
              <a:rPr lang="en-US" b="1" u="sng" dirty="0"/>
              <a:t>Use case: </a:t>
            </a:r>
            <a:r>
              <a:rPr lang="en-US" dirty="0"/>
              <a:t>Employee enters a new user_profile</a:t>
            </a:r>
          </a:p>
          <a:p>
            <a:r>
              <a:rPr lang="en-US" b="1" u="sng" dirty="0"/>
              <a:t>Database Table(s) Required: </a:t>
            </a:r>
            <a:r>
              <a:rPr lang="en-US" dirty="0"/>
              <a:t>user_profile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6D1848-E877-4620-9AA8-795017F6EB98}"/>
              </a:ext>
            </a:extLst>
          </p:cNvPr>
          <p:cNvSpPr txBox="1"/>
          <p:nvPr/>
        </p:nvSpPr>
        <p:spPr>
          <a:xfrm>
            <a:off x="711199" y="1896533"/>
            <a:ext cx="18626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fname</a:t>
            </a:r>
            <a:r>
              <a:rPr lang="en-US" dirty="0"/>
              <a:t>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lname</a:t>
            </a:r>
            <a:r>
              <a:rPr lang="en-US" dirty="0"/>
              <a:t>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dob: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ssn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username: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password: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C22BDE-9181-4FE7-AEA9-F4E2881E16AA}"/>
              </a:ext>
            </a:extLst>
          </p:cNvPr>
          <p:cNvSpPr/>
          <p:nvPr/>
        </p:nvSpPr>
        <p:spPr>
          <a:xfrm>
            <a:off x="1992484" y="1814808"/>
            <a:ext cx="1862667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AD0408-21BD-4985-8441-49FE2BF9B317}"/>
              </a:ext>
            </a:extLst>
          </p:cNvPr>
          <p:cNvSpPr/>
          <p:nvPr/>
        </p:nvSpPr>
        <p:spPr>
          <a:xfrm>
            <a:off x="1992485" y="2633252"/>
            <a:ext cx="1862667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319D93-9DEA-4233-8911-52861BC10872}"/>
              </a:ext>
            </a:extLst>
          </p:cNvPr>
          <p:cNvSpPr/>
          <p:nvPr/>
        </p:nvSpPr>
        <p:spPr>
          <a:xfrm>
            <a:off x="1992486" y="3544829"/>
            <a:ext cx="1862667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3CDBC5-DEF7-423D-8089-D7E8FC7FDCEE}"/>
              </a:ext>
            </a:extLst>
          </p:cNvPr>
          <p:cNvSpPr/>
          <p:nvPr/>
        </p:nvSpPr>
        <p:spPr>
          <a:xfrm>
            <a:off x="1992487" y="4351984"/>
            <a:ext cx="1862667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21D37-662B-4EBC-9FEF-BF37D152878F}"/>
              </a:ext>
            </a:extLst>
          </p:cNvPr>
          <p:cNvSpPr/>
          <p:nvPr/>
        </p:nvSpPr>
        <p:spPr>
          <a:xfrm>
            <a:off x="1992488" y="5191367"/>
            <a:ext cx="1862667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B2FCB5-36CA-4DC2-9A6C-7C95D15C666C}"/>
              </a:ext>
            </a:extLst>
          </p:cNvPr>
          <p:cNvSpPr/>
          <p:nvPr/>
        </p:nvSpPr>
        <p:spPr>
          <a:xfrm>
            <a:off x="1992488" y="5898943"/>
            <a:ext cx="1862667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CB49DD34-CF60-402B-96CC-0BF7A864B595}"/>
              </a:ext>
            </a:extLst>
          </p:cNvPr>
          <p:cNvGraphicFramePr>
            <a:graphicFrameLocks noGrp="1"/>
          </p:cNvGraphicFramePr>
          <p:nvPr/>
        </p:nvGraphicFramePr>
        <p:xfrm>
          <a:off x="5465557" y="395229"/>
          <a:ext cx="442068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343">
                  <a:extLst>
                    <a:ext uri="{9D8B030D-6E8A-4147-A177-3AD203B41FA5}">
                      <a16:colId xmlns:a16="http://schemas.microsoft.com/office/drawing/2014/main" val="137740285"/>
                    </a:ext>
                  </a:extLst>
                </a:gridCol>
                <a:gridCol w="2210343">
                  <a:extLst>
                    <a:ext uri="{9D8B030D-6E8A-4147-A177-3AD203B41FA5}">
                      <a16:colId xmlns:a16="http://schemas.microsoft.com/office/drawing/2014/main" val="118291522"/>
                    </a:ext>
                  </a:extLst>
                </a:gridCol>
              </a:tblGrid>
              <a:tr h="327760">
                <a:tc>
                  <a:txBody>
                    <a:bodyPr/>
                    <a:lstStyle/>
                    <a:p>
                      <a:r>
                        <a:rPr lang="en-US" dirty="0" err="1"/>
                        <a:t>user_profile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650353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130721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24252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varchar(64)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359314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724830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088394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68637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 err="1"/>
                        <a:t>ssn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414798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permission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59364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265CA4F-DA8A-4B9D-A8F6-A9D468BCFA72}"/>
              </a:ext>
            </a:extLst>
          </p:cNvPr>
          <p:cNvSpPr txBox="1"/>
          <p:nvPr/>
        </p:nvSpPr>
        <p:spPr>
          <a:xfrm>
            <a:off x="4436533" y="4351984"/>
            <a:ext cx="71797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General notes: </a:t>
            </a:r>
          </a:p>
          <a:p>
            <a:r>
              <a:rPr lang="en-US" sz="1100" dirty="0"/>
              <a:t>-Employee will not enter UID – the UID is an autoincrementing number used as the Primary key of this table</a:t>
            </a:r>
          </a:p>
          <a:p>
            <a:endParaRPr lang="en-US" sz="1100" dirty="0"/>
          </a:p>
          <a:p>
            <a:r>
              <a:rPr lang="en-US" sz="1100" dirty="0"/>
              <a:t>-The “date” datatype for the dob requires a specific format - how can we make the form force them into putting the date into a specific format? Hint: do this with basic html</a:t>
            </a:r>
          </a:p>
          <a:p>
            <a:endParaRPr lang="en-US" sz="1100" dirty="0"/>
          </a:p>
          <a:p>
            <a:r>
              <a:rPr lang="en-US" sz="1100" dirty="0"/>
              <a:t>-Employee will NOT enter the permission level – all users entered will be automatically granted access level 0 which is patient level access</a:t>
            </a:r>
          </a:p>
        </p:txBody>
      </p:sp>
    </p:spTree>
    <p:extLst>
      <p:ext uri="{BB962C8B-B14F-4D97-AF65-F5344CB8AC3E}">
        <p14:creationId xmlns:p14="http://schemas.microsoft.com/office/powerpoint/2010/main" val="20720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88D0AA-62F2-49C7-8AB9-9376BA61FC3A}"/>
              </a:ext>
            </a:extLst>
          </p:cNvPr>
          <p:cNvSpPr txBox="1"/>
          <p:nvPr/>
        </p:nvSpPr>
        <p:spPr>
          <a:xfrm>
            <a:off x="191911" y="111037"/>
            <a:ext cx="83537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Form3: EVAN</a:t>
            </a:r>
          </a:p>
          <a:p>
            <a:r>
              <a:rPr lang="en-US" b="1" u="sng" dirty="0"/>
              <a:t>User access level: </a:t>
            </a:r>
            <a:r>
              <a:rPr lang="en-US" dirty="0"/>
              <a:t>Employee</a:t>
            </a:r>
          </a:p>
          <a:p>
            <a:r>
              <a:rPr lang="en-US" b="1" u="sng" dirty="0"/>
              <a:t>Use case: </a:t>
            </a:r>
            <a:r>
              <a:rPr lang="en-US" dirty="0"/>
              <a:t>Employee enters a new </a:t>
            </a:r>
            <a:r>
              <a:rPr lang="en-US" dirty="0" err="1"/>
              <a:t>test_sample</a:t>
            </a:r>
            <a:r>
              <a:rPr lang="en-US" dirty="0"/>
              <a:t> for a pre-existing patient</a:t>
            </a:r>
          </a:p>
          <a:p>
            <a:r>
              <a:rPr lang="en-US" b="1" u="sng" dirty="0"/>
              <a:t>Database Table(s) Required: </a:t>
            </a:r>
            <a:r>
              <a:rPr lang="en-US" dirty="0" err="1"/>
              <a:t>user_profile</a:t>
            </a:r>
            <a:r>
              <a:rPr lang="en-US" dirty="0"/>
              <a:t>, </a:t>
            </a:r>
            <a:r>
              <a:rPr lang="en-US" dirty="0" err="1"/>
              <a:t>test_sample</a:t>
            </a:r>
            <a:r>
              <a:rPr lang="en-US" dirty="0"/>
              <a:t>, maybe others? </a:t>
            </a: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AE6FE7C9-D83A-462B-9CFD-68D1B5FEE1F8}"/>
              </a:ext>
            </a:extLst>
          </p:cNvPr>
          <p:cNvGraphicFramePr>
            <a:graphicFrameLocks noGrp="1"/>
          </p:cNvGraphicFramePr>
          <p:nvPr/>
        </p:nvGraphicFramePr>
        <p:xfrm>
          <a:off x="7340022" y="745034"/>
          <a:ext cx="394461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308">
                  <a:extLst>
                    <a:ext uri="{9D8B030D-6E8A-4147-A177-3AD203B41FA5}">
                      <a16:colId xmlns:a16="http://schemas.microsoft.com/office/drawing/2014/main" val="1405593979"/>
                    </a:ext>
                  </a:extLst>
                </a:gridCol>
                <a:gridCol w="1972308">
                  <a:extLst>
                    <a:ext uri="{9D8B030D-6E8A-4147-A177-3AD203B41FA5}">
                      <a16:colId xmlns:a16="http://schemas.microsoft.com/office/drawing/2014/main" val="2609837534"/>
                    </a:ext>
                  </a:extLst>
                </a:gridCol>
              </a:tblGrid>
              <a:tr h="356146">
                <a:tc>
                  <a:txBody>
                    <a:bodyPr/>
                    <a:lstStyle/>
                    <a:p>
                      <a:r>
                        <a:rPr lang="en-US" dirty="0" err="1"/>
                        <a:t>test_sample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68323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r>
                        <a:rPr lang="en-US" dirty="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115502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r>
                        <a:rPr lang="en-US" dirty="0"/>
                        <a:t>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326426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serial_number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392436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test_date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285285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611483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is_signed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0592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36EC46A-FCD9-40F0-8B1A-29020A3AE68B}"/>
              </a:ext>
            </a:extLst>
          </p:cNvPr>
          <p:cNvSpPr txBox="1"/>
          <p:nvPr/>
        </p:nvSpPr>
        <p:spPr>
          <a:xfrm>
            <a:off x="191911" y="1794933"/>
            <a:ext cx="68975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username: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Serial number: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2AB13E-0688-402E-A9A0-BF3855FB287C}"/>
              </a:ext>
            </a:extLst>
          </p:cNvPr>
          <p:cNvSpPr/>
          <p:nvPr/>
        </p:nvSpPr>
        <p:spPr>
          <a:xfrm>
            <a:off x="1992484" y="1814808"/>
            <a:ext cx="1862667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0EC264-8A23-49C0-9943-5A71FC8A5076}"/>
              </a:ext>
            </a:extLst>
          </p:cNvPr>
          <p:cNvSpPr/>
          <p:nvPr/>
        </p:nvSpPr>
        <p:spPr>
          <a:xfrm>
            <a:off x="1992484" y="2682033"/>
            <a:ext cx="1862667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BD16D3-4D14-4927-8CA7-91CF7DA6ED78}"/>
              </a:ext>
            </a:extLst>
          </p:cNvPr>
          <p:cNvSpPr txBox="1"/>
          <p:nvPr/>
        </p:nvSpPr>
        <p:spPr>
          <a:xfrm>
            <a:off x="4560711" y="3429000"/>
            <a:ext cx="689751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General notes:</a:t>
            </a:r>
          </a:p>
          <a:p>
            <a:r>
              <a:rPr lang="en-US" sz="1100" dirty="0"/>
              <a:t>-the employee will enter username and serial key and press submit, if the username doesn’t match a username in the </a:t>
            </a:r>
            <a:r>
              <a:rPr lang="en-US" sz="1100" dirty="0" err="1"/>
              <a:t>user_profile</a:t>
            </a:r>
            <a:r>
              <a:rPr lang="en-US" sz="1100" dirty="0"/>
              <a:t> table then the user does not exist and the </a:t>
            </a:r>
            <a:r>
              <a:rPr lang="en-US" sz="1100" dirty="0" err="1"/>
              <a:t>test_sample</a:t>
            </a:r>
            <a:r>
              <a:rPr lang="en-US" sz="1100" dirty="0"/>
              <a:t> insert will fail and nothing will be inserted</a:t>
            </a:r>
          </a:p>
          <a:p>
            <a:endParaRPr lang="en-US" sz="1100" dirty="0"/>
          </a:p>
          <a:p>
            <a:r>
              <a:rPr lang="en-US" sz="1100" dirty="0"/>
              <a:t>-the date is automatically calculated and entered via the date() function in php</a:t>
            </a:r>
          </a:p>
          <a:p>
            <a:endParaRPr lang="en-US" sz="1100" dirty="0"/>
          </a:p>
          <a:p>
            <a:r>
              <a:rPr lang="en-US" sz="1100" dirty="0"/>
              <a:t>-the result will be entered as a value of 0 until later when the lab says Negative or Positive (1 or 2)</a:t>
            </a:r>
          </a:p>
        </p:txBody>
      </p:sp>
    </p:spTree>
    <p:extLst>
      <p:ext uri="{BB962C8B-B14F-4D97-AF65-F5344CB8AC3E}">
        <p14:creationId xmlns:p14="http://schemas.microsoft.com/office/powerpoint/2010/main" val="808119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Microsoft Office PowerPoint</Application>
  <PresentationFormat>Widescreen</PresentationFormat>
  <Paragraphs>113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Jam</dc:creator>
  <cp:lastModifiedBy>Evan Jam</cp:lastModifiedBy>
  <cp:revision>1</cp:revision>
  <dcterms:created xsi:type="dcterms:W3CDTF">2021-12-06T22:52:58Z</dcterms:created>
  <dcterms:modified xsi:type="dcterms:W3CDTF">2021-12-06T22:53:23Z</dcterms:modified>
</cp:coreProperties>
</file>