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4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0E20DE88-1475-7546-B9FD-A82F1DA60C3A}" type="datetimeFigureOut">
              <a:rPr lang="en-US" smtClean="0"/>
              <a:t>11/24/13</a:t>
            </a:fld>
            <a:endParaRPr lang="en-US"/>
          </a:p>
        </p:txBody>
      </p:sp>
      <p:sp>
        <p:nvSpPr>
          <p:cNvPr id="16" name="Slide Number Placeholder 15"/>
          <p:cNvSpPr>
            <a:spLocks noGrp="1"/>
          </p:cNvSpPr>
          <p:nvPr>
            <p:ph type="sldNum" sz="quarter" idx="11"/>
          </p:nvPr>
        </p:nvSpPr>
        <p:spPr/>
        <p:txBody>
          <a:bodyPr/>
          <a:lstStyle/>
          <a:p>
            <a:fld id="{99A9B330-78E5-B94A-96D5-B1855425DA4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0DE88-1475-7546-B9FD-A82F1DA60C3A}"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B330-78E5-B94A-96D5-B1855425DA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20DE88-1475-7546-B9FD-A82F1DA60C3A}"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B330-78E5-B94A-96D5-B1855425D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0E20DE88-1475-7546-B9FD-A82F1DA60C3A}" type="datetimeFigureOut">
              <a:rPr lang="en-US" smtClean="0"/>
              <a:t>11/24/13</a:t>
            </a:fld>
            <a:endParaRPr lang="en-US"/>
          </a:p>
        </p:txBody>
      </p:sp>
      <p:sp>
        <p:nvSpPr>
          <p:cNvPr id="15" name="Slide Number Placeholder 14"/>
          <p:cNvSpPr>
            <a:spLocks noGrp="1"/>
          </p:cNvSpPr>
          <p:nvPr>
            <p:ph type="sldNum" sz="quarter" idx="11"/>
          </p:nvPr>
        </p:nvSpPr>
        <p:spPr/>
        <p:txBody>
          <a:bodyPr/>
          <a:lstStyle/>
          <a:p>
            <a:fld id="{99A9B330-78E5-B94A-96D5-B1855425DA42}"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0E20DE88-1475-7546-B9FD-A82F1DA60C3A}" type="datetimeFigureOut">
              <a:rPr lang="en-US" smtClean="0"/>
              <a:t>11/24/13</a:t>
            </a:fld>
            <a:endParaRPr lang="en-US"/>
          </a:p>
        </p:txBody>
      </p:sp>
      <p:sp>
        <p:nvSpPr>
          <p:cNvPr id="13" name="Slide Number Placeholder 12"/>
          <p:cNvSpPr>
            <a:spLocks noGrp="1"/>
          </p:cNvSpPr>
          <p:nvPr>
            <p:ph type="sldNum" sz="quarter" idx="11"/>
          </p:nvPr>
        </p:nvSpPr>
        <p:spPr/>
        <p:txBody>
          <a:bodyPr/>
          <a:lstStyle/>
          <a:p>
            <a:fld id="{99A9B330-78E5-B94A-96D5-B1855425DA42}"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E20DE88-1475-7546-B9FD-A82F1DA60C3A}" type="datetimeFigureOut">
              <a:rPr lang="en-US" smtClean="0"/>
              <a:t>11/24/13</a:t>
            </a:fld>
            <a:endParaRPr lang="en-US"/>
          </a:p>
        </p:txBody>
      </p:sp>
      <p:sp>
        <p:nvSpPr>
          <p:cNvPr id="9" name="Slide Number Placeholder 8"/>
          <p:cNvSpPr>
            <a:spLocks noGrp="1"/>
          </p:cNvSpPr>
          <p:nvPr>
            <p:ph type="sldNum" sz="quarter" idx="11"/>
          </p:nvPr>
        </p:nvSpPr>
        <p:spPr/>
        <p:txBody>
          <a:bodyPr/>
          <a:lstStyle/>
          <a:p>
            <a:fld id="{99A9B330-78E5-B94A-96D5-B1855425DA4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0E20DE88-1475-7546-B9FD-A82F1DA60C3A}" type="datetimeFigureOut">
              <a:rPr lang="en-US" smtClean="0"/>
              <a:t>11/24/13</a:t>
            </a:fld>
            <a:endParaRPr lang="en-US"/>
          </a:p>
        </p:txBody>
      </p:sp>
      <p:sp>
        <p:nvSpPr>
          <p:cNvPr id="15" name="Slide Number Placeholder 14"/>
          <p:cNvSpPr>
            <a:spLocks noGrp="1"/>
          </p:cNvSpPr>
          <p:nvPr>
            <p:ph type="sldNum" sz="quarter" idx="11"/>
          </p:nvPr>
        </p:nvSpPr>
        <p:spPr/>
        <p:txBody>
          <a:bodyPr/>
          <a:lstStyle/>
          <a:p>
            <a:fld id="{99A9B330-78E5-B94A-96D5-B1855425DA42}"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0E20DE88-1475-7546-B9FD-A82F1DA60C3A}" type="datetimeFigureOut">
              <a:rPr lang="en-US" smtClean="0"/>
              <a:t>11/24/13</a:t>
            </a:fld>
            <a:endParaRPr lang="en-US"/>
          </a:p>
        </p:txBody>
      </p:sp>
      <p:sp>
        <p:nvSpPr>
          <p:cNvPr id="8" name="Slide Number Placeholder 7"/>
          <p:cNvSpPr>
            <a:spLocks noGrp="1"/>
          </p:cNvSpPr>
          <p:nvPr>
            <p:ph type="sldNum" sz="quarter" idx="11"/>
          </p:nvPr>
        </p:nvSpPr>
        <p:spPr/>
        <p:txBody>
          <a:bodyPr/>
          <a:lstStyle/>
          <a:p>
            <a:fld id="{99A9B330-78E5-B94A-96D5-B1855425DA4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20DE88-1475-7546-B9FD-A82F1DA60C3A}" type="datetimeFigureOut">
              <a:rPr lang="en-US" smtClean="0"/>
              <a:t>11/24/13</a:t>
            </a:fld>
            <a:endParaRPr lang="en-US"/>
          </a:p>
        </p:txBody>
      </p:sp>
      <p:sp>
        <p:nvSpPr>
          <p:cNvPr id="6" name="Slide Number Placeholder 5"/>
          <p:cNvSpPr>
            <a:spLocks noGrp="1"/>
          </p:cNvSpPr>
          <p:nvPr>
            <p:ph type="sldNum" sz="quarter" idx="11"/>
          </p:nvPr>
        </p:nvSpPr>
        <p:spPr/>
        <p:txBody>
          <a:bodyPr/>
          <a:lstStyle/>
          <a:p>
            <a:fld id="{99A9B330-78E5-B94A-96D5-B1855425DA42}"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0E20DE88-1475-7546-B9FD-A82F1DA60C3A}" type="datetimeFigureOut">
              <a:rPr lang="en-US" smtClean="0"/>
              <a:t>11/24/13</a:t>
            </a:fld>
            <a:endParaRPr lang="en-US"/>
          </a:p>
        </p:txBody>
      </p:sp>
      <p:sp>
        <p:nvSpPr>
          <p:cNvPr id="16" name="Slide Number Placeholder 15"/>
          <p:cNvSpPr>
            <a:spLocks noGrp="1"/>
          </p:cNvSpPr>
          <p:nvPr>
            <p:ph type="sldNum" sz="quarter" idx="11"/>
          </p:nvPr>
        </p:nvSpPr>
        <p:spPr/>
        <p:txBody>
          <a:bodyPr/>
          <a:lstStyle/>
          <a:p>
            <a:fld id="{99A9B330-78E5-B94A-96D5-B1855425DA4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0E20DE88-1475-7546-B9FD-A82F1DA60C3A}" type="datetimeFigureOut">
              <a:rPr lang="en-US" smtClean="0"/>
              <a:t>11/24/13</a:t>
            </a:fld>
            <a:endParaRPr lang="en-US"/>
          </a:p>
        </p:txBody>
      </p:sp>
      <p:sp>
        <p:nvSpPr>
          <p:cNvPr id="14" name="Slide Number Placeholder 13"/>
          <p:cNvSpPr>
            <a:spLocks noGrp="1"/>
          </p:cNvSpPr>
          <p:nvPr>
            <p:ph type="sldNum" sz="quarter" idx="11"/>
          </p:nvPr>
        </p:nvSpPr>
        <p:spPr/>
        <p:txBody>
          <a:bodyPr/>
          <a:lstStyle/>
          <a:p>
            <a:fld id="{99A9B330-78E5-B94A-96D5-B1855425DA42}"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E20DE88-1475-7546-B9FD-A82F1DA60C3A}" type="datetimeFigureOut">
              <a:rPr lang="en-US" smtClean="0"/>
              <a:t>11/24/13</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9A9B330-78E5-B94A-96D5-B1855425DA4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Pregel</a:t>
            </a:r>
            <a:endParaRPr lang="en-US" dirty="0"/>
          </a:p>
        </p:txBody>
      </p:sp>
      <p:sp>
        <p:nvSpPr>
          <p:cNvPr id="3" name="Subtitle 2"/>
          <p:cNvSpPr>
            <a:spLocks noGrp="1"/>
          </p:cNvSpPr>
          <p:nvPr>
            <p:ph type="subTitle" idx="1"/>
          </p:nvPr>
        </p:nvSpPr>
        <p:spPr>
          <a:xfrm>
            <a:off x="2133600" y="3375491"/>
            <a:ext cx="2099575" cy="685800"/>
          </a:xfrm>
        </p:spPr>
        <p:txBody>
          <a:bodyPr/>
          <a:lstStyle/>
          <a:p>
            <a:r>
              <a:rPr lang="en-US" dirty="0" smtClean="0"/>
              <a:t>Evan Hopkins</a:t>
            </a:r>
            <a:endParaRPr lang="en-US" dirty="0"/>
          </a:p>
        </p:txBody>
      </p:sp>
      <p:sp>
        <p:nvSpPr>
          <p:cNvPr id="7" name="Subtitle 2"/>
          <p:cNvSpPr txBox="1">
            <a:spLocks/>
          </p:cNvSpPr>
          <p:nvPr/>
        </p:nvSpPr>
        <p:spPr>
          <a:xfrm>
            <a:off x="4552192" y="3375491"/>
            <a:ext cx="6172200" cy="685800"/>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spcAft>
                <a:spcPts val="0"/>
              </a:spcAft>
              <a:buSzPct val="60000"/>
              <a:buFont typeface="Wingdings" pitchFamily="2" charset="2"/>
              <a:buNone/>
              <a:defRPr sz="2100" kern="1200">
                <a:solidFill>
                  <a:schemeClr val="tx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spcBef>
                <a:spcPct val="20000"/>
              </a:spcBef>
              <a:buSzPct val="60000"/>
              <a:buFont typeface="Wingdings" pitchFamily="2" charset="2"/>
              <a:buNone/>
              <a:defRPr sz="19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ct val="20000"/>
              </a:spcBef>
              <a:buSzPct val="60000"/>
              <a:buFont typeface="Wingdings" pitchFamily="2" charset="2"/>
              <a:buNone/>
              <a:defRPr sz="17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ct val="20000"/>
              </a:spcBef>
              <a:buSzPct val="60000"/>
              <a:buFont typeface="Wingdings" pitchFamily="2" charset="2"/>
              <a:buNone/>
              <a:defRPr sz="16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ct val="20000"/>
              </a:spcBef>
              <a:buSzPct val="60000"/>
              <a:buFont typeface="Wingdings" pitchFamily="2" charset="2"/>
              <a:buNone/>
              <a:defRPr sz="15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6pPr>
            <a:lvl7pPr marL="27432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7pPr>
            <a:lvl8pPr marL="32004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8pPr>
            <a:lvl9pPr marL="36576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9pPr>
          </a:lstStyle>
          <a:p>
            <a:r>
              <a:rPr lang="en-US" dirty="0" smtClean="0"/>
              <a:t>11/25/2013</a:t>
            </a:r>
            <a:endParaRPr lang="en-US" dirty="0"/>
          </a:p>
        </p:txBody>
      </p:sp>
      <p:sp>
        <p:nvSpPr>
          <p:cNvPr id="9" name="Subtitle 2"/>
          <p:cNvSpPr txBox="1">
            <a:spLocks/>
          </p:cNvSpPr>
          <p:nvPr/>
        </p:nvSpPr>
        <p:spPr>
          <a:xfrm>
            <a:off x="183069" y="5821855"/>
            <a:ext cx="8815842" cy="882531"/>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spcAft>
                <a:spcPts val="0"/>
              </a:spcAft>
              <a:buSzPct val="60000"/>
              <a:buFont typeface="Wingdings" pitchFamily="2" charset="2"/>
              <a:buNone/>
              <a:defRPr sz="2100" kern="1200">
                <a:solidFill>
                  <a:schemeClr val="tx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spcBef>
                <a:spcPct val="20000"/>
              </a:spcBef>
              <a:buSzPct val="60000"/>
              <a:buFont typeface="Wingdings" pitchFamily="2" charset="2"/>
              <a:buNone/>
              <a:defRPr sz="19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ct val="20000"/>
              </a:spcBef>
              <a:buSzPct val="60000"/>
              <a:buFont typeface="Wingdings" pitchFamily="2" charset="2"/>
              <a:buNone/>
              <a:defRPr sz="17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ct val="20000"/>
              </a:spcBef>
              <a:buSzPct val="60000"/>
              <a:buFont typeface="Wingdings" pitchFamily="2" charset="2"/>
              <a:buNone/>
              <a:defRPr sz="16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ct val="20000"/>
              </a:spcBef>
              <a:buSzPct val="60000"/>
              <a:buFont typeface="Wingdings" pitchFamily="2" charset="2"/>
              <a:buNone/>
              <a:defRPr sz="15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6pPr>
            <a:lvl7pPr marL="27432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7pPr>
            <a:lvl8pPr marL="32004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8pPr>
            <a:lvl9pPr marL="36576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9pPr>
          </a:lstStyle>
          <a:p>
            <a:r>
              <a:rPr lang="en-US" dirty="0" err="1" smtClean="0"/>
              <a:t>Gregorz</a:t>
            </a:r>
            <a:r>
              <a:rPr lang="en-US" dirty="0" smtClean="0"/>
              <a:t> </a:t>
            </a:r>
            <a:r>
              <a:rPr lang="en-US" dirty="0" err="1" smtClean="0"/>
              <a:t>Malewicz</a:t>
            </a:r>
            <a:r>
              <a:rPr lang="en-US" dirty="0" smtClean="0"/>
              <a:t>, Matthew H. </a:t>
            </a:r>
            <a:r>
              <a:rPr lang="en-US" dirty="0" err="1" smtClean="0"/>
              <a:t>Austern</a:t>
            </a:r>
            <a:r>
              <a:rPr lang="en-US" dirty="0" smtClean="0"/>
              <a:t>, </a:t>
            </a:r>
            <a:r>
              <a:rPr lang="en-US" dirty="0" err="1" smtClean="0"/>
              <a:t>Aart</a:t>
            </a:r>
            <a:r>
              <a:rPr lang="en-US" dirty="0" smtClean="0"/>
              <a:t> J. Bik, James C. </a:t>
            </a:r>
            <a:r>
              <a:rPr lang="en-US" dirty="0" err="1" smtClean="0"/>
              <a:t>Dehnert</a:t>
            </a:r>
            <a:r>
              <a:rPr lang="en-US" dirty="0" smtClean="0"/>
              <a:t>, </a:t>
            </a:r>
            <a:r>
              <a:rPr lang="en-US" dirty="0" err="1" smtClean="0"/>
              <a:t>Ilan</a:t>
            </a:r>
            <a:r>
              <a:rPr lang="en-US" dirty="0" smtClean="0"/>
              <a:t> Horn, </a:t>
            </a:r>
            <a:r>
              <a:rPr lang="en-US" dirty="0" err="1" smtClean="0"/>
              <a:t>Naty</a:t>
            </a:r>
            <a:r>
              <a:rPr lang="en-US" dirty="0" smtClean="0"/>
              <a:t> </a:t>
            </a:r>
            <a:r>
              <a:rPr lang="en-US" dirty="0" err="1" smtClean="0"/>
              <a:t>Leiser</a:t>
            </a:r>
            <a:r>
              <a:rPr lang="en-US" dirty="0" smtClean="0"/>
              <a:t>, and </a:t>
            </a:r>
            <a:r>
              <a:rPr lang="en-US" dirty="0" err="1" smtClean="0"/>
              <a:t>Gregorz</a:t>
            </a:r>
            <a:r>
              <a:rPr lang="en-US" dirty="0" smtClean="0"/>
              <a:t> </a:t>
            </a:r>
            <a:r>
              <a:rPr lang="en-US" dirty="0" err="1" smtClean="0"/>
              <a:t>Czajkowski</a:t>
            </a:r>
            <a:endParaRPr lang="en-US" dirty="0"/>
          </a:p>
        </p:txBody>
      </p:sp>
    </p:spTree>
    <p:extLst>
      <p:ext uri="{BB962C8B-B14F-4D97-AF65-F5344CB8AC3E}">
        <p14:creationId xmlns:p14="http://schemas.microsoft.com/office/powerpoint/2010/main" val="228164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4741" y="1204674"/>
            <a:ext cx="8517615" cy="5335858"/>
          </a:xfrm>
        </p:spPr>
        <p:txBody>
          <a:bodyPr/>
          <a:lstStyle/>
          <a:p>
            <a:r>
              <a:rPr lang="en-US" dirty="0" err="1" smtClean="0"/>
              <a:t>Pregel</a:t>
            </a:r>
            <a:r>
              <a:rPr lang="en-US" dirty="0" smtClean="0"/>
              <a:t> is the solution to graphing extremely large amounts of data. More and more websites, like social networks, contain large amounts of data that needs to be mapped. Current solutions are very resource heavy and </a:t>
            </a:r>
            <a:r>
              <a:rPr lang="en-US" dirty="0" err="1" smtClean="0"/>
              <a:t>Pregel</a:t>
            </a:r>
            <a:r>
              <a:rPr lang="en-US" dirty="0" smtClean="0"/>
              <a:t> intends to fix that.</a:t>
            </a:r>
          </a:p>
          <a:p>
            <a:r>
              <a:rPr lang="en-US" dirty="0" smtClean="0"/>
              <a:t>What makes </a:t>
            </a:r>
            <a:r>
              <a:rPr lang="en-US" dirty="0" err="1" smtClean="0"/>
              <a:t>Pregel</a:t>
            </a:r>
            <a:r>
              <a:rPr lang="en-US" dirty="0" smtClean="0"/>
              <a:t> great is how each ‘unit’ of a graph operates mostly independent from other units. This allows it to be robust if one part of a graph fails. It allows for these ‘units’ to be logically stored on separate machines.</a:t>
            </a:r>
          </a:p>
          <a:p>
            <a:r>
              <a:rPr lang="en-US" dirty="0" err="1" smtClean="0"/>
              <a:t>Pregel</a:t>
            </a:r>
            <a:r>
              <a:rPr lang="en-US" dirty="0" smtClean="0"/>
              <a:t> is a graphing system that…</a:t>
            </a:r>
          </a:p>
          <a:p>
            <a:pPr lvl="1"/>
            <a:r>
              <a:rPr lang="en-US" dirty="0" smtClean="0"/>
              <a:t>Is scalable from very small to exponentially large</a:t>
            </a:r>
          </a:p>
          <a:p>
            <a:pPr lvl="1"/>
            <a:r>
              <a:rPr lang="en-US" dirty="0" smtClean="0"/>
              <a:t>Operates in the most efficient manor</a:t>
            </a:r>
          </a:p>
          <a:p>
            <a:pPr lvl="1"/>
            <a:r>
              <a:rPr lang="en-US" dirty="0" smtClean="0"/>
              <a:t>Is customizable to meet consumer needs</a:t>
            </a:r>
          </a:p>
          <a:p>
            <a:pPr lvl="1"/>
            <a:r>
              <a:rPr lang="en-US" dirty="0" smtClean="0"/>
              <a:t>Is easy to use and implement</a:t>
            </a:r>
          </a:p>
          <a:p>
            <a:pPr lvl="1"/>
            <a:r>
              <a:rPr lang="en-US" dirty="0" smtClean="0"/>
              <a:t>Maximizes the use of multithreading on computers</a:t>
            </a:r>
          </a:p>
          <a:p>
            <a:pPr lvl="1"/>
            <a:r>
              <a:rPr lang="en-US" dirty="0" smtClean="0"/>
              <a:t>Utilizes a network of computers that varies in size</a:t>
            </a:r>
            <a:endParaRPr lang="en-US" dirty="0"/>
          </a:p>
        </p:txBody>
      </p:sp>
      <p:sp>
        <p:nvSpPr>
          <p:cNvPr id="3" name="Title 2"/>
          <p:cNvSpPr>
            <a:spLocks noGrp="1"/>
          </p:cNvSpPr>
          <p:nvPr>
            <p:ph type="title"/>
          </p:nvPr>
        </p:nvSpPr>
        <p:spPr>
          <a:xfrm>
            <a:off x="135436" y="97706"/>
            <a:ext cx="7543800" cy="914400"/>
          </a:xfrm>
        </p:spPr>
        <p:txBody>
          <a:bodyPr/>
          <a:lstStyle/>
          <a:p>
            <a:r>
              <a:rPr lang="en-US" dirty="0" smtClean="0"/>
              <a:t>Idea</a:t>
            </a:r>
            <a:endParaRPr lang="en-US" dirty="0"/>
          </a:p>
        </p:txBody>
      </p:sp>
    </p:spTree>
    <p:extLst>
      <p:ext uri="{BB962C8B-B14F-4D97-AF65-F5344CB8AC3E}">
        <p14:creationId xmlns:p14="http://schemas.microsoft.com/office/powerpoint/2010/main" val="26575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436" y="766316"/>
            <a:ext cx="8825011" cy="5924416"/>
          </a:xfrm>
        </p:spPr>
        <p:txBody>
          <a:bodyPr>
            <a:normAutofit fontScale="92500" lnSpcReduction="10000"/>
          </a:bodyPr>
          <a:lstStyle/>
          <a:p>
            <a:r>
              <a:rPr lang="en-US" dirty="0" smtClean="0"/>
              <a:t>Graph – A network of vertices and edges</a:t>
            </a:r>
          </a:p>
          <a:p>
            <a:r>
              <a:rPr lang="en-US" dirty="0" smtClean="0"/>
              <a:t>Vertex – An independent node for the graph</a:t>
            </a:r>
          </a:p>
          <a:p>
            <a:pPr lvl="1"/>
            <a:r>
              <a:rPr lang="en-US" dirty="0" smtClean="0"/>
              <a:t>Contains current state (active or inactive), neighbors (edges), and data</a:t>
            </a:r>
          </a:p>
          <a:p>
            <a:pPr lvl="1"/>
            <a:r>
              <a:rPr lang="en-US" dirty="0" smtClean="0"/>
              <a:t>Processes it’s ‘next move’ based off incoming messages from other vertices via the user defined Compute() function</a:t>
            </a:r>
          </a:p>
          <a:p>
            <a:r>
              <a:rPr lang="en-US" dirty="0" smtClean="0"/>
              <a:t>Message – An option outgoing communication with a vertex</a:t>
            </a:r>
          </a:p>
          <a:p>
            <a:pPr lvl="1"/>
            <a:r>
              <a:rPr lang="en-US" dirty="0" smtClean="0"/>
              <a:t>Contains information that may influence receiving nodes next move</a:t>
            </a:r>
          </a:p>
          <a:p>
            <a:r>
              <a:rPr lang="en-US" dirty="0" err="1" smtClean="0"/>
              <a:t>Superstep</a:t>
            </a:r>
            <a:r>
              <a:rPr lang="en-US" dirty="0" smtClean="0"/>
              <a:t> – A global ‘turn’ for all vertices in graph</a:t>
            </a:r>
          </a:p>
          <a:p>
            <a:pPr lvl="1"/>
            <a:r>
              <a:rPr lang="en-US" dirty="0" smtClean="0"/>
              <a:t>A </a:t>
            </a:r>
            <a:r>
              <a:rPr lang="en-US" dirty="0" err="1" smtClean="0"/>
              <a:t>superstep</a:t>
            </a:r>
            <a:r>
              <a:rPr lang="en-US" dirty="0" smtClean="0"/>
              <a:t> advances once all vertices have completed their actions</a:t>
            </a:r>
          </a:p>
          <a:p>
            <a:pPr lvl="1"/>
            <a:r>
              <a:rPr lang="en-US" dirty="0" smtClean="0"/>
              <a:t>Each vertex completes the following sequence of actions in a </a:t>
            </a:r>
            <a:r>
              <a:rPr lang="en-US" dirty="0" err="1" smtClean="0"/>
              <a:t>superstep</a:t>
            </a:r>
            <a:r>
              <a:rPr lang="en-US" dirty="0" smtClean="0"/>
              <a:t>:</a:t>
            </a:r>
          </a:p>
          <a:p>
            <a:pPr lvl="2"/>
            <a:r>
              <a:rPr lang="en-US" dirty="0"/>
              <a:t>Start -&gt; receive messages -&gt; Compute() -&gt; send messages -&gt; </a:t>
            </a:r>
            <a:r>
              <a:rPr lang="en-US" dirty="0" smtClean="0"/>
              <a:t> end</a:t>
            </a:r>
          </a:p>
          <a:p>
            <a:r>
              <a:rPr lang="en-US" dirty="0" smtClean="0"/>
              <a:t>Machines – Interconnected computers </a:t>
            </a:r>
          </a:p>
          <a:p>
            <a:pPr lvl="1"/>
            <a:r>
              <a:rPr lang="en-US" dirty="0" smtClean="0"/>
              <a:t>Master – responsible for managing and load balancing workers</a:t>
            </a:r>
          </a:p>
          <a:p>
            <a:pPr lvl="1"/>
            <a:r>
              <a:rPr lang="en-US" dirty="0" smtClean="0"/>
              <a:t>Worker – a machine that holds a portion of the whole graph</a:t>
            </a:r>
          </a:p>
          <a:p>
            <a:r>
              <a:rPr lang="en-US" dirty="0" smtClean="0"/>
              <a:t>Combiner – groups messages that must travel across machines into a single message</a:t>
            </a:r>
          </a:p>
          <a:p>
            <a:r>
              <a:rPr lang="en-US" dirty="0" smtClean="0"/>
              <a:t>Aggregators – Generate data available to all vertices</a:t>
            </a:r>
          </a:p>
          <a:p>
            <a:pPr lvl="1"/>
            <a:r>
              <a:rPr lang="en-US" dirty="0" smtClean="0"/>
              <a:t>E.G: The total number of vertices</a:t>
            </a:r>
          </a:p>
          <a:p>
            <a:pPr marL="18288" indent="0">
              <a:buNone/>
            </a:pPr>
            <a:endParaRPr lang="en-US" dirty="0" smtClean="0"/>
          </a:p>
        </p:txBody>
      </p:sp>
      <p:sp>
        <p:nvSpPr>
          <p:cNvPr id="3" name="Title 2"/>
          <p:cNvSpPr>
            <a:spLocks noGrp="1"/>
          </p:cNvSpPr>
          <p:nvPr>
            <p:ph type="title"/>
          </p:nvPr>
        </p:nvSpPr>
        <p:spPr>
          <a:xfrm>
            <a:off x="135436" y="-148084"/>
            <a:ext cx="7543800" cy="914400"/>
          </a:xfrm>
        </p:spPr>
        <p:txBody>
          <a:bodyPr/>
          <a:lstStyle/>
          <a:p>
            <a:r>
              <a:rPr lang="en-US" dirty="0" smtClean="0"/>
              <a:t>Implementation</a:t>
            </a:r>
            <a:endParaRPr lang="en-US" dirty="0"/>
          </a:p>
        </p:txBody>
      </p:sp>
    </p:spTree>
    <p:extLst>
      <p:ext uri="{BB962C8B-B14F-4D97-AF65-F5344CB8AC3E}">
        <p14:creationId xmlns:p14="http://schemas.microsoft.com/office/powerpoint/2010/main" val="10941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436" y="766316"/>
            <a:ext cx="8825011" cy="5924416"/>
          </a:xfrm>
        </p:spPr>
        <p:txBody>
          <a:bodyPr>
            <a:normAutofit/>
          </a:bodyPr>
          <a:lstStyle/>
          <a:p>
            <a:r>
              <a:rPr lang="en-US" dirty="0" smtClean="0"/>
              <a:t>I agree that the world is in need of a graphing system capable of handling very large amounts of data. There should be a graphing system that can handle mapping something as large as a social network. </a:t>
            </a:r>
          </a:p>
          <a:p>
            <a:r>
              <a:rPr lang="en-US" dirty="0" smtClean="0"/>
              <a:t>The system will only operate properly when the vertices of the graph do the majority of communication with their neighbors. If there is lots of communication between nodes very far away, a better system can be implemented. </a:t>
            </a:r>
          </a:p>
          <a:p>
            <a:r>
              <a:rPr lang="en-US" dirty="0" smtClean="0"/>
              <a:t>The easy to use API opens many doors for graphing systems to be developed on top of </a:t>
            </a:r>
            <a:r>
              <a:rPr lang="en-US" dirty="0" err="1" smtClean="0"/>
              <a:t>Pregel</a:t>
            </a:r>
            <a:r>
              <a:rPr lang="en-US" dirty="0" smtClean="0"/>
              <a:t>. For instance, a graphing system could be built to show the usage of computers across a large college campus (think Penn State). This system could then be ported to other colleges.</a:t>
            </a:r>
          </a:p>
          <a:p>
            <a:pPr marL="18288" indent="0">
              <a:buNone/>
            </a:pPr>
            <a:endParaRPr lang="en-US" dirty="0" smtClean="0"/>
          </a:p>
        </p:txBody>
      </p:sp>
      <p:sp>
        <p:nvSpPr>
          <p:cNvPr id="3" name="Title 2"/>
          <p:cNvSpPr>
            <a:spLocks noGrp="1"/>
          </p:cNvSpPr>
          <p:nvPr>
            <p:ph type="title"/>
          </p:nvPr>
        </p:nvSpPr>
        <p:spPr>
          <a:xfrm>
            <a:off x="135436" y="-148084"/>
            <a:ext cx="7543800" cy="914400"/>
          </a:xfrm>
        </p:spPr>
        <p:txBody>
          <a:bodyPr/>
          <a:lstStyle/>
          <a:p>
            <a:r>
              <a:rPr lang="en-US" dirty="0" smtClean="0"/>
              <a:t>Analysis</a:t>
            </a:r>
            <a:endParaRPr lang="en-US" dirty="0"/>
          </a:p>
        </p:txBody>
      </p:sp>
    </p:spTree>
    <p:extLst>
      <p:ext uri="{BB962C8B-B14F-4D97-AF65-F5344CB8AC3E}">
        <p14:creationId xmlns:p14="http://schemas.microsoft.com/office/powerpoint/2010/main" val="247996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436" y="766316"/>
            <a:ext cx="8825011" cy="5924416"/>
          </a:xfrm>
        </p:spPr>
        <p:txBody>
          <a:bodyPr>
            <a:normAutofit/>
          </a:bodyPr>
          <a:lstStyle/>
          <a:p>
            <a:r>
              <a:rPr lang="en-US" dirty="0" smtClean="0"/>
              <a:t>Advantages</a:t>
            </a:r>
          </a:p>
          <a:p>
            <a:pPr lvl="1"/>
            <a:r>
              <a:rPr lang="en-US" dirty="0" smtClean="0"/>
              <a:t>Handles extremely large amounts of data as well as medium amounts of data</a:t>
            </a:r>
          </a:p>
          <a:p>
            <a:pPr lvl="1"/>
            <a:r>
              <a:rPr lang="en-US" dirty="0" smtClean="0"/>
              <a:t>Easy to adapt to more data by adding more ‘workers’ (scalability)</a:t>
            </a:r>
          </a:p>
          <a:p>
            <a:pPr lvl="1"/>
            <a:r>
              <a:rPr lang="en-US" dirty="0" smtClean="0"/>
              <a:t>Uses multithreading to maximize efficiency</a:t>
            </a:r>
          </a:p>
          <a:p>
            <a:pPr lvl="1"/>
            <a:r>
              <a:rPr lang="en-US" dirty="0" smtClean="0"/>
              <a:t>Logically groups vertices to minimize cross worker messages.</a:t>
            </a:r>
          </a:p>
          <a:p>
            <a:pPr lvl="1"/>
            <a:r>
              <a:rPr lang="en-US" dirty="0" smtClean="0"/>
              <a:t>Very customizable in terms of…</a:t>
            </a:r>
          </a:p>
          <a:p>
            <a:pPr lvl="2"/>
            <a:r>
              <a:rPr lang="en-US" dirty="0" smtClean="0"/>
              <a:t>Format of exported data</a:t>
            </a:r>
          </a:p>
          <a:p>
            <a:pPr lvl="2"/>
            <a:r>
              <a:rPr lang="en-US" dirty="0" smtClean="0"/>
              <a:t>Functionality of vertices</a:t>
            </a:r>
          </a:p>
          <a:p>
            <a:r>
              <a:rPr lang="en-US" dirty="0" smtClean="0"/>
              <a:t>Disadvantages</a:t>
            </a:r>
          </a:p>
          <a:p>
            <a:pPr lvl="1"/>
            <a:r>
              <a:rPr lang="en-US" dirty="0" smtClean="0"/>
              <a:t>Overkill for small graphing needs </a:t>
            </a:r>
          </a:p>
          <a:p>
            <a:pPr lvl="1"/>
            <a:r>
              <a:rPr lang="en-US" dirty="0" smtClean="0"/>
              <a:t>Only fast when the majority of messages stay on the local ‘worker’</a:t>
            </a:r>
            <a:endParaRPr lang="en-US" dirty="0"/>
          </a:p>
          <a:p>
            <a:pPr lvl="1"/>
            <a:r>
              <a:rPr lang="en-US" dirty="0" smtClean="0"/>
              <a:t>While it handles failures, they still significantly slow the system. In very large systems this could constantly slow the system as a whole down.</a:t>
            </a:r>
          </a:p>
          <a:p>
            <a:pPr lvl="1"/>
            <a:r>
              <a:rPr lang="en-US" dirty="0" smtClean="0"/>
              <a:t>If systems are very data heavy and very large at the same time, saving a backup to persistent storage could take a significant amount of time.</a:t>
            </a:r>
          </a:p>
        </p:txBody>
      </p:sp>
      <p:sp>
        <p:nvSpPr>
          <p:cNvPr id="3" name="Title 2"/>
          <p:cNvSpPr>
            <a:spLocks noGrp="1"/>
          </p:cNvSpPr>
          <p:nvPr>
            <p:ph type="title"/>
          </p:nvPr>
        </p:nvSpPr>
        <p:spPr>
          <a:xfrm>
            <a:off x="135436" y="-148084"/>
            <a:ext cx="7543800" cy="914400"/>
          </a:xfrm>
        </p:spPr>
        <p:txBody>
          <a:bodyPr/>
          <a:lstStyle/>
          <a:p>
            <a:r>
              <a:rPr lang="en-US" dirty="0" smtClean="0"/>
              <a:t>Advantages</a:t>
            </a:r>
            <a:endParaRPr lang="en-US" dirty="0"/>
          </a:p>
        </p:txBody>
      </p:sp>
    </p:spTree>
    <p:extLst>
      <p:ext uri="{BB962C8B-B14F-4D97-AF65-F5344CB8AC3E}">
        <p14:creationId xmlns:p14="http://schemas.microsoft.com/office/powerpoint/2010/main" val="51833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436" y="766316"/>
            <a:ext cx="8825011" cy="5924416"/>
          </a:xfrm>
        </p:spPr>
        <p:txBody>
          <a:bodyPr>
            <a:normAutofit lnSpcReduction="10000"/>
          </a:bodyPr>
          <a:lstStyle/>
          <a:p>
            <a:r>
              <a:rPr lang="en-US" dirty="0" smtClean="0"/>
              <a:t>Page Ranking</a:t>
            </a:r>
          </a:p>
          <a:p>
            <a:pPr lvl="1"/>
            <a:r>
              <a:rPr lang="en-US" dirty="0" smtClean="0"/>
              <a:t>Arranges a set of pages into a hierarchy. For this example, page rank is determined by the amount of pages linking to a given page. Each </a:t>
            </a:r>
            <a:r>
              <a:rPr lang="en-US" dirty="0" err="1" smtClean="0"/>
              <a:t>superstep</a:t>
            </a:r>
            <a:r>
              <a:rPr lang="en-US" dirty="0" smtClean="0"/>
              <a:t>, each vertex sends it current page rank to its neighbors. Using a combination of a vertex’s current page rank, neighbor’s page ranks, and amount of neighbors</a:t>
            </a:r>
          </a:p>
          <a:p>
            <a:r>
              <a:rPr lang="en-US" dirty="0" smtClean="0"/>
              <a:t>Shortest Path Calculation</a:t>
            </a:r>
          </a:p>
          <a:p>
            <a:pPr lvl="1"/>
            <a:r>
              <a:rPr lang="en-US" dirty="0" smtClean="0"/>
              <a:t>Determines the shortest path to a destinations. The user inputs a destination and starting vertex. As moves are made, a current vertex value tracks where it currently is in the graph. Each vertex determines its own shortest path to the destination. The current vertex will see which of its neighbors has the current shortest path and move to it. This process will continue until the destination is reached.</a:t>
            </a:r>
          </a:p>
          <a:p>
            <a:r>
              <a:rPr lang="en-US" dirty="0" smtClean="0"/>
              <a:t>Social Group Mapping</a:t>
            </a:r>
          </a:p>
          <a:p>
            <a:pPr lvl="1"/>
            <a:r>
              <a:rPr lang="en-US" dirty="0" smtClean="0"/>
              <a:t>Generates map of a group of people where mutual friends is the determining value. A base person will be the central vertex. The closest vertices to the central vertex have the most mutual friends with the base person. As you go further from the central vertex you get people who are more removed from the base persons central friend group. </a:t>
            </a:r>
          </a:p>
          <a:p>
            <a:pPr marL="18288" indent="0">
              <a:buNone/>
            </a:pPr>
            <a:endParaRPr lang="en-US" dirty="0" smtClean="0"/>
          </a:p>
        </p:txBody>
      </p:sp>
      <p:sp>
        <p:nvSpPr>
          <p:cNvPr id="3" name="Title 2"/>
          <p:cNvSpPr>
            <a:spLocks noGrp="1"/>
          </p:cNvSpPr>
          <p:nvPr>
            <p:ph type="title"/>
          </p:nvPr>
        </p:nvSpPr>
        <p:spPr>
          <a:xfrm>
            <a:off x="135436" y="-148084"/>
            <a:ext cx="7543800" cy="914400"/>
          </a:xfrm>
        </p:spPr>
        <p:txBody>
          <a:bodyPr/>
          <a:lstStyle/>
          <a:p>
            <a:r>
              <a:rPr lang="en-US" dirty="0" smtClean="0"/>
              <a:t>Real World Use</a:t>
            </a:r>
            <a:endParaRPr lang="en-US" dirty="0"/>
          </a:p>
        </p:txBody>
      </p:sp>
    </p:spTree>
    <p:extLst>
      <p:ext uri="{BB962C8B-B14F-4D97-AF65-F5344CB8AC3E}">
        <p14:creationId xmlns:p14="http://schemas.microsoft.com/office/powerpoint/2010/main" val="1419513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138</TotalTime>
  <Words>832</Words>
  <Application>Microsoft Macintosh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Elemental</vt:lpstr>
      <vt:lpstr>Pregel</vt:lpstr>
      <vt:lpstr>Idea</vt:lpstr>
      <vt:lpstr>Implementation</vt:lpstr>
      <vt:lpstr>Analysis</vt:lpstr>
      <vt:lpstr>Advantages</vt:lpstr>
      <vt:lpstr>Real World Use</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Pregel</dc:title>
  <dc:creator>Evan Hopkins</dc:creator>
  <cp:lastModifiedBy>Evan Hopkins</cp:lastModifiedBy>
  <cp:revision>10</cp:revision>
  <dcterms:created xsi:type="dcterms:W3CDTF">2013-11-24T23:05:39Z</dcterms:created>
  <dcterms:modified xsi:type="dcterms:W3CDTF">2013-11-25T01:24:16Z</dcterms:modified>
</cp:coreProperties>
</file>