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Click to edit the title text format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D" sz="1400" spc="-1" strike="noStrike">
                <a:latin typeface="Times New Roman"/>
              </a:rPr>
              <a:t>&lt;date/time&gt;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D" sz="1400" spc="-1" strike="noStrike">
                <a:latin typeface="Times New Roman"/>
              </a:rPr>
              <a:t>&lt;footer&gt;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DBC0E02-23CB-4A50-AEFA-B5C1201B7EA1}" type="slidenum">
              <a:rPr b="0" lang="en-ID" sz="1400" spc="-1" strike="noStrike">
                <a:latin typeface="Times New Roman"/>
              </a:rPr>
              <a:t>&lt;number&gt;</a:t>
            </a:fld>
            <a:endParaRPr b="0" lang="en-ID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Final Project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057400" y="1603080"/>
            <a:ext cx="5668200" cy="2054520"/>
          </a:xfrm>
          <a:prstGeom prst="rect">
            <a:avLst/>
          </a:prstGeom>
          <a:ln w="0"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529560" y="41148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2600" spc="-1" strike="noStrike">
                <a:latin typeface="Arial"/>
              </a:rPr>
              <a:t>Predicting Employee Attrition on IBM</a:t>
            </a:r>
            <a:br/>
            <a:r>
              <a:rPr b="0" lang="en-ID" sz="2200" spc="-1" strike="noStrike">
                <a:latin typeface="Arial"/>
              </a:rPr>
              <a:t>oleh: Bernard Evan Kanigara</a:t>
            </a:r>
            <a:r>
              <a:rPr b="0" lang="en-ID" sz="2600" spc="-1" strike="noStrike">
                <a:latin typeface="Arial"/>
              </a:rPr>
              <a:t> </a:t>
            </a:r>
            <a:endParaRPr b="0" lang="en-ID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Deployment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036160" y="1371600"/>
            <a:ext cx="6193440" cy="291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Kesimpulan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Kerugian rekrutmen dan pelatihan ulang akibat employee attrition adalah sebesar 6 sampai 9 kali dari gaji pekerja yang resign. </a:t>
            </a:r>
            <a:endParaRPr b="0" lang="en-ID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Rata-rata gaji bulanan pekerja IBM adalah $6500. Maka kerugian IBM karena satu pekerjanya yang resign adalah $39000.</a:t>
            </a:r>
            <a:endParaRPr b="0" lang="en-ID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Dengan asumsi perusahaan pada akhirnya dapat mencegah semua employee attrition yang diprediksi, recall prediksi klasifikasi sebesar 77% akan membuat perusahaan menghemat pengeluaran sebesar $1404000.</a:t>
            </a:r>
            <a:endParaRPr b="0" lang="en-ID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Daftar Isi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28800" y="1600200"/>
            <a:ext cx="6312600" cy="305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Business Understanding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Employee Attrition merupakan sebuah kondisi di mana perusahaan kehilangan pekerjanya. </a:t>
            </a:r>
            <a:endParaRPr b="0" lang="en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Penyebab: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Alasan Personal</a:t>
            </a:r>
            <a:endParaRPr b="0" lang="en-ID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Kultur kerja kantor yang buruk </a:t>
            </a:r>
            <a:endParaRPr b="0" lang="en-ID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Pekerja tidak merasa berkembang</a:t>
            </a:r>
            <a:endParaRPr b="0" lang="en-ID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Gaji/upah stagnan</a:t>
            </a:r>
            <a:endParaRPr b="0" lang="en-ID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Akibat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Rekrutmen pekerja baru memakan biaya (Hiring Cost)</a:t>
            </a:r>
            <a:endParaRPr b="0" lang="en-ID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Training membutuhkan waktu lama (On-Boarding Cost)</a:t>
            </a:r>
            <a:endParaRPr b="0" lang="en-ID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Produktivitas menurun akibat proses adaptasi pekerja baru</a:t>
            </a:r>
            <a:endParaRPr b="0" lang="en-ID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Strategi: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Mengetahui potensi employee attrition</a:t>
            </a:r>
            <a:endParaRPr b="0" lang="en-ID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Mencegah employee attrition </a:t>
            </a:r>
            <a:endParaRPr b="0" lang="en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Data Understanding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457200" y="1600200"/>
            <a:ext cx="914400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Data terdiri dari 1470 baris dan 35 kolom</a:t>
            </a:r>
            <a:endParaRPr b="0" lang="en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Terdapat 9 fitur bertipe object dan 26 fitur bertipe integer.</a:t>
            </a:r>
            <a:endParaRPr b="0" lang="en-ID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43080" y="2743200"/>
            <a:ext cx="5600520" cy="180936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6400800" y="1772280"/>
            <a:ext cx="3052440" cy="27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6654960" y="2253960"/>
            <a:ext cx="29462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2800" spc="-1" strike="noStrike">
                <a:latin typeface="Arial"/>
              </a:rPr>
              <a:t>Data Understanding</a:t>
            </a:r>
            <a:endParaRPr b="0" lang="en-ID" sz="2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31720" y="228600"/>
            <a:ext cx="5816520" cy="521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57200" y="228600"/>
            <a:ext cx="9236880" cy="5029200"/>
          </a:xfrm>
          <a:prstGeom prst="rect">
            <a:avLst/>
          </a:prstGeom>
          <a:ln w="0">
            <a:noFill/>
          </a:ln>
        </p:spPr>
      </p:pic>
      <p:sp>
        <p:nvSpPr>
          <p:cNvPr id="55" name="TextShape 1"/>
          <p:cNvSpPr txBox="1"/>
          <p:nvPr/>
        </p:nvSpPr>
        <p:spPr>
          <a:xfrm>
            <a:off x="7315200" y="3429000"/>
            <a:ext cx="246744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3600" spc="-1" strike="noStrike">
                <a:latin typeface="Arial"/>
              </a:rPr>
              <a:t>Data Preparation</a:t>
            </a:r>
            <a:endParaRPr b="0" lang="en-ID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Modelling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graphicFrame>
        <p:nvGraphicFramePr>
          <p:cNvPr id="58" name="Table 3"/>
          <p:cNvGraphicFramePr/>
          <p:nvPr/>
        </p:nvGraphicFramePr>
        <p:xfrm>
          <a:off x="504360" y="1326960"/>
          <a:ext cx="9096840" cy="3498840"/>
        </p:xfrm>
        <a:graphic>
          <a:graphicData uri="http://schemas.openxmlformats.org/drawingml/2006/table">
            <a:tbl>
              <a:tblPr/>
              <a:tblGrid>
                <a:gridCol w="2669400"/>
                <a:gridCol w="1559160"/>
                <a:gridCol w="2593800"/>
                <a:gridCol w="2274840"/>
              </a:tblGrid>
              <a:tr h="3427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algorithm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recall_cv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recall_benchmark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recall_tuned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logit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0.68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0.68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0.77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dtc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0.43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0.45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0.70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knn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0.58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0.62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0.74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gaussian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0.84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0.77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Random forest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0.17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0.28, 0.26 (weighted)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0.28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Balanced RF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0.72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0.68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0.66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Balanced Bagging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0.63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0.60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D" sz="1800" spc="-1" strike="noStrike">
                          <a:latin typeface="Arial"/>
                        </a:rPr>
                        <a:t>0.68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Logistic Regression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971800" y="1371600"/>
            <a:ext cx="3790440" cy="6282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57200" y="2705400"/>
            <a:ext cx="4105080" cy="14094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5486400" y="2572200"/>
            <a:ext cx="3722040" cy="15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Evaluation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Precision-Recall Curve</a:t>
            </a:r>
            <a:endParaRPr b="0" lang="en-ID" sz="32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743200" y="2057400"/>
            <a:ext cx="4901040" cy="332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LibreOffice/7.0.2.2$Windows_X86_64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2021-02-26T18:31:38Z</dcterms:created>
  <dc:creator/>
  <dc:description/>
  <dc:language>en-ID</dc:language>
  <cp:lastModifiedBy/>
  <dcterms:modified xsi:type="dcterms:W3CDTF">2021-02-26T19:35:42Z</dcterms:modified>
  <cp:revision>3</cp:revision>
  <dc:subject/>
  <dc:title/>
</cp:coreProperties>
</file>