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60" r:id="rId5"/>
    <p:sldId id="261" r:id="rId6"/>
    <p:sldId id="264" r:id="rId7"/>
    <p:sldId id="265" r:id="rId8"/>
    <p:sldId id="271" r:id="rId9"/>
    <p:sldId id="286" r:id="rId10"/>
    <p:sldId id="275" r:id="rId11"/>
    <p:sldId id="287" r:id="rId12"/>
    <p:sldId id="276" r:id="rId13"/>
    <p:sldId id="273" r:id="rId14"/>
    <p:sldId id="288" r:id="rId15"/>
    <p:sldId id="274" r:id="rId16"/>
    <p:sldId id="280" r:id="rId17"/>
    <p:sldId id="267" r:id="rId18"/>
    <p:sldId id="292" r:id="rId19"/>
    <p:sldId id="289" r:id="rId20"/>
    <p:sldId id="281" r:id="rId21"/>
    <p:sldId id="283" r:id="rId22"/>
    <p:sldId id="270" r:id="rId23"/>
    <p:sldId id="278" r:id="rId24"/>
    <p:sldId id="279" r:id="rId25"/>
    <p:sldId id="293" r:id="rId26"/>
    <p:sldId id="294"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5"/>
    <p:restoredTop sz="89638"/>
  </p:normalViewPr>
  <p:slideViewPr>
    <p:cSldViewPr snapToGrid="0">
      <p:cViewPr>
        <p:scale>
          <a:sx n="96" d="100"/>
          <a:sy n="96" d="100"/>
        </p:scale>
        <p:origin x="10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224D0-AEDF-1049-977F-015DC73FE0A1}" type="doc">
      <dgm:prSet loTypeId="urn:microsoft.com/office/officeart/2005/8/layout/process4" loCatId="" qsTypeId="urn:microsoft.com/office/officeart/2005/8/quickstyle/simple1" qsCatId="simple" csTypeId="urn:microsoft.com/office/officeart/2005/8/colors/accent1_1" csCatId="accent1" phldr="1"/>
      <dgm:spPr/>
      <dgm:t>
        <a:bodyPr/>
        <a:lstStyle/>
        <a:p>
          <a:endParaRPr lang="en-US"/>
        </a:p>
      </dgm:t>
    </dgm:pt>
    <dgm:pt modelId="{B9EFE0BB-5D2A-804D-AA08-DD7E8628DEB8}">
      <dgm:prSet phldrT="[Text]" custT="1"/>
      <dgm:spPr>
        <a:effectLst>
          <a:outerShdw blurRad="50800" dist="38100" dir="2700000" algn="tl" rotWithShape="0">
            <a:prstClr val="black">
              <a:alpha val="40000"/>
            </a:prstClr>
          </a:outerShdw>
        </a:effectLst>
      </dgm:spPr>
      <dgm:t>
        <a:bodyPr/>
        <a:lstStyle/>
        <a:p>
          <a:r>
            <a:rPr lang="en-US" sz="2600" dirty="0"/>
            <a:t>60 million K-12 students participate in competitive athletics</a:t>
          </a:r>
        </a:p>
      </dgm:t>
    </dgm:pt>
    <dgm:pt modelId="{C3174A89-767A-8641-A878-043A69DFFC72}" type="parTrans" cxnId="{F9B8C16F-0DFA-2045-BC40-F43BEB8965D9}">
      <dgm:prSet/>
      <dgm:spPr/>
      <dgm:t>
        <a:bodyPr/>
        <a:lstStyle/>
        <a:p>
          <a:endParaRPr lang="en-US"/>
        </a:p>
      </dgm:t>
    </dgm:pt>
    <dgm:pt modelId="{2DD1A048-58E2-7C41-8D68-20341A3B76CF}" type="sibTrans" cxnId="{F9B8C16F-0DFA-2045-BC40-F43BEB8965D9}">
      <dgm:prSet/>
      <dgm:spPr/>
      <dgm:t>
        <a:bodyPr/>
        <a:lstStyle/>
        <a:p>
          <a:endParaRPr lang="en-US"/>
        </a:p>
      </dgm:t>
    </dgm:pt>
    <dgm:pt modelId="{DFC9CDE1-9BAA-4242-A0BB-90F72CC77672}">
      <dgm:prSet phldrT="[Text]" custT="1"/>
      <dgm:spPr>
        <a:effectLst>
          <a:outerShdw blurRad="50800" dist="38100" dir="2700000" algn="tl" rotWithShape="0">
            <a:prstClr val="black">
              <a:alpha val="40000"/>
            </a:prstClr>
          </a:outerShdw>
        </a:effectLst>
      </dgm:spPr>
      <dgm:t>
        <a:bodyPr/>
        <a:lstStyle/>
        <a:p>
          <a:r>
            <a:rPr lang="en-US" sz="2400" dirty="0"/>
            <a:t>3,000+ youth athletes are afflicted per year</a:t>
          </a:r>
          <a:r>
            <a:rPr lang="en-US" sz="2400" baseline="30000" dirty="0"/>
            <a:t>2</a:t>
          </a:r>
        </a:p>
        <a:p>
          <a:r>
            <a:rPr lang="en-US" sz="2400" dirty="0"/>
            <a:t>90% from undiagnosed conditions</a:t>
          </a:r>
        </a:p>
      </dgm:t>
    </dgm:pt>
    <dgm:pt modelId="{3D2CFDC8-EB5F-B646-8B28-18B7CDC1F2D4}" type="sibTrans" cxnId="{9B90683F-DD7E-5743-9E5B-3922DD2A9123}">
      <dgm:prSet/>
      <dgm:spPr/>
      <dgm:t>
        <a:bodyPr/>
        <a:lstStyle/>
        <a:p>
          <a:endParaRPr lang="en-US"/>
        </a:p>
      </dgm:t>
    </dgm:pt>
    <dgm:pt modelId="{C34A55D4-7863-DB4E-8E97-CA723898802E}" type="parTrans" cxnId="{9B90683F-DD7E-5743-9E5B-3922DD2A9123}">
      <dgm:prSet/>
      <dgm:spPr/>
      <dgm:t>
        <a:bodyPr/>
        <a:lstStyle/>
        <a:p>
          <a:endParaRPr lang="en-US"/>
        </a:p>
      </dgm:t>
    </dgm:pt>
    <dgm:pt modelId="{B03A2200-58F8-4F4B-AB28-34148A513E1F}">
      <dgm:prSet phldrT="[Text]" custT="1"/>
      <dgm:spPr>
        <a:effectLst>
          <a:outerShdw blurRad="50800" dist="38100" dir="2700000" algn="tl" rotWithShape="0">
            <a:prstClr val="black">
              <a:alpha val="40000"/>
            </a:prstClr>
          </a:outerShdw>
        </a:effectLst>
      </dgm:spPr>
      <dgm:t>
        <a:bodyPr/>
        <a:lstStyle/>
        <a:p>
          <a:r>
            <a:rPr lang="en-US" sz="2600" dirty="0"/>
            <a:t>1 in 300 have an undiagnosed disorder that may lead to SCA</a:t>
          </a:r>
          <a:r>
            <a:rPr lang="en-US" sz="2600" baseline="30000" dirty="0"/>
            <a:t>1</a:t>
          </a:r>
          <a:endParaRPr lang="en-US" sz="2600" dirty="0"/>
        </a:p>
      </dgm:t>
    </dgm:pt>
    <dgm:pt modelId="{E3DD15FF-B945-8544-9D9D-38DEDEFE204C}" type="sibTrans" cxnId="{8760C89E-C917-7B4A-B0D4-8A66C0E8741B}">
      <dgm:prSet/>
      <dgm:spPr/>
      <dgm:t>
        <a:bodyPr/>
        <a:lstStyle/>
        <a:p>
          <a:endParaRPr lang="en-US"/>
        </a:p>
      </dgm:t>
    </dgm:pt>
    <dgm:pt modelId="{79CBCF33-4A0D-C646-BAA5-758F99BA6F06}" type="parTrans" cxnId="{8760C89E-C917-7B4A-B0D4-8A66C0E8741B}">
      <dgm:prSet/>
      <dgm:spPr/>
      <dgm:t>
        <a:bodyPr/>
        <a:lstStyle/>
        <a:p>
          <a:endParaRPr lang="en-US"/>
        </a:p>
      </dgm:t>
    </dgm:pt>
    <dgm:pt modelId="{72C2C979-575C-6D44-8FFA-902D65F80488}" type="pres">
      <dgm:prSet presAssocID="{A6A224D0-AEDF-1049-977F-015DC73FE0A1}" presName="Name0" presStyleCnt="0">
        <dgm:presLayoutVars>
          <dgm:dir/>
          <dgm:animLvl val="lvl"/>
          <dgm:resizeHandles val="exact"/>
        </dgm:presLayoutVars>
      </dgm:prSet>
      <dgm:spPr/>
    </dgm:pt>
    <dgm:pt modelId="{3437016D-8E3F-DD45-96EE-9A00E4BF2F40}" type="pres">
      <dgm:prSet presAssocID="{DFC9CDE1-9BAA-4242-A0BB-90F72CC77672}" presName="boxAndChildren" presStyleCnt="0"/>
      <dgm:spPr/>
    </dgm:pt>
    <dgm:pt modelId="{4A2EA800-7E6E-7340-A974-320185183AB0}" type="pres">
      <dgm:prSet presAssocID="{DFC9CDE1-9BAA-4242-A0BB-90F72CC77672}" presName="parentTextBox" presStyleLbl="node1" presStyleIdx="0" presStyleCnt="3"/>
      <dgm:spPr/>
    </dgm:pt>
    <dgm:pt modelId="{50D1354C-3FCD-AC43-82C7-2A9C790ADD11}" type="pres">
      <dgm:prSet presAssocID="{E3DD15FF-B945-8544-9D9D-38DEDEFE204C}" presName="sp" presStyleCnt="0"/>
      <dgm:spPr/>
    </dgm:pt>
    <dgm:pt modelId="{3749706D-AA09-B244-8B01-88DABC5C4DEE}" type="pres">
      <dgm:prSet presAssocID="{B03A2200-58F8-4F4B-AB28-34148A513E1F}" presName="arrowAndChildren" presStyleCnt="0"/>
      <dgm:spPr/>
    </dgm:pt>
    <dgm:pt modelId="{A45A31DC-633A-C743-848C-CFD958A3580C}" type="pres">
      <dgm:prSet presAssocID="{B03A2200-58F8-4F4B-AB28-34148A513E1F}" presName="parentTextArrow" presStyleLbl="node1" presStyleIdx="1" presStyleCnt="3" custLinFactNeighborX="-1807" custLinFactNeighborY="914"/>
      <dgm:spPr/>
    </dgm:pt>
    <dgm:pt modelId="{2777AFF0-9500-A64E-B70B-340FAA905BA7}" type="pres">
      <dgm:prSet presAssocID="{2DD1A048-58E2-7C41-8D68-20341A3B76CF}" presName="sp" presStyleCnt="0"/>
      <dgm:spPr/>
    </dgm:pt>
    <dgm:pt modelId="{E51F0E52-2E30-A644-8575-6EBCBA4DCF8E}" type="pres">
      <dgm:prSet presAssocID="{B9EFE0BB-5D2A-804D-AA08-DD7E8628DEB8}" presName="arrowAndChildren" presStyleCnt="0"/>
      <dgm:spPr/>
    </dgm:pt>
    <dgm:pt modelId="{6FA76C62-65AD-654F-93AD-EF33E3DA962E}" type="pres">
      <dgm:prSet presAssocID="{B9EFE0BB-5D2A-804D-AA08-DD7E8628DEB8}" presName="parentTextArrow" presStyleLbl="node1" presStyleIdx="2" presStyleCnt="3" custLinFactNeighborX="3615" custLinFactNeighborY="-47"/>
      <dgm:spPr/>
    </dgm:pt>
  </dgm:ptLst>
  <dgm:cxnLst>
    <dgm:cxn modelId="{9B90683F-DD7E-5743-9E5B-3922DD2A9123}" srcId="{A6A224D0-AEDF-1049-977F-015DC73FE0A1}" destId="{DFC9CDE1-9BAA-4242-A0BB-90F72CC77672}" srcOrd="2" destOrd="0" parTransId="{C34A55D4-7863-DB4E-8E97-CA723898802E}" sibTransId="{3D2CFDC8-EB5F-B646-8B28-18B7CDC1F2D4}"/>
    <dgm:cxn modelId="{21FADF49-2D42-A148-B2E4-7A9EC891253B}" type="presOf" srcId="{B9EFE0BB-5D2A-804D-AA08-DD7E8628DEB8}" destId="{6FA76C62-65AD-654F-93AD-EF33E3DA962E}" srcOrd="0" destOrd="0" presId="urn:microsoft.com/office/officeart/2005/8/layout/process4"/>
    <dgm:cxn modelId="{F9B8C16F-0DFA-2045-BC40-F43BEB8965D9}" srcId="{A6A224D0-AEDF-1049-977F-015DC73FE0A1}" destId="{B9EFE0BB-5D2A-804D-AA08-DD7E8628DEB8}" srcOrd="0" destOrd="0" parTransId="{C3174A89-767A-8641-A878-043A69DFFC72}" sibTransId="{2DD1A048-58E2-7C41-8D68-20341A3B76CF}"/>
    <dgm:cxn modelId="{996ACD8F-CF5B-5B44-93B0-DB478FA3DCBB}" type="presOf" srcId="{DFC9CDE1-9BAA-4242-A0BB-90F72CC77672}" destId="{4A2EA800-7E6E-7340-A974-320185183AB0}" srcOrd="0" destOrd="0" presId="urn:microsoft.com/office/officeart/2005/8/layout/process4"/>
    <dgm:cxn modelId="{082C419C-0057-E744-8F0B-F28ACECA4BA3}" type="presOf" srcId="{A6A224D0-AEDF-1049-977F-015DC73FE0A1}" destId="{72C2C979-575C-6D44-8FFA-902D65F80488}" srcOrd="0" destOrd="0" presId="urn:microsoft.com/office/officeart/2005/8/layout/process4"/>
    <dgm:cxn modelId="{CA1F659C-464D-1747-BB6F-8EDE0ACA63F0}" type="presOf" srcId="{B03A2200-58F8-4F4B-AB28-34148A513E1F}" destId="{A45A31DC-633A-C743-848C-CFD958A3580C}" srcOrd="0" destOrd="0" presId="urn:microsoft.com/office/officeart/2005/8/layout/process4"/>
    <dgm:cxn modelId="{8760C89E-C917-7B4A-B0D4-8A66C0E8741B}" srcId="{A6A224D0-AEDF-1049-977F-015DC73FE0A1}" destId="{B03A2200-58F8-4F4B-AB28-34148A513E1F}" srcOrd="1" destOrd="0" parTransId="{79CBCF33-4A0D-C646-BAA5-758F99BA6F06}" sibTransId="{E3DD15FF-B945-8544-9D9D-38DEDEFE204C}"/>
    <dgm:cxn modelId="{954CAB76-6A08-5C4D-A3BB-871C54306189}" type="presParOf" srcId="{72C2C979-575C-6D44-8FFA-902D65F80488}" destId="{3437016D-8E3F-DD45-96EE-9A00E4BF2F40}" srcOrd="0" destOrd="0" presId="urn:microsoft.com/office/officeart/2005/8/layout/process4"/>
    <dgm:cxn modelId="{7EAB0001-FB78-6B47-84B9-D265F5A25ADA}" type="presParOf" srcId="{3437016D-8E3F-DD45-96EE-9A00E4BF2F40}" destId="{4A2EA800-7E6E-7340-A974-320185183AB0}" srcOrd="0" destOrd="0" presId="urn:microsoft.com/office/officeart/2005/8/layout/process4"/>
    <dgm:cxn modelId="{23EA9329-7278-1947-97D8-83B1A6F116F0}" type="presParOf" srcId="{72C2C979-575C-6D44-8FFA-902D65F80488}" destId="{50D1354C-3FCD-AC43-82C7-2A9C790ADD11}" srcOrd="1" destOrd="0" presId="urn:microsoft.com/office/officeart/2005/8/layout/process4"/>
    <dgm:cxn modelId="{4093F619-F896-ED40-AD0C-9698DC4F2441}" type="presParOf" srcId="{72C2C979-575C-6D44-8FFA-902D65F80488}" destId="{3749706D-AA09-B244-8B01-88DABC5C4DEE}" srcOrd="2" destOrd="0" presId="urn:microsoft.com/office/officeart/2005/8/layout/process4"/>
    <dgm:cxn modelId="{406566AE-4BCB-554C-B0DD-8FFF6B86FEDE}" type="presParOf" srcId="{3749706D-AA09-B244-8B01-88DABC5C4DEE}" destId="{A45A31DC-633A-C743-848C-CFD958A3580C}" srcOrd="0" destOrd="0" presId="urn:microsoft.com/office/officeart/2005/8/layout/process4"/>
    <dgm:cxn modelId="{4CFCDBE1-2CB0-D745-84E5-42E8B48AB33A}" type="presParOf" srcId="{72C2C979-575C-6D44-8FFA-902D65F80488}" destId="{2777AFF0-9500-A64E-B70B-340FAA905BA7}" srcOrd="3" destOrd="0" presId="urn:microsoft.com/office/officeart/2005/8/layout/process4"/>
    <dgm:cxn modelId="{56F129E2-9C60-8146-9DB7-D123C2F4FC3E}" type="presParOf" srcId="{72C2C979-575C-6D44-8FFA-902D65F80488}" destId="{E51F0E52-2E30-A644-8575-6EBCBA4DCF8E}" srcOrd="4" destOrd="0" presId="urn:microsoft.com/office/officeart/2005/8/layout/process4"/>
    <dgm:cxn modelId="{C53BF1A6-EAAA-BC4D-B5BD-DC88D73A4924}" type="presParOf" srcId="{E51F0E52-2E30-A644-8575-6EBCBA4DCF8E}" destId="{6FA76C62-65AD-654F-93AD-EF33E3DA962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EA800-7E6E-7340-A974-320185183AB0}">
      <dsp:nvSpPr>
        <dsp:cNvPr id="0" name=""/>
        <dsp:cNvSpPr/>
      </dsp:nvSpPr>
      <dsp:spPr>
        <a:xfrm>
          <a:off x="0" y="2573246"/>
          <a:ext cx="10515600" cy="8445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3,000+ youth athletes are afflicted per year</a:t>
          </a:r>
          <a:r>
            <a:rPr lang="en-US" sz="2400" kern="1200" baseline="30000" dirty="0"/>
            <a:t>2</a:t>
          </a:r>
        </a:p>
        <a:p>
          <a:pPr marL="0" lvl="0" indent="0" algn="ctr" defTabSz="1066800">
            <a:lnSpc>
              <a:spcPct val="90000"/>
            </a:lnSpc>
            <a:spcBef>
              <a:spcPct val="0"/>
            </a:spcBef>
            <a:spcAft>
              <a:spcPct val="35000"/>
            </a:spcAft>
            <a:buNone/>
          </a:pPr>
          <a:r>
            <a:rPr lang="en-US" sz="2400" kern="1200" dirty="0"/>
            <a:t>90% from undiagnosed conditions</a:t>
          </a:r>
        </a:p>
      </dsp:txBody>
      <dsp:txXfrm>
        <a:off x="0" y="2573246"/>
        <a:ext cx="10515600" cy="844597"/>
      </dsp:txXfrm>
    </dsp:sp>
    <dsp:sp modelId="{A45A31DC-633A-C743-848C-CFD958A3580C}">
      <dsp:nvSpPr>
        <dsp:cNvPr id="0" name=""/>
        <dsp:cNvSpPr/>
      </dsp:nvSpPr>
      <dsp:spPr>
        <a:xfrm rot="10800000">
          <a:off x="0" y="1298798"/>
          <a:ext cx="10515600" cy="1298990"/>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1 in 300 have an undiagnosed disorder that may lead to SCA</a:t>
          </a:r>
          <a:r>
            <a:rPr lang="en-US" sz="2600" kern="1200" baseline="30000" dirty="0"/>
            <a:t>1</a:t>
          </a:r>
          <a:endParaRPr lang="en-US" sz="2600" kern="1200" dirty="0"/>
        </a:p>
      </dsp:txBody>
      <dsp:txXfrm rot="10800000">
        <a:off x="0" y="1298798"/>
        <a:ext cx="10515600" cy="844045"/>
      </dsp:txXfrm>
    </dsp:sp>
    <dsp:sp modelId="{6FA76C62-65AD-654F-93AD-EF33E3DA962E}">
      <dsp:nvSpPr>
        <dsp:cNvPr id="0" name=""/>
        <dsp:cNvSpPr/>
      </dsp:nvSpPr>
      <dsp:spPr>
        <a:xfrm rot="10800000">
          <a:off x="0" y="0"/>
          <a:ext cx="10515600" cy="1298990"/>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60 million K-12 students participate in competitive athletics</a:t>
          </a:r>
        </a:p>
      </dsp:txBody>
      <dsp:txXfrm rot="10800000">
        <a:off x="0" y="0"/>
        <a:ext cx="10515600" cy="8440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6105E-10EE-4248-92D6-F9C68D8A9F51}"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C063D-BC47-9347-8EC7-3A23DBC00555}" type="slidenum">
              <a:rPr lang="en-US" smtClean="0"/>
              <a:t>‹#›</a:t>
            </a:fld>
            <a:endParaRPr lang="en-US"/>
          </a:p>
        </p:txBody>
      </p:sp>
    </p:spTree>
    <p:extLst>
      <p:ext uri="{BB962C8B-B14F-4D97-AF65-F5344CB8AC3E}">
        <p14:creationId xmlns:p14="http://schemas.microsoft.com/office/powerpoint/2010/main" val="330903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4C063D-BC47-9347-8EC7-3A23DBC00555}" type="slidenum">
              <a:rPr lang="en-US" smtClean="0"/>
              <a:t>1</a:t>
            </a:fld>
            <a:endParaRPr lang="en-US"/>
          </a:p>
        </p:txBody>
      </p:sp>
    </p:spTree>
    <p:extLst>
      <p:ext uri="{BB962C8B-B14F-4D97-AF65-F5344CB8AC3E}">
        <p14:creationId xmlns:p14="http://schemas.microsoft.com/office/powerpoint/2010/main" val="125169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training data was acquired from public datasets. Over 43,100 ECG signals were used with length varying from around 5 seconds to nearly 30 minutes. All data was sampled at 500 </a:t>
            </a:r>
            <a:r>
              <a:rPr lang="en-US" dirty="0" err="1"/>
              <a:t>hz</a:t>
            </a:r>
            <a:r>
              <a:rPr lang="en-US" dirty="0"/>
              <a:t> on the same device and was clinically validated by a physician. Our data was stratified equally in terms of age gender and ethnicity, and we had equal amounts of healthy controls and diseased individuals. Then we moved these data files through pre-processing. We first implemented a passthrough filter, which diminishes signals outside our defined physiological signal range of 2hz to 40 </a:t>
            </a:r>
            <a:r>
              <a:rPr lang="en-US" dirty="0" err="1"/>
              <a:t>hz</a:t>
            </a:r>
            <a:r>
              <a:rPr lang="en-US" dirty="0"/>
              <a:t>, we then implement powerline filter  to eliminate any signals from fluorescent lights or other electronics. We then standardized our data in accordance with typical deep learning practice, in order to mitigate the effect of irregular maxima and minima. Finally, we implemented </a:t>
            </a:r>
            <a:r>
              <a:rPr lang="en-US" dirty="0" err="1"/>
              <a:t>downsampling</a:t>
            </a:r>
            <a:r>
              <a:rPr lang="en-US" dirty="0"/>
              <a:t> via FFT from 500hz to 100hz to reduce the computational data load. </a:t>
            </a:r>
          </a:p>
        </p:txBody>
      </p:sp>
      <p:sp>
        <p:nvSpPr>
          <p:cNvPr id="4" name="Slide Number Placeholder 3"/>
          <p:cNvSpPr>
            <a:spLocks noGrp="1"/>
          </p:cNvSpPr>
          <p:nvPr>
            <p:ph type="sldNum" sz="quarter" idx="5"/>
          </p:nvPr>
        </p:nvSpPr>
        <p:spPr/>
        <p:txBody>
          <a:bodyPr/>
          <a:lstStyle/>
          <a:p>
            <a:fld id="{644C063D-BC47-9347-8EC7-3A23DBC00555}" type="slidenum">
              <a:rPr lang="en-US" smtClean="0"/>
              <a:t>10</a:t>
            </a:fld>
            <a:endParaRPr lang="en-US"/>
          </a:p>
        </p:txBody>
      </p:sp>
    </p:spTree>
    <p:extLst>
      <p:ext uri="{BB962C8B-B14F-4D97-AF65-F5344CB8AC3E}">
        <p14:creationId xmlns:p14="http://schemas.microsoft.com/office/powerpoint/2010/main" val="140274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4855F-2BDB-5727-3D02-6E81A95FB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17E2D-C9A6-481C-B19F-74DA6CF17A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235617-846D-0317-558D-3D057477D4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19AE6B-9D19-AB59-1393-B7A2D81FA401}"/>
              </a:ext>
            </a:extLst>
          </p:cNvPr>
          <p:cNvSpPr>
            <a:spLocks noGrp="1"/>
          </p:cNvSpPr>
          <p:nvPr>
            <p:ph type="sldNum" sz="quarter" idx="5"/>
          </p:nvPr>
        </p:nvSpPr>
        <p:spPr/>
        <p:txBody>
          <a:bodyPr/>
          <a:lstStyle/>
          <a:p>
            <a:fld id="{644C063D-BC47-9347-8EC7-3A23DBC00555}" type="slidenum">
              <a:rPr lang="en-US" smtClean="0"/>
              <a:t>11</a:t>
            </a:fld>
            <a:endParaRPr lang="en-US"/>
          </a:p>
        </p:txBody>
      </p:sp>
    </p:spTree>
    <p:extLst>
      <p:ext uri="{BB962C8B-B14F-4D97-AF65-F5344CB8AC3E}">
        <p14:creationId xmlns:p14="http://schemas.microsoft.com/office/powerpoint/2010/main" val="226703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F5827-195A-410F-1F63-66A1BB150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FD9C6D-19CE-F445-895B-4DA50F00F2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0C624-842A-922A-557A-537884039CA4}"/>
              </a:ext>
            </a:extLst>
          </p:cNvPr>
          <p:cNvSpPr>
            <a:spLocks noGrp="1"/>
          </p:cNvSpPr>
          <p:nvPr>
            <p:ph type="body" idx="1"/>
          </p:nvPr>
        </p:nvSpPr>
        <p:spPr/>
        <p:txBody>
          <a:bodyPr/>
          <a:lstStyle/>
          <a:p>
            <a:r>
              <a:rPr lang="en-US" dirty="0"/>
              <a:t>So why do we need upscaling. Well a standard ECG takes 12 leads using 10 electrodes.  These leads allow us to look at the heart from two different axis(Limb = vertical, horizontal = precordial.) We hypothesized that the interpolation of leads is possible due to many leads having close relations to each other that are well defined -&gt; </a:t>
            </a:r>
            <a:r>
              <a:rPr lang="en-US" dirty="0" err="1"/>
              <a:t>E.x</a:t>
            </a:r>
            <a:r>
              <a:rPr lang="en-US" dirty="0"/>
              <a:t> </a:t>
            </a:r>
            <a:r>
              <a:rPr lang="en-US" dirty="0" err="1"/>
              <a:t>Einthovon’s</a:t>
            </a:r>
            <a:r>
              <a:rPr lang="en-US" dirty="0"/>
              <a:t> Triangle or Precordial Lead Progression.  We selected Leads II, V1, V5, and </a:t>
            </a:r>
            <a:r>
              <a:rPr lang="en-US" dirty="0" err="1"/>
              <a:t>AvF</a:t>
            </a:r>
            <a:r>
              <a:rPr lang="en-US" dirty="0"/>
              <a:t> as they represent a diverse view of the heart from both the vertical and horizontal axis. This upscaling from 4 to 12 leads brings several benefits. 1. reduced set is better for mass screening as it makes it easier for a non-medical professional to operate because of easier placement, professionals already make </a:t>
            </a:r>
            <a:r>
              <a:rPr lang="en-US" dirty="0" err="1"/>
              <a:t>mistkaes</a:t>
            </a:r>
            <a:r>
              <a:rPr lang="en-US" dirty="0"/>
              <a:t>. In addition, using the apple watch reduces the cost substantially making the ECG test much more convenient. </a:t>
            </a:r>
          </a:p>
        </p:txBody>
      </p:sp>
      <p:sp>
        <p:nvSpPr>
          <p:cNvPr id="4" name="Slide Number Placeholder 3">
            <a:extLst>
              <a:ext uri="{FF2B5EF4-FFF2-40B4-BE49-F238E27FC236}">
                <a16:creationId xmlns:a16="http://schemas.microsoft.com/office/drawing/2014/main" id="{D10577DF-0452-802E-E9A0-C47A903B7D9E}"/>
              </a:ext>
            </a:extLst>
          </p:cNvPr>
          <p:cNvSpPr>
            <a:spLocks noGrp="1"/>
          </p:cNvSpPr>
          <p:nvPr>
            <p:ph type="sldNum" sz="quarter" idx="5"/>
          </p:nvPr>
        </p:nvSpPr>
        <p:spPr/>
        <p:txBody>
          <a:bodyPr/>
          <a:lstStyle/>
          <a:p>
            <a:fld id="{644C063D-BC47-9347-8EC7-3A23DBC00555}" type="slidenum">
              <a:rPr lang="en-US" smtClean="0"/>
              <a:t>12</a:t>
            </a:fld>
            <a:endParaRPr lang="en-US"/>
          </a:p>
        </p:txBody>
      </p:sp>
    </p:spTree>
    <p:extLst>
      <p:ext uri="{BB962C8B-B14F-4D97-AF65-F5344CB8AC3E}">
        <p14:creationId xmlns:p14="http://schemas.microsoft.com/office/powerpoint/2010/main" val="411256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utilized a method of interpolation called cubic spline interpolation where we essentially use a set of </a:t>
            </a:r>
            <a:r>
              <a:rPr lang="en-US" dirty="0" err="1"/>
              <a:t>piecewsise</a:t>
            </a:r>
            <a:r>
              <a:rPr lang="en-US" dirty="0"/>
              <a:t> cubic splines to interpolate a function. For example we can interpolate the function 1/1+25x^2 where the red line in the figure is the </a:t>
            </a:r>
            <a:r>
              <a:rPr lang="en-US" dirty="0" err="1"/>
              <a:t>cspline</a:t>
            </a:r>
            <a:r>
              <a:rPr lang="en-US" dirty="0"/>
              <a:t> and the black dotted line is the actual function, and you can see where data is present there is an extreme amount of accuracy. In addition looking at the figure below this, we can see that cubic spline is much better than the more common type of interpolation -&gt; linear interpolation [bs here]. We iteratively updated cubic polynomials to closely fit sample points and reconstruct an unknown lead, essentially iterating over leads we can find defined cubic polynomials that fit our data the best. </a:t>
            </a:r>
            <a:r>
              <a:rPr lang="en-US" dirty="0" err="1"/>
              <a:t>Followng</a:t>
            </a:r>
            <a:r>
              <a:rPr lang="en-US" dirty="0"/>
              <a:t> this we implemented spatial interpolation, using known relations such as Einthoven and Precordial lead progression to refine our data. </a:t>
            </a:r>
          </a:p>
        </p:txBody>
      </p:sp>
      <p:sp>
        <p:nvSpPr>
          <p:cNvPr id="4" name="Slide Number Placeholder 3"/>
          <p:cNvSpPr>
            <a:spLocks noGrp="1"/>
          </p:cNvSpPr>
          <p:nvPr>
            <p:ph type="sldNum" sz="quarter" idx="5"/>
          </p:nvPr>
        </p:nvSpPr>
        <p:spPr/>
        <p:txBody>
          <a:bodyPr/>
          <a:lstStyle/>
          <a:p>
            <a:fld id="{644C063D-BC47-9347-8EC7-3A23DBC00555}" type="slidenum">
              <a:rPr lang="en-US" smtClean="0"/>
              <a:t>13</a:t>
            </a:fld>
            <a:endParaRPr lang="en-US"/>
          </a:p>
        </p:txBody>
      </p:sp>
    </p:spTree>
    <p:extLst>
      <p:ext uri="{BB962C8B-B14F-4D97-AF65-F5344CB8AC3E}">
        <p14:creationId xmlns:p14="http://schemas.microsoft.com/office/powerpoint/2010/main" val="341517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1B6DB-3A49-9019-D450-CF8C08EFF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E4963C-B996-8C61-57AA-06F2EEF958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263EEE-5513-A847-659F-A136022051BA}"/>
              </a:ext>
            </a:extLst>
          </p:cNvPr>
          <p:cNvSpPr>
            <a:spLocks noGrp="1"/>
          </p:cNvSpPr>
          <p:nvPr>
            <p:ph type="body" idx="1"/>
          </p:nvPr>
        </p:nvSpPr>
        <p:spPr/>
        <p:txBody>
          <a:bodyPr/>
          <a:lstStyle/>
          <a:p>
            <a:r>
              <a:rPr lang="en-US" dirty="0"/>
              <a:t>Moving onto classification. </a:t>
            </a:r>
          </a:p>
        </p:txBody>
      </p:sp>
      <p:sp>
        <p:nvSpPr>
          <p:cNvPr id="4" name="Slide Number Placeholder 3">
            <a:extLst>
              <a:ext uri="{FF2B5EF4-FFF2-40B4-BE49-F238E27FC236}">
                <a16:creationId xmlns:a16="http://schemas.microsoft.com/office/drawing/2014/main" id="{65369444-01B5-7DC6-F1D8-307B3F0299DC}"/>
              </a:ext>
            </a:extLst>
          </p:cNvPr>
          <p:cNvSpPr>
            <a:spLocks noGrp="1"/>
          </p:cNvSpPr>
          <p:nvPr>
            <p:ph type="sldNum" sz="quarter" idx="5"/>
          </p:nvPr>
        </p:nvSpPr>
        <p:spPr/>
        <p:txBody>
          <a:bodyPr/>
          <a:lstStyle/>
          <a:p>
            <a:fld id="{644C063D-BC47-9347-8EC7-3A23DBC00555}" type="slidenum">
              <a:rPr lang="en-US" smtClean="0"/>
              <a:t>14</a:t>
            </a:fld>
            <a:endParaRPr lang="en-US"/>
          </a:p>
        </p:txBody>
      </p:sp>
    </p:spTree>
    <p:extLst>
      <p:ext uri="{BB962C8B-B14F-4D97-AF65-F5344CB8AC3E}">
        <p14:creationId xmlns:p14="http://schemas.microsoft.com/office/powerpoint/2010/main" val="361257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for our ECG classification algorithm used ECG signals processed </a:t>
            </a:r>
            <a:r>
              <a:rPr lang="en-US" dirty="0" err="1"/>
              <a:t>thorugh</a:t>
            </a:r>
            <a:r>
              <a:rPr lang="en-US" dirty="0"/>
              <a:t> our upscaling algorithm which were segmented into 1 second files, resulting in over 255,000 files. For Step 1: We used the encoding portion of a transformer network to extract features from the ECG. We encode these features into a high dimensional feature matrix associating certain patterns with a diagnosis. Transformer is ideal for classification via features, as it has self attention allowing the model to pay attention to several different parts of the </a:t>
            </a:r>
            <a:r>
              <a:rPr lang="en-US" dirty="0" err="1"/>
              <a:t>ecg</a:t>
            </a:r>
            <a:r>
              <a:rPr lang="en-US" dirty="0"/>
              <a:t> and allowing it to extract high level complex temporal dependencies in the ECG. In addition, hierarchical encoder extraction allows early encoder layers to extract easier features such as QRS complex and PR length, while layer layers extract complex features such as morphology or tiny variations and patterns in signal. </a:t>
            </a:r>
          </a:p>
        </p:txBody>
      </p:sp>
      <p:sp>
        <p:nvSpPr>
          <p:cNvPr id="4" name="Slide Number Placeholder 3"/>
          <p:cNvSpPr>
            <a:spLocks noGrp="1"/>
          </p:cNvSpPr>
          <p:nvPr>
            <p:ph type="sldNum" sz="quarter" idx="5"/>
          </p:nvPr>
        </p:nvSpPr>
        <p:spPr/>
        <p:txBody>
          <a:bodyPr/>
          <a:lstStyle/>
          <a:p>
            <a:fld id="{644C063D-BC47-9347-8EC7-3A23DBC00555}" type="slidenum">
              <a:rPr lang="en-US" smtClean="0"/>
              <a:t>15</a:t>
            </a:fld>
            <a:endParaRPr lang="en-US"/>
          </a:p>
        </p:txBody>
      </p:sp>
    </p:spTree>
    <p:extLst>
      <p:ext uri="{BB962C8B-B14F-4D97-AF65-F5344CB8AC3E}">
        <p14:creationId xmlns:p14="http://schemas.microsoft.com/office/powerpoint/2010/main" val="1316911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2: Dimensionality Reduction</a:t>
            </a:r>
          </a:p>
          <a:p>
            <a:r>
              <a:rPr lang="en-US" dirty="0"/>
              <a:t>We need this because the outputted feature matrix from the transformer encoders have extremely high depth and dimensionality, making them hard to process for any algorithm. We use Convolutional Autoencoders stacked in order to process through these feature matrix’s extracting the important features while ignoring relatively frequent patterns. Each CAE feeds into the next CAE until a relatively low dimensional high accuracy feature matrix is generated. This is then the input into our classification algorithm or Step 3. We utilized support vector machines to classify via binary classification as 1(disease) or 0(non-disease), essentially finding hyperplanes with the greatest margin separating the two classes. </a:t>
            </a:r>
          </a:p>
        </p:txBody>
      </p:sp>
      <p:sp>
        <p:nvSpPr>
          <p:cNvPr id="4" name="Slide Number Placeholder 3"/>
          <p:cNvSpPr>
            <a:spLocks noGrp="1"/>
          </p:cNvSpPr>
          <p:nvPr>
            <p:ph type="sldNum" sz="quarter" idx="5"/>
          </p:nvPr>
        </p:nvSpPr>
        <p:spPr/>
        <p:txBody>
          <a:bodyPr/>
          <a:lstStyle/>
          <a:p>
            <a:fld id="{644C063D-BC47-9347-8EC7-3A23DBC00555}" type="slidenum">
              <a:rPr lang="en-US" smtClean="0"/>
              <a:t>16</a:t>
            </a:fld>
            <a:endParaRPr lang="en-US"/>
          </a:p>
        </p:txBody>
      </p:sp>
    </p:spTree>
    <p:extLst>
      <p:ext uri="{BB962C8B-B14F-4D97-AF65-F5344CB8AC3E}">
        <p14:creationId xmlns:p14="http://schemas.microsoft.com/office/powerpoint/2010/main" val="1115773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4C063D-BC47-9347-8EC7-3A23DBC00555}" type="slidenum">
              <a:rPr lang="en-US" smtClean="0"/>
              <a:t>17</a:t>
            </a:fld>
            <a:endParaRPr lang="en-US"/>
          </a:p>
        </p:txBody>
      </p:sp>
    </p:spTree>
    <p:extLst>
      <p:ext uri="{BB962C8B-B14F-4D97-AF65-F5344CB8AC3E}">
        <p14:creationId xmlns:p14="http://schemas.microsoft.com/office/powerpoint/2010/main" val="1028882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did not have a large testing cohort for our SW system input accuracy, I tested the device on myself in comparison to an actual 4 lead ECG. If we refer to the top two figures, figure 1 illustrates using a 4 lead ECG, while the second one illustrates a lead measured using our ECG method. You can also see in our data charts that the duration/amplitude are highly correlated between 4 lead ECG and our method of deriving ECG input. Average duration correlation of around 0.96, while average amplitude correlation of 0.90. This is without standardization of our apple watch screening method with no cleaning of sensors or anything. Our data shows that AW S7 can record hi-fidelity ECG. This showed that the 4 lead method via differential positioning of AW S7 is relatively accurate. </a:t>
            </a:r>
          </a:p>
        </p:txBody>
      </p:sp>
      <p:sp>
        <p:nvSpPr>
          <p:cNvPr id="4" name="Slide Number Placeholder 3"/>
          <p:cNvSpPr>
            <a:spLocks noGrp="1"/>
          </p:cNvSpPr>
          <p:nvPr>
            <p:ph type="sldNum" sz="quarter" idx="5"/>
          </p:nvPr>
        </p:nvSpPr>
        <p:spPr/>
        <p:txBody>
          <a:bodyPr/>
          <a:lstStyle/>
          <a:p>
            <a:fld id="{644C063D-BC47-9347-8EC7-3A23DBC00555}" type="slidenum">
              <a:rPr lang="en-US" smtClean="0"/>
              <a:t>18</a:t>
            </a:fld>
            <a:endParaRPr lang="en-US"/>
          </a:p>
        </p:txBody>
      </p:sp>
    </p:spTree>
    <p:extLst>
      <p:ext uri="{BB962C8B-B14F-4D97-AF65-F5344CB8AC3E}">
        <p14:creationId xmlns:p14="http://schemas.microsoft.com/office/powerpoint/2010/main" val="391536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4C063D-BC47-9347-8EC7-3A23DBC00555}" type="slidenum">
              <a:rPr lang="en-US" smtClean="0"/>
              <a:t>19</a:t>
            </a:fld>
            <a:endParaRPr lang="en-US"/>
          </a:p>
        </p:txBody>
      </p:sp>
    </p:spTree>
    <p:extLst>
      <p:ext uri="{BB962C8B-B14F-4D97-AF65-F5344CB8AC3E}">
        <p14:creationId xmlns:p14="http://schemas.microsoft.com/office/powerpoint/2010/main" val="360530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 is a massive issue in youth athletes. Over 60 million k-12 students in the US participate in youth competitive athletics each year, 1 in 300 will have a undiagnosed disorder that could lead to an instance of SCA or sudden cardiac arrest. Over 3000 youth athletes are afflicted with SCA each year with over 90% due to undiagnosed conditions. Thousands of families are left to deal with the resulting emotional and financial burden from each and every instance of SCA</a:t>
            </a:r>
          </a:p>
        </p:txBody>
      </p:sp>
      <p:sp>
        <p:nvSpPr>
          <p:cNvPr id="4" name="Slide Number Placeholder 3"/>
          <p:cNvSpPr>
            <a:spLocks noGrp="1"/>
          </p:cNvSpPr>
          <p:nvPr>
            <p:ph type="sldNum" sz="quarter" idx="5"/>
          </p:nvPr>
        </p:nvSpPr>
        <p:spPr/>
        <p:txBody>
          <a:bodyPr/>
          <a:lstStyle/>
          <a:p>
            <a:fld id="{644C063D-BC47-9347-8EC7-3A23DBC00555}" type="slidenum">
              <a:rPr lang="en-US" smtClean="0"/>
              <a:t>2</a:t>
            </a:fld>
            <a:endParaRPr lang="en-US"/>
          </a:p>
        </p:txBody>
      </p:sp>
    </p:spTree>
    <p:extLst>
      <p:ext uri="{BB962C8B-B14F-4D97-AF65-F5344CB8AC3E}">
        <p14:creationId xmlns:p14="http://schemas.microsoft.com/office/powerpoint/2010/main" val="1109808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4C063D-BC47-9347-8EC7-3A23DBC00555}" type="slidenum">
              <a:rPr lang="en-US" smtClean="0"/>
              <a:t>21</a:t>
            </a:fld>
            <a:endParaRPr lang="en-US"/>
          </a:p>
        </p:txBody>
      </p:sp>
    </p:spTree>
    <p:extLst>
      <p:ext uri="{BB962C8B-B14F-4D97-AF65-F5344CB8AC3E}">
        <p14:creationId xmlns:p14="http://schemas.microsoft.com/office/powerpoint/2010/main" val="3908141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04B80-3874-7240-B65E-C6E4894383E2}" type="slidenum">
              <a:rPr lang="en-US" smtClean="0"/>
              <a:t>26</a:t>
            </a:fld>
            <a:endParaRPr lang="en-US"/>
          </a:p>
        </p:txBody>
      </p:sp>
    </p:spTree>
    <p:extLst>
      <p:ext uri="{BB962C8B-B14F-4D97-AF65-F5344CB8AC3E}">
        <p14:creationId xmlns:p14="http://schemas.microsoft.com/office/powerpoint/2010/main" val="89316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method of pre-athletic screening in the US is the AHA suggested 14-point screening system. However, this method has never been clinically validated in any controlled study and has repeatedly been shown to have low sensitivity and specificity of 19% and 68% respectively. This because the questionnaire portion of the 14 point method, relies on faulty scientific methodology. Over 80% of cases of SCA have SCA as the first symptom of their underlying disorder, thus invalidating history-focused screening systems. There must be a better method. </a:t>
            </a:r>
          </a:p>
        </p:txBody>
      </p:sp>
      <p:sp>
        <p:nvSpPr>
          <p:cNvPr id="4" name="Slide Number Placeholder 3"/>
          <p:cNvSpPr>
            <a:spLocks noGrp="1"/>
          </p:cNvSpPr>
          <p:nvPr>
            <p:ph type="sldNum" sz="quarter" idx="5"/>
          </p:nvPr>
        </p:nvSpPr>
        <p:spPr/>
        <p:txBody>
          <a:bodyPr/>
          <a:lstStyle/>
          <a:p>
            <a:fld id="{644C063D-BC47-9347-8EC7-3A23DBC00555}" type="slidenum">
              <a:rPr lang="en-US" smtClean="0"/>
              <a:t>3</a:t>
            </a:fld>
            <a:endParaRPr lang="en-US"/>
          </a:p>
        </p:txBody>
      </p:sp>
    </p:spTree>
    <p:extLst>
      <p:ext uri="{BB962C8B-B14F-4D97-AF65-F5344CB8AC3E}">
        <p14:creationId xmlns:p14="http://schemas.microsoft.com/office/powerpoint/2010/main" val="133932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lead ECG is the gold standard for pre-participation screening. ECG or electrocardiography is a graphical representation of the heart over time. Essentially ECG looks at the heart from two axis along different locations, making it comprehensive and good for diagnosis. The Lausanne Recommendations put forward by the International Olympic Committee and the European Society of Cardiology, suggests 12 lead ECG screening as the GOLD standard for ALL athletes in pre-participation screening. </a:t>
            </a:r>
            <a:r>
              <a:rPr lang="en-US" dirty="0" err="1"/>
              <a:t>Corrado</a:t>
            </a:r>
            <a:r>
              <a:rPr lang="en-US" dirty="0"/>
              <a:t> demonstrated effectiveness of this method of ECG screening in the </a:t>
            </a:r>
            <a:r>
              <a:rPr lang="en-US" dirty="0" err="1"/>
              <a:t>Venado</a:t>
            </a:r>
            <a:r>
              <a:rPr lang="en-US" dirty="0"/>
              <a:t> Region of Italy, where the implementation of a 12 lead ECG screening system decreased the rates of SCA by nearly 89%. This is again confirmed by 12 lead ECGs vastly higher sensitivity and specificity of 87.5% and 91% respectively. So why don’t we use this in the USA?</a:t>
            </a:r>
          </a:p>
        </p:txBody>
      </p:sp>
      <p:sp>
        <p:nvSpPr>
          <p:cNvPr id="4" name="Slide Number Placeholder 3"/>
          <p:cNvSpPr>
            <a:spLocks noGrp="1"/>
          </p:cNvSpPr>
          <p:nvPr>
            <p:ph type="sldNum" sz="quarter" idx="5"/>
          </p:nvPr>
        </p:nvSpPr>
        <p:spPr/>
        <p:txBody>
          <a:bodyPr/>
          <a:lstStyle/>
          <a:p>
            <a:fld id="{644C063D-BC47-9347-8EC7-3A23DBC00555}" type="slidenum">
              <a:rPr lang="en-US" smtClean="0"/>
              <a:t>4</a:t>
            </a:fld>
            <a:endParaRPr lang="en-US"/>
          </a:p>
        </p:txBody>
      </p:sp>
    </p:spTree>
    <p:extLst>
      <p:ext uri="{BB962C8B-B14F-4D97-AF65-F5344CB8AC3E}">
        <p14:creationId xmlns:p14="http://schemas.microsoft.com/office/powerpoint/2010/main" val="332489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cost effectiveness of ECG screening is relatively low. ECG screening isn’t recommended by the American College of Cardiology solely due to economic and numerical concerns. Though a FPR of 9% may be fine for personal screening. it is unacceptable for a scenario which involves the screening of over 60 million people, as this would cause unacceptable downstream costs. The critical threshold for ECG viability in the US is around 4%. Secondly, ECGs also need countless physicians to confirm machine embedded classification systems. Our protocol solves these issues. </a:t>
            </a:r>
          </a:p>
        </p:txBody>
      </p:sp>
      <p:sp>
        <p:nvSpPr>
          <p:cNvPr id="4" name="Slide Number Placeholder 3"/>
          <p:cNvSpPr>
            <a:spLocks noGrp="1"/>
          </p:cNvSpPr>
          <p:nvPr>
            <p:ph type="sldNum" sz="quarter" idx="5"/>
          </p:nvPr>
        </p:nvSpPr>
        <p:spPr/>
        <p:txBody>
          <a:bodyPr/>
          <a:lstStyle/>
          <a:p>
            <a:fld id="{644C063D-BC47-9347-8EC7-3A23DBC00555}" type="slidenum">
              <a:rPr lang="en-US" smtClean="0"/>
              <a:t>5</a:t>
            </a:fld>
            <a:endParaRPr lang="en-US"/>
          </a:p>
        </p:txBody>
      </p:sp>
    </p:spTree>
    <p:extLst>
      <p:ext uri="{BB962C8B-B14F-4D97-AF65-F5344CB8AC3E}">
        <p14:creationId xmlns:p14="http://schemas.microsoft.com/office/powerpoint/2010/main" val="366561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4C063D-BC47-9347-8EC7-3A23DBC00555}" type="slidenum">
              <a:rPr lang="en-US" smtClean="0"/>
              <a:t>6</a:t>
            </a:fld>
            <a:endParaRPr lang="en-US"/>
          </a:p>
        </p:txBody>
      </p:sp>
    </p:spTree>
    <p:extLst>
      <p:ext uri="{BB962C8B-B14F-4D97-AF65-F5344CB8AC3E}">
        <p14:creationId xmlns:p14="http://schemas.microsoft.com/office/powerpoint/2010/main" val="274197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Sequential 4 lead ECG for System input, we then moved into data pre-processing to process this data into machine interpretable signals. This standardized data was then inputted into the upscaling algorithm which used cubic splines to convert from 4 leads to 12 leads. Finally, we utilized transformer feature extraction and autoencoder dimensionality reduction to classify using features into binary classification as Diseased or Non-Diseased. </a:t>
            </a:r>
          </a:p>
        </p:txBody>
      </p:sp>
      <p:sp>
        <p:nvSpPr>
          <p:cNvPr id="4" name="Slide Number Placeholder 3"/>
          <p:cNvSpPr>
            <a:spLocks noGrp="1"/>
          </p:cNvSpPr>
          <p:nvPr>
            <p:ph type="sldNum" sz="quarter" idx="5"/>
          </p:nvPr>
        </p:nvSpPr>
        <p:spPr/>
        <p:txBody>
          <a:bodyPr/>
          <a:lstStyle/>
          <a:p>
            <a:fld id="{644C063D-BC47-9347-8EC7-3A23DBC00555}" type="slidenum">
              <a:rPr lang="en-US" smtClean="0"/>
              <a:t>7</a:t>
            </a:fld>
            <a:endParaRPr lang="en-US"/>
          </a:p>
        </p:txBody>
      </p:sp>
    </p:spTree>
    <p:extLst>
      <p:ext uri="{BB962C8B-B14F-4D97-AF65-F5344CB8AC3E}">
        <p14:creationId xmlns:p14="http://schemas.microsoft.com/office/powerpoint/2010/main" val="74830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system input we utilized an apple watch series 7, with a current secondhand market value of about 198 dollars. The Apple Watch has the ability to take a 1 lead ECG at 16 bit resolution at 250 Hz, similar to many commercial level ECGs. We positioned the watch in different places around the body in order to derive our 4 leads needed for upscaling. ECGs in this case were performed sequentially </a:t>
            </a:r>
            <a:r>
              <a:rPr lang="en-US" dirty="0" err="1"/>
              <a:t>insead</a:t>
            </a:r>
            <a:r>
              <a:rPr lang="en-US" dirty="0"/>
              <a:t> of simultaneously to mitigate hardware cost-concerns, however we can solve the issue of misalignment of ECG signals by applying dynamic time warping and phase correction to correct and align the data to improve the accuracy of our ECG</a:t>
            </a:r>
          </a:p>
        </p:txBody>
      </p:sp>
      <p:sp>
        <p:nvSpPr>
          <p:cNvPr id="4" name="Slide Number Placeholder 3"/>
          <p:cNvSpPr>
            <a:spLocks noGrp="1"/>
          </p:cNvSpPr>
          <p:nvPr>
            <p:ph type="sldNum" sz="quarter" idx="5"/>
          </p:nvPr>
        </p:nvSpPr>
        <p:spPr/>
        <p:txBody>
          <a:bodyPr/>
          <a:lstStyle/>
          <a:p>
            <a:fld id="{644C063D-BC47-9347-8EC7-3A23DBC00555}" type="slidenum">
              <a:rPr lang="en-US" smtClean="0"/>
              <a:t>8</a:t>
            </a:fld>
            <a:endParaRPr lang="en-US"/>
          </a:p>
        </p:txBody>
      </p:sp>
    </p:spTree>
    <p:extLst>
      <p:ext uri="{BB962C8B-B14F-4D97-AF65-F5344CB8AC3E}">
        <p14:creationId xmlns:p14="http://schemas.microsoft.com/office/powerpoint/2010/main" val="193121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F770D-62E0-AB3B-6263-9F85AA9EF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9DC51-7496-0E38-0AEE-8D4BB9F6FE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CCC51-4CCB-1F57-CD00-DC1DF90CDF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2B489D-B45C-F197-C399-A83C7C44AC8B}"/>
              </a:ext>
            </a:extLst>
          </p:cNvPr>
          <p:cNvSpPr>
            <a:spLocks noGrp="1"/>
          </p:cNvSpPr>
          <p:nvPr>
            <p:ph type="sldNum" sz="quarter" idx="5"/>
          </p:nvPr>
        </p:nvSpPr>
        <p:spPr/>
        <p:txBody>
          <a:bodyPr/>
          <a:lstStyle/>
          <a:p>
            <a:fld id="{644C063D-BC47-9347-8EC7-3A23DBC00555}" type="slidenum">
              <a:rPr lang="en-US" smtClean="0"/>
              <a:t>9</a:t>
            </a:fld>
            <a:endParaRPr lang="en-US"/>
          </a:p>
        </p:txBody>
      </p:sp>
    </p:spTree>
    <p:extLst>
      <p:ext uri="{BB962C8B-B14F-4D97-AF65-F5344CB8AC3E}">
        <p14:creationId xmlns:p14="http://schemas.microsoft.com/office/powerpoint/2010/main" val="206403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A458-3D1E-DE8C-9846-7AE265069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01E6B1-BC28-2CA2-C27D-8834CD2CA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D16503-B4AF-4395-ED6C-83E833D264C1}"/>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5" name="Footer Placeholder 4">
            <a:extLst>
              <a:ext uri="{FF2B5EF4-FFF2-40B4-BE49-F238E27FC236}">
                <a16:creationId xmlns:a16="http://schemas.microsoft.com/office/drawing/2014/main" id="{B61C586E-B00B-9FAF-D0CE-1233C9005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B7FFE-9883-8FA7-6FEA-BEA01CA58B1F}"/>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59427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24B6-FF36-DA8C-7681-5DB97CE7F4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FCBA4-614F-67DA-76CD-73DC52CC7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2DF66-F238-4839-5C8B-B6674C59972A}"/>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5" name="Footer Placeholder 4">
            <a:extLst>
              <a:ext uri="{FF2B5EF4-FFF2-40B4-BE49-F238E27FC236}">
                <a16:creationId xmlns:a16="http://schemas.microsoft.com/office/drawing/2014/main" id="{DCF23A71-EEA8-E67A-6DAD-2E72B34E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28102-0CAC-9AF0-8F6C-1D318AC75E13}"/>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1384916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2EDD-7064-F734-A20A-D9A8DF60F9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65E8A-F804-9593-6C03-02BAAEFBA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4A52B-0EFD-CCEA-A685-333930DCEF7F}"/>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5" name="Footer Placeholder 4">
            <a:extLst>
              <a:ext uri="{FF2B5EF4-FFF2-40B4-BE49-F238E27FC236}">
                <a16:creationId xmlns:a16="http://schemas.microsoft.com/office/drawing/2014/main" id="{138BA997-8DCC-3F1C-8408-A70B71589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B7BD3-2DF5-D482-ED7E-DD253457403B}"/>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29655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6E62-7134-C5E1-B74B-2C0F19E47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9745E-D94F-BF0D-C4C2-34A4ED00E9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CA188-10B4-7F44-D239-F3F3969CAB7C}"/>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5" name="Footer Placeholder 4">
            <a:extLst>
              <a:ext uri="{FF2B5EF4-FFF2-40B4-BE49-F238E27FC236}">
                <a16:creationId xmlns:a16="http://schemas.microsoft.com/office/drawing/2014/main" id="{B98EA6EE-93AC-10A8-4B93-2EF620764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BDE9C-D9BB-927E-F651-9E0210D18A76}"/>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254561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5CCE-6A78-D88D-FE79-4999FF732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D860E-8F36-3BAF-A466-2CC81013D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A5C30-DC80-0D05-89C7-DB6F1D7FDAF6}"/>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5" name="Footer Placeholder 4">
            <a:extLst>
              <a:ext uri="{FF2B5EF4-FFF2-40B4-BE49-F238E27FC236}">
                <a16:creationId xmlns:a16="http://schemas.microsoft.com/office/drawing/2014/main" id="{19D36BCF-3218-197A-506C-1DD97B8CF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F37BD-ED1F-AA5B-896E-090E0ECC0059}"/>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234059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9E54-A8F9-BC39-A152-A432C1EF0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C939B-93E8-4108-3012-E7A5B8F871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EBD3F2-DB07-83A6-C9E3-DCC5299E8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8510C-B4C0-0E14-8B21-E250CB8CDCE2}"/>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6" name="Footer Placeholder 5">
            <a:extLst>
              <a:ext uri="{FF2B5EF4-FFF2-40B4-BE49-F238E27FC236}">
                <a16:creationId xmlns:a16="http://schemas.microsoft.com/office/drawing/2014/main" id="{47026FA9-A605-F48A-5A4B-AA9D0F27A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D57D0-CA22-239B-4F1B-2DE0D363299D}"/>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331901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A178-8942-24E4-16B4-56E22476EC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1DBDD-AF90-6527-ADA3-FB892CB2A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7AB98-F1A0-0EBD-002D-548CB3F5E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EFFBA-8334-5192-F449-3C99919AF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F0EEB1-A8CC-660C-B0EA-D4FFB993E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4F4A8-347B-C06C-90C5-A6E6D365B40A}"/>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8" name="Footer Placeholder 7">
            <a:extLst>
              <a:ext uri="{FF2B5EF4-FFF2-40B4-BE49-F238E27FC236}">
                <a16:creationId xmlns:a16="http://schemas.microsoft.com/office/drawing/2014/main" id="{CB5CCA9F-CF42-8CC3-7A3F-C800A6BAB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CDECB-19C9-F221-CAC8-DAF16C648FB7}"/>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278145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A382-D32B-D335-D201-DD101F84CB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1CF93-487D-D4DC-8A8C-79747463CB1E}"/>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4" name="Footer Placeholder 3">
            <a:extLst>
              <a:ext uri="{FF2B5EF4-FFF2-40B4-BE49-F238E27FC236}">
                <a16:creationId xmlns:a16="http://schemas.microsoft.com/office/drawing/2014/main" id="{568C5F24-EA26-89EF-4C65-27CAB8B21B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01EF9B-B312-9E2C-45A3-C1434FF44810}"/>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397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E5438-D511-8F0D-C507-38878715230B}"/>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3" name="Footer Placeholder 2">
            <a:extLst>
              <a:ext uri="{FF2B5EF4-FFF2-40B4-BE49-F238E27FC236}">
                <a16:creationId xmlns:a16="http://schemas.microsoft.com/office/drawing/2014/main" id="{87F49C47-6B54-154C-7E41-C0B8DB4E5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17B1CB-097C-420F-15B0-C80C538B6B3B}"/>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48152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EA6D-FA6E-B340-0C97-B7B1F9D97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0EECB-ECC1-6811-8303-766860D07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9ED467-5523-B740-EFD8-1F649A65C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EDEDD-4213-DA3C-DBE6-C266B2E4778A}"/>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6" name="Footer Placeholder 5">
            <a:extLst>
              <a:ext uri="{FF2B5EF4-FFF2-40B4-BE49-F238E27FC236}">
                <a16:creationId xmlns:a16="http://schemas.microsoft.com/office/drawing/2014/main" id="{AE3851B5-B598-153F-4415-95E80B2E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B20F6-FA39-01FB-9002-4DD6BC1F3D54}"/>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376428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C6B2-61BA-70F7-453C-80169AAE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A52181-6CC7-E2E0-9A79-B6F11C321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8E586-9303-0256-633D-E91CFE67E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A111B-CC33-A832-0C57-12B78E55B0EE}"/>
              </a:ext>
            </a:extLst>
          </p:cNvPr>
          <p:cNvSpPr>
            <a:spLocks noGrp="1"/>
          </p:cNvSpPr>
          <p:nvPr>
            <p:ph type="dt" sz="half" idx="10"/>
          </p:nvPr>
        </p:nvSpPr>
        <p:spPr/>
        <p:txBody>
          <a:bodyPr/>
          <a:lstStyle/>
          <a:p>
            <a:fld id="{7641FFFC-33E2-5A42-B5EF-D20A5F160428}" type="datetimeFigureOut">
              <a:rPr lang="en-US" smtClean="0"/>
              <a:t>2/16/24</a:t>
            </a:fld>
            <a:endParaRPr lang="en-US"/>
          </a:p>
        </p:txBody>
      </p:sp>
      <p:sp>
        <p:nvSpPr>
          <p:cNvPr id="6" name="Footer Placeholder 5">
            <a:extLst>
              <a:ext uri="{FF2B5EF4-FFF2-40B4-BE49-F238E27FC236}">
                <a16:creationId xmlns:a16="http://schemas.microsoft.com/office/drawing/2014/main" id="{46168003-75BB-2B16-947C-0765A64E9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9F4FD-F260-E51F-C848-F58D4CA8A475}"/>
              </a:ext>
            </a:extLst>
          </p:cNvPr>
          <p:cNvSpPr>
            <a:spLocks noGrp="1"/>
          </p:cNvSpPr>
          <p:nvPr>
            <p:ph type="sldNum" sz="quarter" idx="12"/>
          </p:nvPr>
        </p:nvSpPr>
        <p:spPr/>
        <p:txBody>
          <a:bodyPr/>
          <a:lstStyle/>
          <a:p>
            <a:fld id="{76552124-D641-CE4A-971A-0C8EFDB024E2}" type="slidenum">
              <a:rPr lang="en-US" smtClean="0"/>
              <a:t>‹#›</a:t>
            </a:fld>
            <a:endParaRPr lang="en-US"/>
          </a:p>
        </p:txBody>
      </p:sp>
    </p:spTree>
    <p:extLst>
      <p:ext uri="{BB962C8B-B14F-4D97-AF65-F5344CB8AC3E}">
        <p14:creationId xmlns:p14="http://schemas.microsoft.com/office/powerpoint/2010/main" val="19444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48D89E-4CF7-7547-1200-FAD3574C2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21097B-331A-3802-1A02-BC655EDB3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76B28-EE5E-38B9-6AF1-F1FBCAE3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1FFFC-33E2-5A42-B5EF-D20A5F160428}" type="datetimeFigureOut">
              <a:rPr lang="en-US" smtClean="0"/>
              <a:t>2/16/24</a:t>
            </a:fld>
            <a:endParaRPr lang="en-US"/>
          </a:p>
        </p:txBody>
      </p:sp>
      <p:sp>
        <p:nvSpPr>
          <p:cNvPr id="5" name="Footer Placeholder 4">
            <a:extLst>
              <a:ext uri="{FF2B5EF4-FFF2-40B4-BE49-F238E27FC236}">
                <a16:creationId xmlns:a16="http://schemas.microsoft.com/office/drawing/2014/main" id="{2CB9180E-3B5D-3872-20EF-DB3198AD0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ED2D38-9C1F-0FD4-5A2D-D055F3C9A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52124-D641-CE4A-971A-0C8EFDB024E2}" type="slidenum">
              <a:rPr lang="en-US" smtClean="0"/>
              <a:t>‹#›</a:t>
            </a:fld>
            <a:endParaRPr lang="en-US"/>
          </a:p>
        </p:txBody>
      </p:sp>
    </p:spTree>
    <p:extLst>
      <p:ext uri="{BB962C8B-B14F-4D97-AF65-F5344CB8AC3E}">
        <p14:creationId xmlns:p14="http://schemas.microsoft.com/office/powerpoint/2010/main" val="2434521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61/jaha.119.012235" TargetMode="External"/><Relationship Id="rId2" Type="http://schemas.openxmlformats.org/officeDocument/2006/relationships/hyperlink" Target="https://doi.org/10.1161/jaha.119.01436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urgentcareassociation.org/shop/clinical/performance-of-the-aha-14-point-evaulation-vs-electrocardiograph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6C6-0064-4548-056A-B2E42F2BF366}"/>
              </a:ext>
            </a:extLst>
          </p:cNvPr>
          <p:cNvSpPr>
            <a:spLocks noGrp="1"/>
          </p:cNvSpPr>
          <p:nvPr>
            <p:ph type="ctrTitle"/>
          </p:nvPr>
        </p:nvSpPr>
        <p:spPr>
          <a:xfrm>
            <a:off x="1524000" y="759655"/>
            <a:ext cx="9144000" cy="1426954"/>
          </a:xfrm>
        </p:spPr>
        <p:txBody>
          <a:bodyPr>
            <a:normAutofit fontScale="90000"/>
          </a:bodyPr>
          <a:lstStyle/>
          <a:p>
            <a:pPr>
              <a:lnSpc>
                <a:spcPct val="100000"/>
              </a:lnSpc>
            </a:pPr>
            <a:r>
              <a:rPr lang="en-US" sz="3200" b="1" dirty="0">
                <a:solidFill>
                  <a:srgbClr val="002060"/>
                </a:solidFill>
                <a:latin typeface="Helvetica" pitchFamily="2" charset="0"/>
              </a:rPr>
              <a:t>CardioGuardian: A Novel ECG-based </a:t>
            </a:r>
            <a:br>
              <a:rPr lang="en-US" sz="3200" b="1" dirty="0">
                <a:solidFill>
                  <a:srgbClr val="002060"/>
                </a:solidFill>
                <a:latin typeface="Helvetica" pitchFamily="2" charset="0"/>
              </a:rPr>
            </a:br>
            <a:r>
              <a:rPr lang="en-US" sz="3200" b="1" dirty="0">
                <a:solidFill>
                  <a:srgbClr val="002060"/>
                </a:solidFill>
                <a:latin typeface="Helvetica" pitchFamily="2" charset="0"/>
              </a:rPr>
              <a:t>Diagnostic Pathway for Early Detection </a:t>
            </a:r>
            <a:br>
              <a:rPr lang="en-US" sz="3200" b="1" dirty="0">
                <a:solidFill>
                  <a:srgbClr val="002060"/>
                </a:solidFill>
                <a:latin typeface="Helvetica" pitchFamily="2" charset="0"/>
              </a:rPr>
            </a:br>
            <a:r>
              <a:rPr lang="en-US" sz="3200" b="1" dirty="0">
                <a:solidFill>
                  <a:srgbClr val="002060"/>
                </a:solidFill>
                <a:latin typeface="Helvetica" pitchFamily="2" charset="0"/>
              </a:rPr>
              <a:t>of Contributory Disorders to SCA</a:t>
            </a:r>
          </a:p>
        </p:txBody>
      </p:sp>
      <p:sp>
        <p:nvSpPr>
          <p:cNvPr id="3" name="Subtitle 2">
            <a:extLst>
              <a:ext uri="{FF2B5EF4-FFF2-40B4-BE49-F238E27FC236}">
                <a16:creationId xmlns:a16="http://schemas.microsoft.com/office/drawing/2014/main" id="{5C841BBB-31C4-8498-E6BD-A20C62833103}"/>
              </a:ext>
            </a:extLst>
          </p:cNvPr>
          <p:cNvSpPr>
            <a:spLocks noGrp="1"/>
          </p:cNvSpPr>
          <p:nvPr>
            <p:ph type="subTitle" idx="1"/>
          </p:nvPr>
        </p:nvSpPr>
        <p:spPr>
          <a:xfrm>
            <a:off x="1450428" y="2424375"/>
            <a:ext cx="9144000" cy="1242391"/>
          </a:xfrm>
        </p:spPr>
        <p:txBody>
          <a:bodyPr>
            <a:normAutofit lnSpcReduction="10000"/>
          </a:bodyPr>
          <a:lstStyle/>
          <a:p>
            <a:r>
              <a:rPr lang="en-US" dirty="0"/>
              <a:t>Evan Xiang</a:t>
            </a:r>
          </a:p>
          <a:p>
            <a:r>
              <a:rPr lang="en-US" dirty="0"/>
              <a:t>Shady Side Academy</a:t>
            </a:r>
          </a:p>
          <a:p>
            <a:r>
              <a:rPr lang="en-US" dirty="0"/>
              <a:t>10</a:t>
            </a:r>
            <a:r>
              <a:rPr lang="en-US" baseline="30000" dirty="0"/>
              <a:t>th</a:t>
            </a:r>
            <a:r>
              <a:rPr lang="en-US" dirty="0"/>
              <a:t> Grade</a:t>
            </a:r>
          </a:p>
        </p:txBody>
      </p:sp>
      <p:pic>
        <p:nvPicPr>
          <p:cNvPr id="8" name="Picture 7" descr="A low poly heart with many colors&#10;&#10;Description automatically generated">
            <a:extLst>
              <a:ext uri="{FF2B5EF4-FFF2-40B4-BE49-F238E27FC236}">
                <a16:creationId xmlns:a16="http://schemas.microsoft.com/office/drawing/2014/main" id="{1D148A21-A22D-F6CD-09DD-F2609709FF23}"/>
              </a:ext>
            </a:extLst>
          </p:cNvPr>
          <p:cNvPicPr>
            <a:picLocks noChangeAspect="1"/>
          </p:cNvPicPr>
          <p:nvPr/>
        </p:nvPicPr>
        <p:blipFill rotWithShape="1">
          <a:blip r:embed="rId3"/>
          <a:srcRect l="25949" t="8240" r="27444" b="11175"/>
          <a:stretch/>
        </p:blipFill>
        <p:spPr>
          <a:xfrm>
            <a:off x="5224844" y="3812429"/>
            <a:ext cx="1693345" cy="2188978"/>
          </a:xfrm>
          <a:prstGeom prst="rect">
            <a:avLst/>
          </a:prstGeom>
          <a:noFill/>
          <a:effectLst>
            <a:glow>
              <a:schemeClr val="accent6">
                <a:alpha val="40000"/>
              </a:schemeClr>
            </a:glow>
            <a:softEdge rad="0"/>
          </a:effectLst>
        </p:spPr>
      </p:pic>
    </p:spTree>
    <p:extLst>
      <p:ext uri="{BB962C8B-B14F-4D97-AF65-F5344CB8AC3E}">
        <p14:creationId xmlns:p14="http://schemas.microsoft.com/office/powerpoint/2010/main" val="12342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94D11-4E68-0334-CB05-99A65706D49C}"/>
              </a:ext>
            </a:extLst>
          </p:cNvPr>
          <p:cNvSpPr>
            <a:spLocks noGrp="1"/>
          </p:cNvSpPr>
          <p:nvPr>
            <p:ph idx="1"/>
          </p:nvPr>
        </p:nvSpPr>
        <p:spPr>
          <a:xfrm>
            <a:off x="838200" y="386685"/>
            <a:ext cx="10515600" cy="581891"/>
          </a:xfrm>
        </p:spPr>
        <p:txBody>
          <a:bodyPr>
            <a:normAutofit/>
          </a:bodyPr>
          <a:lstStyle/>
          <a:p>
            <a:pPr marL="0" indent="0" algn="ctr">
              <a:buNone/>
            </a:pPr>
            <a:r>
              <a:rPr lang="en-US" sz="3400" b="1" u="sng" dirty="0">
                <a:solidFill>
                  <a:srgbClr val="002060"/>
                </a:solidFill>
                <a:latin typeface="Helvetica" pitchFamily="2" charset="0"/>
              </a:rPr>
              <a:t>Data Preprocessing</a:t>
            </a:r>
          </a:p>
          <a:p>
            <a:pPr marL="0" indent="0" algn="ctr">
              <a:buNone/>
            </a:pPr>
            <a:endParaRPr lang="en-US" sz="4000" b="1" u="sng" dirty="0">
              <a:solidFill>
                <a:srgbClr val="002060"/>
              </a:solidFill>
              <a:latin typeface="Helvetica" pitchFamily="2" charset="0"/>
            </a:endParaRPr>
          </a:p>
        </p:txBody>
      </p:sp>
      <p:pic>
        <p:nvPicPr>
          <p:cNvPr id="4" name="Picture 2" descr="PTB-XL, a large publicly available electrocardiography dataset | Scientific  Data">
            <a:extLst>
              <a:ext uri="{FF2B5EF4-FFF2-40B4-BE49-F238E27FC236}">
                <a16:creationId xmlns:a16="http://schemas.microsoft.com/office/drawing/2014/main" id="{376ABF92-336A-CAEF-CC07-690BCD56D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157" y="758829"/>
            <a:ext cx="3748092" cy="3299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PTB-XL, A Large Publicly Available Electrocardiography, 52% OFF">
            <a:extLst>
              <a:ext uri="{FF2B5EF4-FFF2-40B4-BE49-F238E27FC236}">
                <a16:creationId xmlns:a16="http://schemas.microsoft.com/office/drawing/2014/main" id="{C9D9ECE8-5185-C851-F71F-ED3610678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468" y="4381228"/>
            <a:ext cx="3579639" cy="17991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8929F9-D7F4-19F7-53C3-0E22E2C10441}"/>
              </a:ext>
            </a:extLst>
          </p:cNvPr>
          <p:cNvSpPr txBox="1"/>
          <p:nvPr/>
        </p:nvSpPr>
        <p:spPr>
          <a:xfrm>
            <a:off x="277091" y="1031659"/>
            <a:ext cx="7438958" cy="5010602"/>
          </a:xfrm>
          <a:prstGeom prst="rect">
            <a:avLst/>
          </a:prstGeom>
          <a:noFill/>
        </p:spPr>
        <p:txBody>
          <a:bodyPr wrap="square" rtlCol="0">
            <a:spAutoFit/>
          </a:bodyPr>
          <a:lstStyle/>
          <a:p>
            <a:pPr marL="342900" indent="-342900">
              <a:lnSpc>
                <a:spcPct val="110000"/>
              </a:lnSpc>
              <a:buFont typeface="Wingdings" pitchFamily="2" charset="2"/>
              <a:buChar char="§"/>
            </a:pPr>
            <a:r>
              <a:rPr lang="en-US" sz="2400" dirty="0">
                <a:latin typeface="Helvetica" pitchFamily="2" charset="0"/>
              </a:rPr>
              <a:t>Public datasets </a:t>
            </a:r>
          </a:p>
          <a:p>
            <a:pPr marL="800100" lvl="1" indent="-342900">
              <a:lnSpc>
                <a:spcPct val="110000"/>
              </a:lnSpc>
              <a:buFont typeface="Wingdings" pitchFamily="2" charset="2"/>
              <a:buChar char="§"/>
            </a:pPr>
            <a:r>
              <a:rPr lang="en-US" sz="2400" dirty="0">
                <a:latin typeface="Helvetica" pitchFamily="2" charset="0"/>
              </a:rPr>
              <a:t>43,100 ECG signals of varying length from 5 seconds to over 30 minutes</a:t>
            </a:r>
          </a:p>
          <a:p>
            <a:pPr marL="800100" lvl="1" indent="-342900">
              <a:lnSpc>
                <a:spcPct val="110000"/>
              </a:lnSpc>
              <a:buFont typeface="Wingdings" pitchFamily="2" charset="2"/>
              <a:buChar char="§"/>
            </a:pPr>
            <a:r>
              <a:rPr lang="en-US" sz="2400" dirty="0">
                <a:latin typeface="Helvetica" pitchFamily="2" charset="0"/>
              </a:rPr>
              <a:t>All data was sampled at 500 Hz on the same device model</a:t>
            </a:r>
          </a:p>
          <a:p>
            <a:pPr marL="800100" lvl="1" indent="-342900">
              <a:lnSpc>
                <a:spcPct val="110000"/>
              </a:lnSpc>
              <a:buFont typeface="Wingdings" pitchFamily="2" charset="2"/>
              <a:buChar char="§"/>
            </a:pPr>
            <a:r>
              <a:rPr lang="en-US" sz="2400" dirty="0">
                <a:latin typeface="Helvetica" pitchFamily="2" charset="0"/>
              </a:rPr>
              <a:t>All data was clinically validated by a physician</a:t>
            </a:r>
          </a:p>
          <a:p>
            <a:pPr marL="800100" lvl="1" indent="-342900">
              <a:lnSpc>
                <a:spcPct val="110000"/>
              </a:lnSpc>
              <a:buFont typeface="Wingdings" pitchFamily="2" charset="2"/>
              <a:buChar char="§"/>
            </a:pPr>
            <a:r>
              <a:rPr lang="en-US" sz="2400" dirty="0">
                <a:latin typeface="Helvetica" pitchFamily="2" charset="0"/>
              </a:rPr>
              <a:t>Data was stratified in terms of age, gender, and ethnicity. </a:t>
            </a:r>
          </a:p>
          <a:p>
            <a:pPr marL="800100" lvl="1" indent="-342900">
              <a:lnSpc>
                <a:spcPct val="110000"/>
              </a:lnSpc>
              <a:buFont typeface="Wingdings" pitchFamily="2" charset="2"/>
              <a:buChar char="§"/>
            </a:pPr>
            <a:r>
              <a:rPr lang="en-US" sz="2400" dirty="0">
                <a:latin typeface="Helvetica" pitchFamily="2" charset="0"/>
              </a:rPr>
              <a:t>Same # of healthy controls vs diseased</a:t>
            </a:r>
          </a:p>
          <a:p>
            <a:pPr lvl="1">
              <a:lnSpc>
                <a:spcPct val="110000"/>
              </a:lnSpc>
            </a:pPr>
            <a:endParaRPr lang="en-US" sz="1600" dirty="0">
              <a:latin typeface="Helvetica" pitchFamily="2" charset="0"/>
            </a:endParaRPr>
          </a:p>
          <a:p>
            <a:pPr marL="342900" indent="-342900">
              <a:lnSpc>
                <a:spcPct val="110000"/>
              </a:lnSpc>
              <a:buFont typeface="Wingdings" pitchFamily="2" charset="2"/>
              <a:buChar char="§"/>
            </a:pPr>
            <a:r>
              <a:rPr lang="en-US" sz="2400" dirty="0">
                <a:latin typeface="Helvetica" pitchFamily="2" charset="0"/>
              </a:rPr>
              <a:t>Data Preprocessing</a:t>
            </a:r>
          </a:p>
          <a:p>
            <a:pPr marL="800100" lvl="1" indent="-342900">
              <a:lnSpc>
                <a:spcPct val="110000"/>
              </a:lnSpc>
              <a:buFont typeface="Arial" panose="020B0604020202020204" pitchFamily="34" charset="0"/>
              <a:buChar char="•"/>
            </a:pPr>
            <a:endParaRPr lang="en-US" sz="2400" dirty="0">
              <a:latin typeface="Helvetica" pitchFamily="2" charset="0"/>
            </a:endParaRPr>
          </a:p>
          <a:p>
            <a:pPr marL="800100" lvl="1" indent="-342900">
              <a:lnSpc>
                <a:spcPct val="110000"/>
              </a:lnSpc>
              <a:buFont typeface="Arial" panose="020B0604020202020204" pitchFamily="34" charset="0"/>
              <a:buChar char="•"/>
            </a:pPr>
            <a:endParaRPr lang="en-US" sz="1100" dirty="0">
              <a:latin typeface="Helvetica" pitchFamily="2" charset="0"/>
            </a:endParaRPr>
          </a:p>
        </p:txBody>
      </p:sp>
      <p:grpSp>
        <p:nvGrpSpPr>
          <p:cNvPr id="14" name="Group 13">
            <a:extLst>
              <a:ext uri="{FF2B5EF4-FFF2-40B4-BE49-F238E27FC236}">
                <a16:creationId xmlns:a16="http://schemas.microsoft.com/office/drawing/2014/main" id="{7B097E82-FCD8-3EEC-4013-F71D1C21AC04}"/>
              </a:ext>
            </a:extLst>
          </p:cNvPr>
          <p:cNvGrpSpPr/>
          <p:nvPr/>
        </p:nvGrpSpPr>
        <p:grpSpPr>
          <a:xfrm>
            <a:off x="490890" y="5616607"/>
            <a:ext cx="7257252" cy="725344"/>
            <a:chOff x="586048" y="5244144"/>
            <a:chExt cx="7257252" cy="725344"/>
          </a:xfrm>
        </p:grpSpPr>
        <p:sp>
          <p:nvSpPr>
            <p:cNvPr id="7" name="Rectangle 6">
              <a:extLst>
                <a:ext uri="{FF2B5EF4-FFF2-40B4-BE49-F238E27FC236}">
                  <a16:creationId xmlns:a16="http://schemas.microsoft.com/office/drawing/2014/main" id="{732D143F-4356-6E77-22F6-C4B26D6F37F3}"/>
                </a:ext>
              </a:extLst>
            </p:cNvPr>
            <p:cNvSpPr/>
            <p:nvPr/>
          </p:nvSpPr>
          <p:spPr>
            <a:xfrm>
              <a:off x="586048" y="5244144"/>
              <a:ext cx="1432413" cy="725344"/>
            </a:xfrm>
            <a:prstGeom prst="rect">
              <a:avLst/>
            </a:prstGeom>
            <a:solidFill>
              <a:schemeClr val="accent6">
                <a:lumMod val="20000"/>
                <a:lumOff val="80000"/>
              </a:schemeClr>
            </a:solidFill>
            <a:ln>
              <a:prstDash val="sysDash"/>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Passthrough Filter</a:t>
              </a:r>
            </a:p>
          </p:txBody>
        </p:sp>
        <p:sp>
          <p:nvSpPr>
            <p:cNvPr id="8" name="Right Arrow 7">
              <a:extLst>
                <a:ext uri="{FF2B5EF4-FFF2-40B4-BE49-F238E27FC236}">
                  <a16:creationId xmlns:a16="http://schemas.microsoft.com/office/drawing/2014/main" id="{ED8DBC1B-9F3E-A833-B075-784C9C981EE3}"/>
                </a:ext>
              </a:extLst>
            </p:cNvPr>
            <p:cNvSpPr/>
            <p:nvPr/>
          </p:nvSpPr>
          <p:spPr>
            <a:xfrm>
              <a:off x="2078660" y="5413753"/>
              <a:ext cx="414415" cy="37917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AF28E6B-BECA-821B-8BA9-B06277BE84F0}"/>
                </a:ext>
              </a:extLst>
            </p:cNvPr>
            <p:cNvSpPr/>
            <p:nvPr/>
          </p:nvSpPr>
          <p:spPr>
            <a:xfrm>
              <a:off x="2545492" y="5244144"/>
              <a:ext cx="1230682" cy="725344"/>
            </a:xfrm>
            <a:prstGeom prst="rect">
              <a:avLst/>
            </a:prstGeom>
            <a:solidFill>
              <a:schemeClr val="accent6">
                <a:lumMod val="20000"/>
                <a:lumOff val="80000"/>
              </a:schemeClr>
            </a:solidFill>
            <a:ln>
              <a:prstDash val="sysDash"/>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Powerline Filter</a:t>
              </a:r>
            </a:p>
          </p:txBody>
        </p:sp>
        <p:sp>
          <p:nvSpPr>
            <p:cNvPr id="11" name="Right Arrow 10">
              <a:extLst>
                <a:ext uri="{FF2B5EF4-FFF2-40B4-BE49-F238E27FC236}">
                  <a16:creationId xmlns:a16="http://schemas.microsoft.com/office/drawing/2014/main" id="{DDFD52D6-E571-C914-975C-8EC99555B706}"/>
                </a:ext>
              </a:extLst>
            </p:cNvPr>
            <p:cNvSpPr/>
            <p:nvPr/>
          </p:nvSpPr>
          <p:spPr>
            <a:xfrm>
              <a:off x="3828591" y="5399572"/>
              <a:ext cx="414415" cy="37917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88A8AD42-0B5B-F773-D09B-ECA05EBF779B}"/>
                </a:ext>
              </a:extLst>
            </p:cNvPr>
            <p:cNvSpPr/>
            <p:nvPr/>
          </p:nvSpPr>
          <p:spPr>
            <a:xfrm>
              <a:off x="4264162" y="5244144"/>
              <a:ext cx="1657968" cy="725344"/>
            </a:xfrm>
            <a:prstGeom prst="rect">
              <a:avLst/>
            </a:prstGeom>
            <a:solidFill>
              <a:schemeClr val="accent5">
                <a:lumMod val="20000"/>
                <a:lumOff val="80000"/>
              </a:schemeClr>
            </a:solidFill>
            <a:ln w="952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Standardization to [-1,1]</a:t>
              </a:r>
            </a:p>
          </p:txBody>
        </p:sp>
        <p:sp>
          <p:nvSpPr>
            <p:cNvPr id="13" name="Right Arrow 12">
              <a:extLst>
                <a:ext uri="{FF2B5EF4-FFF2-40B4-BE49-F238E27FC236}">
                  <a16:creationId xmlns:a16="http://schemas.microsoft.com/office/drawing/2014/main" id="{A0380C2D-C999-0E04-8E87-A797D2B3C061}"/>
                </a:ext>
              </a:extLst>
            </p:cNvPr>
            <p:cNvSpPr/>
            <p:nvPr/>
          </p:nvSpPr>
          <p:spPr>
            <a:xfrm>
              <a:off x="5971414" y="5399572"/>
              <a:ext cx="414415" cy="37917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AD9C3B1-47C5-9372-7B41-C158E9E4ED5A}"/>
                </a:ext>
              </a:extLst>
            </p:cNvPr>
            <p:cNvSpPr/>
            <p:nvPr/>
          </p:nvSpPr>
          <p:spPr>
            <a:xfrm>
              <a:off x="6433850" y="5244144"/>
              <a:ext cx="1409450" cy="725344"/>
            </a:xfrm>
            <a:prstGeom prst="rect">
              <a:avLst/>
            </a:prstGeom>
            <a:solidFill>
              <a:schemeClr val="accent5">
                <a:lumMod val="20000"/>
                <a:lumOff val="80000"/>
              </a:schemeClr>
            </a:solidFill>
            <a:ln w="952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Resampling to 100 hz</a:t>
              </a:r>
            </a:p>
          </p:txBody>
        </p:sp>
      </p:grpSp>
      <p:sp>
        <p:nvSpPr>
          <p:cNvPr id="2" name="TextBox 1">
            <a:extLst>
              <a:ext uri="{FF2B5EF4-FFF2-40B4-BE49-F238E27FC236}">
                <a16:creationId xmlns:a16="http://schemas.microsoft.com/office/drawing/2014/main" id="{2A71DE6F-48DE-09B7-C188-35FE80EA2212}"/>
              </a:ext>
            </a:extLst>
          </p:cNvPr>
          <p:cNvSpPr txBox="1"/>
          <p:nvPr/>
        </p:nvSpPr>
        <p:spPr>
          <a:xfrm>
            <a:off x="8391482" y="4058063"/>
            <a:ext cx="3519441" cy="323165"/>
          </a:xfrm>
          <a:prstGeom prst="rect">
            <a:avLst/>
          </a:prstGeom>
          <a:noFill/>
        </p:spPr>
        <p:txBody>
          <a:bodyPr wrap="square" rtlCol="0">
            <a:spAutoFit/>
          </a:bodyPr>
          <a:lstStyle/>
          <a:p>
            <a:r>
              <a:rPr lang="en-US" sz="500" i="0" strike="noStrike" dirty="0">
                <a:effectLst/>
                <a:latin typeface="Helvetica" pitchFamily="2" charset="0"/>
              </a:rPr>
              <a:t>Perez </a:t>
            </a:r>
            <a:r>
              <a:rPr lang="en-US" sz="500" i="0" strike="noStrike" dirty="0" err="1">
                <a:effectLst/>
                <a:latin typeface="Helvetica" pitchFamily="2" charset="0"/>
              </a:rPr>
              <a:t>Alday</a:t>
            </a:r>
            <a:r>
              <a:rPr lang="en-US" sz="500" i="0" strike="noStrike" dirty="0">
                <a:effectLst/>
                <a:latin typeface="Helvetica" pitchFamily="2" charset="0"/>
              </a:rPr>
              <a:t> EA, Gu A, J Shah A, </a:t>
            </a:r>
            <a:r>
              <a:rPr lang="en-US" sz="500" i="0" strike="noStrike" dirty="0" err="1">
                <a:effectLst/>
                <a:latin typeface="Helvetica" pitchFamily="2" charset="0"/>
              </a:rPr>
              <a:t>Robichaux</a:t>
            </a:r>
            <a:r>
              <a:rPr lang="en-US" sz="500" i="0" strike="noStrike" dirty="0">
                <a:effectLst/>
                <a:latin typeface="Helvetica" pitchFamily="2" charset="0"/>
              </a:rPr>
              <a:t> C, Ian Wong AK, Liu C, Liu F, </a:t>
            </a:r>
            <a:r>
              <a:rPr lang="en-US" sz="500" i="0" strike="noStrike" dirty="0" err="1">
                <a:effectLst/>
                <a:latin typeface="Helvetica" pitchFamily="2" charset="0"/>
              </a:rPr>
              <a:t>Bahrami</a:t>
            </a:r>
            <a:r>
              <a:rPr lang="en-US" sz="500" i="0" strike="noStrike" dirty="0">
                <a:effectLst/>
                <a:latin typeface="Helvetica" pitchFamily="2" charset="0"/>
              </a:rPr>
              <a:t> Rad A, </a:t>
            </a:r>
            <a:r>
              <a:rPr lang="en-US" sz="500" i="0" strike="noStrike" dirty="0" err="1">
                <a:effectLst/>
                <a:latin typeface="Helvetica" pitchFamily="2" charset="0"/>
              </a:rPr>
              <a:t>Elola</a:t>
            </a:r>
            <a:r>
              <a:rPr lang="en-US" sz="500" i="0" strike="noStrike" dirty="0">
                <a:effectLst/>
                <a:latin typeface="Helvetica" pitchFamily="2" charset="0"/>
              </a:rPr>
              <a:t> A, </a:t>
            </a:r>
            <a:r>
              <a:rPr lang="en-US" sz="500" i="0" strike="noStrike" dirty="0" err="1">
                <a:effectLst/>
                <a:latin typeface="Helvetica" pitchFamily="2" charset="0"/>
              </a:rPr>
              <a:t>Seyedi</a:t>
            </a:r>
            <a:r>
              <a:rPr lang="en-US" sz="500" i="0" strike="noStrike" dirty="0">
                <a:effectLst/>
                <a:latin typeface="Helvetica" pitchFamily="2" charset="0"/>
              </a:rPr>
              <a:t> S, Li Q, Sharma A, Clifford GD* Reyna MA*. Classification of 12-lead ECGs: The </a:t>
            </a:r>
            <a:r>
              <a:rPr lang="en-US" sz="500" i="0" strike="noStrike" dirty="0" err="1">
                <a:effectLst/>
                <a:latin typeface="Helvetica" pitchFamily="2" charset="0"/>
              </a:rPr>
              <a:t>PhysioNet</a:t>
            </a:r>
            <a:r>
              <a:rPr lang="en-US" sz="500" i="0" strike="noStrike" dirty="0">
                <a:effectLst/>
                <a:latin typeface="Helvetica" pitchFamily="2" charset="0"/>
              </a:rPr>
              <a:t>/Computing in Cardiology Challenge 2020. Physiol. Meas. 2021 Jan 1;41(12):124003. </a:t>
            </a:r>
            <a:r>
              <a:rPr lang="en-US" sz="500" i="0" strike="noStrike" dirty="0" err="1">
                <a:effectLst/>
                <a:latin typeface="Helvetica" pitchFamily="2" charset="0"/>
              </a:rPr>
              <a:t>doi</a:t>
            </a:r>
            <a:r>
              <a:rPr lang="en-US" sz="500" i="0" strike="noStrike" dirty="0">
                <a:effectLst/>
                <a:latin typeface="Helvetica" pitchFamily="2" charset="0"/>
              </a:rPr>
              <a:t>: 10.1088/1361-6579/abc960</a:t>
            </a:r>
            <a:endParaRPr lang="en-US" sz="500" dirty="0">
              <a:latin typeface="Helvetica" pitchFamily="2" charset="0"/>
            </a:endParaRPr>
          </a:p>
        </p:txBody>
      </p:sp>
      <p:sp>
        <p:nvSpPr>
          <p:cNvPr id="9" name="TextBox 8">
            <a:extLst>
              <a:ext uri="{FF2B5EF4-FFF2-40B4-BE49-F238E27FC236}">
                <a16:creationId xmlns:a16="http://schemas.microsoft.com/office/drawing/2014/main" id="{B636E19B-784F-FACA-D730-A1B217404B95}"/>
              </a:ext>
            </a:extLst>
          </p:cNvPr>
          <p:cNvSpPr txBox="1"/>
          <p:nvPr/>
        </p:nvSpPr>
        <p:spPr>
          <a:xfrm>
            <a:off x="8391481" y="6180369"/>
            <a:ext cx="3519441" cy="323165"/>
          </a:xfrm>
          <a:prstGeom prst="rect">
            <a:avLst/>
          </a:prstGeom>
          <a:noFill/>
        </p:spPr>
        <p:txBody>
          <a:bodyPr wrap="square" rtlCol="0">
            <a:spAutoFit/>
          </a:bodyPr>
          <a:lstStyle/>
          <a:p>
            <a:r>
              <a:rPr lang="en-US" sz="500" i="0" strike="noStrike" dirty="0">
                <a:effectLst/>
                <a:latin typeface="Helvetica" pitchFamily="2" charset="0"/>
              </a:rPr>
              <a:t>Perez </a:t>
            </a:r>
            <a:r>
              <a:rPr lang="en-US" sz="500" i="0" strike="noStrike" dirty="0" err="1">
                <a:effectLst/>
                <a:latin typeface="Helvetica" pitchFamily="2" charset="0"/>
              </a:rPr>
              <a:t>Alday</a:t>
            </a:r>
            <a:r>
              <a:rPr lang="en-US" sz="500" i="0" strike="noStrike" dirty="0">
                <a:effectLst/>
                <a:latin typeface="Helvetica" pitchFamily="2" charset="0"/>
              </a:rPr>
              <a:t> EA, Gu A, J Shah A, </a:t>
            </a:r>
            <a:r>
              <a:rPr lang="en-US" sz="500" i="0" strike="noStrike" dirty="0" err="1">
                <a:effectLst/>
                <a:latin typeface="Helvetica" pitchFamily="2" charset="0"/>
              </a:rPr>
              <a:t>Robichaux</a:t>
            </a:r>
            <a:r>
              <a:rPr lang="en-US" sz="500" i="0" strike="noStrike" dirty="0">
                <a:effectLst/>
                <a:latin typeface="Helvetica" pitchFamily="2" charset="0"/>
              </a:rPr>
              <a:t> C, Ian Wong AK, Liu C, Liu F, </a:t>
            </a:r>
            <a:r>
              <a:rPr lang="en-US" sz="500" i="0" strike="noStrike" dirty="0" err="1">
                <a:effectLst/>
                <a:latin typeface="Helvetica" pitchFamily="2" charset="0"/>
              </a:rPr>
              <a:t>Bahrami</a:t>
            </a:r>
            <a:r>
              <a:rPr lang="en-US" sz="500" i="0" strike="noStrike" dirty="0">
                <a:effectLst/>
                <a:latin typeface="Helvetica" pitchFamily="2" charset="0"/>
              </a:rPr>
              <a:t> Rad A, </a:t>
            </a:r>
            <a:r>
              <a:rPr lang="en-US" sz="500" i="0" strike="noStrike" dirty="0" err="1">
                <a:effectLst/>
                <a:latin typeface="Helvetica" pitchFamily="2" charset="0"/>
              </a:rPr>
              <a:t>Elola</a:t>
            </a:r>
            <a:r>
              <a:rPr lang="en-US" sz="500" i="0" strike="noStrike" dirty="0">
                <a:effectLst/>
                <a:latin typeface="Helvetica" pitchFamily="2" charset="0"/>
              </a:rPr>
              <a:t> A, </a:t>
            </a:r>
            <a:r>
              <a:rPr lang="en-US" sz="500" i="0" strike="noStrike" dirty="0" err="1">
                <a:effectLst/>
                <a:latin typeface="Helvetica" pitchFamily="2" charset="0"/>
              </a:rPr>
              <a:t>Seyedi</a:t>
            </a:r>
            <a:r>
              <a:rPr lang="en-US" sz="500" i="0" strike="noStrike" dirty="0">
                <a:effectLst/>
                <a:latin typeface="Helvetica" pitchFamily="2" charset="0"/>
              </a:rPr>
              <a:t> S, Li Q, Sharma A, Clifford GD* Reyna MA*. Classification of 12-lead ECGs: The </a:t>
            </a:r>
            <a:r>
              <a:rPr lang="en-US" sz="500" i="0" strike="noStrike" dirty="0" err="1">
                <a:effectLst/>
                <a:latin typeface="Helvetica" pitchFamily="2" charset="0"/>
              </a:rPr>
              <a:t>PhysioNet</a:t>
            </a:r>
            <a:r>
              <a:rPr lang="en-US" sz="500" i="0" strike="noStrike" dirty="0">
                <a:effectLst/>
                <a:latin typeface="Helvetica" pitchFamily="2" charset="0"/>
              </a:rPr>
              <a:t>/Computing in Cardiology Challenge 2020. Physiol. Meas. 2021 Jan 1;41(12):124003. </a:t>
            </a:r>
            <a:r>
              <a:rPr lang="en-US" sz="500" i="0" strike="noStrike" dirty="0" err="1">
                <a:effectLst/>
                <a:latin typeface="Helvetica" pitchFamily="2" charset="0"/>
              </a:rPr>
              <a:t>doi</a:t>
            </a:r>
            <a:r>
              <a:rPr lang="en-US" sz="500" i="0" strike="noStrike" dirty="0">
                <a:effectLst/>
                <a:latin typeface="Helvetica" pitchFamily="2" charset="0"/>
              </a:rPr>
              <a:t>: 10.1088/1361-6579/abc960</a:t>
            </a:r>
            <a:endParaRPr lang="en-US" sz="500" dirty="0">
              <a:latin typeface="Helvetica" pitchFamily="2" charset="0"/>
            </a:endParaRPr>
          </a:p>
        </p:txBody>
      </p:sp>
    </p:spTree>
    <p:extLst>
      <p:ext uri="{BB962C8B-B14F-4D97-AF65-F5344CB8AC3E}">
        <p14:creationId xmlns:p14="http://schemas.microsoft.com/office/powerpoint/2010/main" val="256029834"/>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87E1C-6280-87C8-6B5E-78FEA013BE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64E7E-6B9A-B328-2687-6C0AAE47EEE5}"/>
              </a:ext>
            </a:extLst>
          </p:cNvPr>
          <p:cNvSpPr>
            <a:spLocks noGrp="1"/>
          </p:cNvSpPr>
          <p:nvPr>
            <p:ph idx="1"/>
          </p:nvPr>
        </p:nvSpPr>
        <p:spPr>
          <a:xfrm>
            <a:off x="296562" y="204788"/>
            <a:ext cx="12192000" cy="6858000"/>
          </a:xfrm>
        </p:spPr>
        <p:txBody>
          <a:bodyPr>
            <a:normAutofit/>
          </a:bodyPr>
          <a:lstStyle/>
          <a:p>
            <a:pPr marL="0" indent="0" algn="ctr">
              <a:lnSpc>
                <a:spcPct val="150000"/>
              </a:lnSpc>
              <a:buNone/>
            </a:pPr>
            <a:r>
              <a:rPr lang="en-US" sz="3400" b="1" u="sng" dirty="0">
                <a:solidFill>
                  <a:srgbClr val="002060"/>
                </a:solidFill>
                <a:latin typeface="Helvetica" pitchFamily="2" charset="0"/>
              </a:rPr>
              <a:t>Comprehensive Screening System </a:t>
            </a:r>
          </a:p>
        </p:txBody>
      </p:sp>
      <p:sp>
        <p:nvSpPr>
          <p:cNvPr id="42" name="Rectangle 41">
            <a:hlinkClick r:id="" action="ppaction://hlinkshowjump?jump=nextslide"/>
            <a:extLst>
              <a:ext uri="{FF2B5EF4-FFF2-40B4-BE49-F238E27FC236}">
                <a16:creationId xmlns:a16="http://schemas.microsoft.com/office/drawing/2014/main" id="{00739F00-6C75-087C-011F-3A59877C2823}"/>
              </a:ext>
            </a:extLst>
          </p:cNvPr>
          <p:cNvSpPr/>
          <p:nvPr/>
        </p:nvSpPr>
        <p:spPr>
          <a:xfrm>
            <a:off x="666293" y="1572087"/>
            <a:ext cx="2457607" cy="1074066"/>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Sequential ECG for System Input</a:t>
            </a:r>
          </a:p>
        </p:txBody>
      </p:sp>
      <p:sp>
        <p:nvSpPr>
          <p:cNvPr id="43" name="Right Arrow 42">
            <a:extLst>
              <a:ext uri="{FF2B5EF4-FFF2-40B4-BE49-F238E27FC236}">
                <a16:creationId xmlns:a16="http://schemas.microsoft.com/office/drawing/2014/main" id="{4E56AC0B-C74C-3615-F228-8D9378B597DA}"/>
              </a:ext>
            </a:extLst>
          </p:cNvPr>
          <p:cNvSpPr/>
          <p:nvPr/>
        </p:nvSpPr>
        <p:spPr>
          <a:xfrm>
            <a:off x="3178514" y="1913420"/>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C091791-4FE3-6273-146B-133819FDDC9A}"/>
              </a:ext>
            </a:extLst>
          </p:cNvPr>
          <p:cNvSpPr/>
          <p:nvPr/>
        </p:nvSpPr>
        <p:spPr>
          <a:xfrm>
            <a:off x="6471404" y="1572087"/>
            <a:ext cx="1688147" cy="1074066"/>
          </a:xfrm>
          <a:prstGeom prst="rect">
            <a:avLst/>
          </a:prstGeom>
          <a:solidFill>
            <a:schemeClr val="accent5">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Upscaling Algorithm</a:t>
            </a:r>
          </a:p>
        </p:txBody>
      </p:sp>
      <p:sp>
        <p:nvSpPr>
          <p:cNvPr id="46" name="Rectangle 45">
            <a:extLst>
              <a:ext uri="{FF2B5EF4-FFF2-40B4-BE49-F238E27FC236}">
                <a16:creationId xmlns:a16="http://schemas.microsoft.com/office/drawing/2014/main" id="{FE89577C-EDC8-897A-2A8D-51702ACD2221}"/>
              </a:ext>
            </a:extLst>
          </p:cNvPr>
          <p:cNvSpPr/>
          <p:nvPr/>
        </p:nvSpPr>
        <p:spPr>
          <a:xfrm>
            <a:off x="8975824" y="1534396"/>
            <a:ext cx="1932711"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Transformer Encoding </a:t>
            </a:r>
          </a:p>
        </p:txBody>
      </p:sp>
      <p:sp>
        <p:nvSpPr>
          <p:cNvPr id="47" name="Right Arrow 46">
            <a:extLst>
              <a:ext uri="{FF2B5EF4-FFF2-40B4-BE49-F238E27FC236}">
                <a16:creationId xmlns:a16="http://schemas.microsoft.com/office/drawing/2014/main" id="{51BA7A5A-18E1-0B16-85EB-01AC45373898}"/>
              </a:ext>
            </a:extLst>
          </p:cNvPr>
          <p:cNvSpPr/>
          <p:nvPr/>
        </p:nvSpPr>
        <p:spPr>
          <a:xfrm>
            <a:off x="8228996" y="1875731"/>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37A62E-161A-941F-76EA-F005FA4199EC}"/>
              </a:ext>
            </a:extLst>
          </p:cNvPr>
          <p:cNvSpPr/>
          <p:nvPr/>
        </p:nvSpPr>
        <p:spPr>
          <a:xfrm>
            <a:off x="8245301" y="351680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0" name="Rectangle 49">
            <a:extLst>
              <a:ext uri="{FF2B5EF4-FFF2-40B4-BE49-F238E27FC236}">
                <a16:creationId xmlns:a16="http://schemas.microsoft.com/office/drawing/2014/main" id="{A9E1939B-03F8-484D-1E6D-52D8007377D0}"/>
              </a:ext>
            </a:extLst>
          </p:cNvPr>
          <p:cNvSpPr/>
          <p:nvPr/>
        </p:nvSpPr>
        <p:spPr>
          <a:xfrm>
            <a:off x="8421278" y="369278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1" name="Rectangle 50">
            <a:extLst>
              <a:ext uri="{FF2B5EF4-FFF2-40B4-BE49-F238E27FC236}">
                <a16:creationId xmlns:a16="http://schemas.microsoft.com/office/drawing/2014/main" id="{4D5B5141-09FE-02EC-5593-1A8381050A62}"/>
              </a:ext>
            </a:extLst>
          </p:cNvPr>
          <p:cNvSpPr/>
          <p:nvPr/>
        </p:nvSpPr>
        <p:spPr>
          <a:xfrm>
            <a:off x="859725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2" name="Rectangle 51">
            <a:extLst>
              <a:ext uri="{FF2B5EF4-FFF2-40B4-BE49-F238E27FC236}">
                <a16:creationId xmlns:a16="http://schemas.microsoft.com/office/drawing/2014/main" id="{CE9D1B3E-2EEB-E272-D2A1-483B0CBF6608}"/>
              </a:ext>
            </a:extLst>
          </p:cNvPr>
          <p:cNvSpPr/>
          <p:nvPr/>
        </p:nvSpPr>
        <p:spPr>
          <a:xfrm>
            <a:off x="8773231" y="404473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3" name="Rectangle 52">
            <a:extLst>
              <a:ext uri="{FF2B5EF4-FFF2-40B4-BE49-F238E27FC236}">
                <a16:creationId xmlns:a16="http://schemas.microsoft.com/office/drawing/2014/main" id="{D323E33F-923B-B9F1-EA01-7A955611B306}"/>
              </a:ext>
            </a:extLst>
          </p:cNvPr>
          <p:cNvSpPr/>
          <p:nvPr/>
        </p:nvSpPr>
        <p:spPr>
          <a:xfrm>
            <a:off x="8949208" y="422071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Autoencoders for Dimensionality Reduction</a:t>
            </a:r>
          </a:p>
        </p:txBody>
      </p:sp>
      <p:sp>
        <p:nvSpPr>
          <p:cNvPr id="54" name="Right Arrow 53">
            <a:extLst>
              <a:ext uri="{FF2B5EF4-FFF2-40B4-BE49-F238E27FC236}">
                <a16:creationId xmlns:a16="http://schemas.microsoft.com/office/drawing/2014/main" id="{8D0604F7-07DC-55CB-EF76-B4FC7FA41F5E}"/>
              </a:ext>
            </a:extLst>
          </p:cNvPr>
          <p:cNvSpPr/>
          <p:nvPr/>
        </p:nvSpPr>
        <p:spPr>
          <a:xfrm rot="5400000">
            <a:off x="9548846" y="2828876"/>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E76E99AA-3EE7-F54F-90DA-A12A45A98389}"/>
              </a:ext>
            </a:extLst>
          </p:cNvPr>
          <p:cNvSpPr/>
          <p:nvPr/>
        </p:nvSpPr>
        <p:spPr>
          <a:xfrm rot="10800000">
            <a:off x="7455671" y="4131377"/>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5CC3EB7-8C83-28E7-E4FF-A1B639C884A9}"/>
              </a:ext>
            </a:extLst>
          </p:cNvPr>
          <p:cNvSpPr/>
          <p:nvPr/>
        </p:nvSpPr>
        <p:spPr>
          <a:xfrm>
            <a:off x="491007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Classification via Support Vector Machine</a:t>
            </a:r>
          </a:p>
        </p:txBody>
      </p:sp>
      <p:sp>
        <p:nvSpPr>
          <p:cNvPr id="59" name="Right Brace 58">
            <a:extLst>
              <a:ext uri="{FF2B5EF4-FFF2-40B4-BE49-F238E27FC236}">
                <a16:creationId xmlns:a16="http://schemas.microsoft.com/office/drawing/2014/main" id="{BAA3DA24-8970-0AC6-A8B1-72FF831D0B02}"/>
              </a:ext>
            </a:extLst>
          </p:cNvPr>
          <p:cNvSpPr/>
          <p:nvPr/>
        </p:nvSpPr>
        <p:spPr>
          <a:xfrm>
            <a:off x="4213669" y="3633788"/>
            <a:ext cx="609723" cy="17690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91C38919-46A8-79A4-2FE8-6A7D4B5873E9}"/>
              </a:ext>
            </a:extLst>
          </p:cNvPr>
          <p:cNvSpPr/>
          <p:nvPr/>
        </p:nvSpPr>
        <p:spPr>
          <a:xfrm>
            <a:off x="2428015" y="3501541"/>
            <a:ext cx="1724203"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Diseased </a:t>
            </a:r>
          </a:p>
        </p:txBody>
      </p:sp>
      <p:sp>
        <p:nvSpPr>
          <p:cNvPr id="62" name="Rectangle 61">
            <a:extLst>
              <a:ext uri="{FF2B5EF4-FFF2-40B4-BE49-F238E27FC236}">
                <a16:creationId xmlns:a16="http://schemas.microsoft.com/office/drawing/2014/main" id="{2AC510CB-05C6-2C19-C9A6-5975F14B0DE1}"/>
              </a:ext>
            </a:extLst>
          </p:cNvPr>
          <p:cNvSpPr/>
          <p:nvPr/>
        </p:nvSpPr>
        <p:spPr>
          <a:xfrm>
            <a:off x="2428015" y="5129666"/>
            <a:ext cx="1754928"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Wildtype</a:t>
            </a:r>
          </a:p>
        </p:txBody>
      </p:sp>
      <p:sp>
        <p:nvSpPr>
          <p:cNvPr id="2" name="Rectangle 1">
            <a:extLst>
              <a:ext uri="{FF2B5EF4-FFF2-40B4-BE49-F238E27FC236}">
                <a16:creationId xmlns:a16="http://schemas.microsoft.com/office/drawing/2014/main" id="{ECA92869-4313-F335-BC73-AF9F5CC83546}"/>
              </a:ext>
            </a:extLst>
          </p:cNvPr>
          <p:cNvSpPr/>
          <p:nvPr/>
        </p:nvSpPr>
        <p:spPr>
          <a:xfrm>
            <a:off x="5981588" y="1181885"/>
            <a:ext cx="2551335" cy="1964724"/>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C0E5EB-0462-823F-6E61-58236929F241}"/>
              </a:ext>
            </a:extLst>
          </p:cNvPr>
          <p:cNvSpPr/>
          <p:nvPr/>
        </p:nvSpPr>
        <p:spPr>
          <a:xfrm>
            <a:off x="3945873" y="1586419"/>
            <a:ext cx="1698151" cy="1074066"/>
          </a:xfrm>
          <a:prstGeom prst="rect">
            <a:avLst/>
          </a:prstGeom>
          <a:solidFill>
            <a:schemeClr val="accent4">
              <a:lumMod val="40000"/>
              <a:lumOff val="6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Preprocessing</a:t>
            </a:r>
          </a:p>
        </p:txBody>
      </p:sp>
      <p:sp>
        <p:nvSpPr>
          <p:cNvPr id="5" name="Right Arrow 4">
            <a:extLst>
              <a:ext uri="{FF2B5EF4-FFF2-40B4-BE49-F238E27FC236}">
                <a16:creationId xmlns:a16="http://schemas.microsoft.com/office/drawing/2014/main" id="{C4DC1AB4-E6DC-06AD-3638-EAAEC213CD1E}"/>
              </a:ext>
            </a:extLst>
          </p:cNvPr>
          <p:cNvSpPr/>
          <p:nvPr/>
        </p:nvSpPr>
        <p:spPr>
          <a:xfrm>
            <a:off x="5712804" y="1912898"/>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59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3453-71F7-6D3F-9C36-7B8ECB6EEB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B9F92-C90A-2D45-5F95-A8E6FDC2D322}"/>
              </a:ext>
            </a:extLst>
          </p:cNvPr>
          <p:cNvSpPr>
            <a:spLocks noGrp="1"/>
          </p:cNvSpPr>
          <p:nvPr>
            <p:ph idx="1"/>
          </p:nvPr>
        </p:nvSpPr>
        <p:spPr>
          <a:xfrm>
            <a:off x="458937" y="454025"/>
            <a:ext cx="11231880" cy="6403975"/>
          </a:xfrm>
        </p:spPr>
        <p:txBody>
          <a:bodyPr>
            <a:normAutofit/>
          </a:bodyPr>
          <a:lstStyle/>
          <a:p>
            <a:pPr marL="0" indent="0" algn="ctr">
              <a:buNone/>
            </a:pPr>
            <a:r>
              <a:rPr lang="en-US" sz="3400" b="1" u="sng" dirty="0">
                <a:solidFill>
                  <a:srgbClr val="002060"/>
                </a:solidFill>
                <a:latin typeface="Helvetica" pitchFamily="2" charset="0"/>
              </a:rPr>
              <a:t>Why Upscaling?</a:t>
            </a:r>
          </a:p>
        </p:txBody>
      </p:sp>
      <p:sp>
        <p:nvSpPr>
          <p:cNvPr id="2" name="TextBox 1">
            <a:extLst>
              <a:ext uri="{FF2B5EF4-FFF2-40B4-BE49-F238E27FC236}">
                <a16:creationId xmlns:a16="http://schemas.microsoft.com/office/drawing/2014/main" id="{87E3937E-FA57-DF79-4FE0-2B3194CA3713}"/>
              </a:ext>
            </a:extLst>
          </p:cNvPr>
          <p:cNvSpPr txBox="1"/>
          <p:nvPr/>
        </p:nvSpPr>
        <p:spPr>
          <a:xfrm>
            <a:off x="279761" y="1218986"/>
            <a:ext cx="7010550" cy="6494085"/>
          </a:xfrm>
          <a:prstGeom prst="rect">
            <a:avLst/>
          </a:prstGeom>
          <a:noFill/>
        </p:spPr>
        <p:txBody>
          <a:bodyPr wrap="square" rtlCol="0">
            <a:spAutoFit/>
          </a:bodyPr>
          <a:lstStyle/>
          <a:p>
            <a:pPr marL="342900" indent="-342900">
              <a:buFont typeface="Wingdings" pitchFamily="2" charset="2"/>
              <a:buChar char="§"/>
            </a:pPr>
            <a:r>
              <a:rPr lang="en-US" sz="2400" b="1" dirty="0">
                <a:latin typeface="Helvetica" pitchFamily="2" charset="0"/>
              </a:rPr>
              <a:t>Standard ECG </a:t>
            </a:r>
            <a:r>
              <a:rPr lang="en-US" sz="2400" dirty="0">
                <a:latin typeface="Helvetica" pitchFamily="2" charset="0"/>
              </a:rPr>
              <a:t>utilizes 10 electrodes to derive 12 different leads</a:t>
            </a:r>
          </a:p>
          <a:p>
            <a:pPr marL="342900" indent="-342900">
              <a:buFont typeface="Wingdings" pitchFamily="2" charset="2"/>
              <a:buChar char="§"/>
            </a:pPr>
            <a:endParaRPr lang="en-US" sz="1600" b="1" dirty="0">
              <a:latin typeface="Helvetica" pitchFamily="2" charset="0"/>
            </a:endParaRPr>
          </a:p>
          <a:p>
            <a:pPr marL="342900" indent="-342900">
              <a:buFont typeface="Wingdings" pitchFamily="2" charset="2"/>
              <a:buChar char="§"/>
            </a:pPr>
            <a:r>
              <a:rPr lang="en-US" sz="2400" b="1" dirty="0">
                <a:latin typeface="Helvetica" pitchFamily="2" charset="0"/>
              </a:rPr>
              <a:t>We hypothesize </a:t>
            </a:r>
            <a:r>
              <a:rPr lang="en-US" sz="2400" dirty="0">
                <a:latin typeface="Helvetica" pitchFamily="2" charset="0"/>
              </a:rPr>
              <a:t>that it is possible to interpolate the full 12 leads from a reduced set of leads</a:t>
            </a:r>
          </a:p>
          <a:p>
            <a:pPr marL="800100" lvl="1" indent="-342900">
              <a:buFont typeface="Wingdings" pitchFamily="2" charset="2"/>
              <a:buChar char="§"/>
            </a:pPr>
            <a:r>
              <a:rPr lang="en-US" sz="2400" b="1" dirty="0">
                <a:latin typeface="Helvetica" pitchFamily="2" charset="0"/>
              </a:rPr>
              <a:t>Leads II, V1, V5, and AvF </a:t>
            </a:r>
            <a:r>
              <a:rPr lang="en-US" sz="2400" dirty="0">
                <a:latin typeface="Helvetica" pitchFamily="2" charset="0"/>
              </a:rPr>
              <a:t>were selected, as they provide a diverse anatomical spectrum</a:t>
            </a:r>
          </a:p>
          <a:p>
            <a:pPr lvl="1"/>
            <a:endParaRPr lang="en-US" sz="2400" dirty="0">
              <a:latin typeface="Helvetica" pitchFamily="2" charset="0"/>
            </a:endParaRPr>
          </a:p>
          <a:p>
            <a:pPr marL="342900" indent="-342900">
              <a:buFont typeface="Wingdings" pitchFamily="2" charset="2"/>
              <a:buChar char="§"/>
            </a:pPr>
            <a:r>
              <a:rPr lang="en-US" sz="2400" dirty="0">
                <a:latin typeface="Helvetica" pitchFamily="2" charset="0"/>
              </a:rPr>
              <a:t>A reduced data set of leads is beneficial to non-professionals to operate – easier placement</a:t>
            </a:r>
          </a:p>
          <a:p>
            <a:pPr marL="342900" indent="-342900">
              <a:buFont typeface="Wingdings" pitchFamily="2" charset="2"/>
              <a:buChar char="§"/>
            </a:pPr>
            <a:endParaRPr lang="en-US" sz="2400" dirty="0">
              <a:latin typeface="Helvetica" pitchFamily="2" charset="0"/>
            </a:endParaRPr>
          </a:p>
          <a:p>
            <a:pPr marL="342900" indent="-342900">
              <a:buFont typeface="Wingdings" pitchFamily="2" charset="2"/>
              <a:buChar char="§"/>
            </a:pPr>
            <a:r>
              <a:rPr lang="en-US" sz="2400" dirty="0">
                <a:latin typeface="Helvetica" pitchFamily="2" charset="0"/>
              </a:rPr>
              <a:t>We can measure 4 leads using our system input cost-effectively, versus expensive ECG devices</a:t>
            </a:r>
          </a:p>
          <a:p>
            <a:pPr marL="342900" indent="-342900">
              <a:buFont typeface="Wingdings" pitchFamily="2" charset="2"/>
              <a:buChar char="§"/>
            </a:pPr>
            <a:endParaRPr lang="en-US" sz="2400" dirty="0">
              <a:latin typeface="Helvetica" pitchFamily="2" charset="0"/>
            </a:endParaRPr>
          </a:p>
          <a:p>
            <a:pPr marL="342900" indent="-342900">
              <a:buFont typeface="Wingdings" pitchFamily="2" charset="2"/>
              <a:buChar char="§"/>
            </a:pPr>
            <a:endParaRPr lang="en-US" sz="2400" dirty="0">
              <a:latin typeface="Helvetica" pitchFamily="2" charset="0"/>
            </a:endParaRPr>
          </a:p>
          <a:p>
            <a:pPr marL="342900" indent="-342900">
              <a:buFont typeface="Wingdings" pitchFamily="2" charset="2"/>
              <a:buChar char="§"/>
            </a:pPr>
            <a:endParaRPr lang="en-US" sz="2400" dirty="0">
              <a:latin typeface="Helvetica" pitchFamily="2" charset="0"/>
            </a:endParaRPr>
          </a:p>
          <a:p>
            <a:pPr marL="342900" indent="-342900">
              <a:buFont typeface="Wingdings" pitchFamily="2" charset="2"/>
              <a:buChar char="§"/>
            </a:pPr>
            <a:endParaRPr lang="en-US" sz="1600" dirty="0">
              <a:latin typeface="Helvetica" pitchFamily="2" charset="0"/>
            </a:endParaRPr>
          </a:p>
        </p:txBody>
      </p:sp>
      <p:grpSp>
        <p:nvGrpSpPr>
          <p:cNvPr id="9" name="Group 8">
            <a:extLst>
              <a:ext uri="{FF2B5EF4-FFF2-40B4-BE49-F238E27FC236}">
                <a16:creationId xmlns:a16="http://schemas.microsoft.com/office/drawing/2014/main" id="{DFF3E947-F32F-6B3A-1209-33B456FCFB62}"/>
              </a:ext>
            </a:extLst>
          </p:cNvPr>
          <p:cNvGrpSpPr/>
          <p:nvPr/>
        </p:nvGrpSpPr>
        <p:grpSpPr>
          <a:xfrm>
            <a:off x="7381701" y="1714052"/>
            <a:ext cx="4309116" cy="3903513"/>
            <a:chOff x="8118021" y="968664"/>
            <a:chExt cx="3370943" cy="3053647"/>
          </a:xfrm>
        </p:grpSpPr>
        <p:pic>
          <p:nvPicPr>
            <p:cNvPr id="9218" name="Picture 2">
              <a:extLst>
                <a:ext uri="{FF2B5EF4-FFF2-40B4-BE49-F238E27FC236}">
                  <a16:creationId xmlns:a16="http://schemas.microsoft.com/office/drawing/2014/main" id="{AEBC23E6-DE5D-A528-E50C-370B1CCF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9643" y="968664"/>
              <a:ext cx="3187700" cy="2806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9C339F-F06F-59C8-8907-3871D7A496DA}"/>
                </a:ext>
              </a:extLst>
            </p:cNvPr>
            <p:cNvSpPr txBox="1"/>
            <p:nvPr/>
          </p:nvSpPr>
          <p:spPr>
            <a:xfrm>
              <a:off x="8118021" y="3805620"/>
              <a:ext cx="3370943" cy="216691"/>
            </a:xfrm>
            <a:prstGeom prst="rect">
              <a:avLst/>
            </a:prstGeom>
            <a:noFill/>
          </p:spPr>
          <p:txBody>
            <a:bodyPr wrap="square" rtlCol="0">
              <a:spAutoFit/>
            </a:bodyPr>
            <a:lstStyle/>
            <a:p>
              <a:r>
                <a:rPr lang="en-US" sz="600" dirty="0">
                  <a:latin typeface="Helvetica" pitchFamily="2" charset="0"/>
                </a:rPr>
                <a:t>Adapted from: </a:t>
              </a:r>
              <a:r>
                <a:rPr lang="en-US" sz="600" b="0" i="0" dirty="0">
                  <a:solidFill>
                    <a:srgbClr val="212121"/>
                  </a:solidFill>
                  <a:effectLst/>
                  <a:latin typeface="Roboto" panose="02000000000000000000" pitchFamily="2" charset="0"/>
                </a:rPr>
                <a:t>Meek S, Morris F. ABC of clinical electrocardiography. Introduction. I-Leads, rate, rhythm, and cardiac axis. BMJ. 2002 Feb 16;324(7334):415-8. doi: 10.1136/bmj.324.7334.415. PMID: 11850377; PMCID: PMC1122339.</a:t>
              </a:r>
              <a:endParaRPr lang="en-US" sz="600" dirty="0">
                <a:latin typeface="Helvetica" pitchFamily="2" charset="0"/>
              </a:endParaRPr>
            </a:p>
          </p:txBody>
        </p:sp>
      </p:grpSp>
    </p:spTree>
    <p:extLst>
      <p:ext uri="{BB962C8B-B14F-4D97-AF65-F5344CB8AC3E}">
        <p14:creationId xmlns:p14="http://schemas.microsoft.com/office/powerpoint/2010/main" val="248684042"/>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A0ABD-6B6E-3C76-2204-623D38D1C6E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108E2-BE76-EF79-EB49-E17CFF029C3E}"/>
              </a:ext>
            </a:extLst>
          </p:cNvPr>
          <p:cNvSpPr>
            <a:spLocks noGrp="1"/>
          </p:cNvSpPr>
          <p:nvPr>
            <p:ph idx="1"/>
          </p:nvPr>
        </p:nvSpPr>
        <p:spPr>
          <a:xfrm>
            <a:off x="394063" y="153578"/>
            <a:ext cx="11231880" cy="6403975"/>
          </a:xfrm>
        </p:spPr>
        <p:txBody>
          <a:bodyPr>
            <a:normAutofit/>
          </a:bodyPr>
          <a:lstStyle/>
          <a:p>
            <a:pPr marL="0" indent="0" algn="ctr">
              <a:buNone/>
            </a:pPr>
            <a:r>
              <a:rPr lang="en-US" sz="3400" b="1" u="sng" dirty="0">
                <a:solidFill>
                  <a:srgbClr val="002060"/>
                </a:solidFill>
                <a:latin typeface="Helvetica" pitchFamily="2" charset="0"/>
              </a:rPr>
              <a:t>Upscaling Algorithm Pt 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71A5AB7-26B1-F97D-16B9-7D76EA1383B0}"/>
                  </a:ext>
                </a:extLst>
              </p:cNvPr>
              <p:cNvSpPr txBox="1"/>
              <p:nvPr/>
            </p:nvSpPr>
            <p:spPr>
              <a:xfrm>
                <a:off x="311525" y="292135"/>
                <a:ext cx="6893429" cy="6224781"/>
              </a:xfrm>
              <a:prstGeom prst="rect">
                <a:avLst/>
              </a:prstGeom>
              <a:noFill/>
            </p:spPr>
            <p:txBody>
              <a:bodyPr wrap="square" rtlCol="0">
                <a:spAutoFit/>
              </a:bodyPr>
              <a:lstStyle/>
              <a:p>
                <a:endParaRPr lang="en-US" sz="2400" dirty="0">
                  <a:latin typeface="Helvetica" pitchFamily="2" charset="0"/>
                </a:endParaRPr>
              </a:p>
              <a:p>
                <a:pPr marL="342900" indent="-342900">
                  <a:buFont typeface="Wingdings" pitchFamily="2" charset="2"/>
                  <a:buChar char="§"/>
                </a:pPr>
                <a:r>
                  <a:rPr lang="en-US" sz="2150" dirty="0">
                    <a:latin typeface="Helvetica" pitchFamily="2" charset="0"/>
                  </a:rPr>
                  <a:t>Cubic Spline Interpolation uses</a:t>
                </a:r>
                <a:r>
                  <a:rPr lang="en-US" sz="2150" b="1" dirty="0">
                    <a:latin typeface="Helvetica" pitchFamily="2" charset="0"/>
                  </a:rPr>
                  <a:t> piecewise cubic functions </a:t>
                </a:r>
                <a:r>
                  <a:rPr lang="en-US" sz="2150" dirty="0">
                    <a:latin typeface="Helvetica" pitchFamily="2" charset="0"/>
                  </a:rPr>
                  <a:t>to define a larger function</a:t>
                </a:r>
              </a:p>
              <a:p>
                <a:pPr marL="285750" indent="-285750">
                  <a:buFont typeface="Wingdings" pitchFamily="2" charset="2"/>
                  <a:buChar char="§"/>
                </a:pPr>
                <a:endParaRPr lang="en-US" sz="2150" dirty="0">
                  <a:latin typeface="Helvetica" pitchFamily="2" charset="0"/>
                </a:endParaRPr>
              </a:p>
              <a:p>
                <a:pPr/>
                <a14:m>
                  <m:oMathPara xmlns:m="http://schemas.openxmlformats.org/officeDocument/2006/math">
                    <m:oMathParaPr>
                      <m:jc m:val="centerGroup"/>
                    </m:oMathParaPr>
                    <m:oMath xmlns:m="http://schemas.openxmlformats.org/officeDocument/2006/math">
                      <m:r>
                        <a:rPr lang="en-US" sz="2150" b="0" i="1" smtClean="0">
                          <a:solidFill>
                            <a:schemeClr val="tx1"/>
                          </a:solidFill>
                          <a:latin typeface="Cambria Math" panose="02040503050406030204" pitchFamily="18" charset="0"/>
                        </a:rPr>
                        <m:t>𝑃</m:t>
                      </m:r>
                      <m:d>
                        <m:dPr>
                          <m:ctrlPr>
                            <a:rPr lang="en-US" sz="2150" b="0" i="1" smtClean="0">
                              <a:solidFill>
                                <a:schemeClr val="tx1"/>
                              </a:solidFill>
                              <a:latin typeface="Cambria Math" panose="02040503050406030204" pitchFamily="18" charset="0"/>
                            </a:rPr>
                          </m:ctrlPr>
                        </m:dPr>
                        <m:e>
                          <m:r>
                            <a:rPr lang="en-US" sz="2150" b="0" i="1" smtClean="0">
                              <a:solidFill>
                                <a:schemeClr val="tx1"/>
                              </a:solidFill>
                              <a:latin typeface="Cambria Math" panose="02040503050406030204" pitchFamily="18" charset="0"/>
                            </a:rPr>
                            <m:t>𝑥</m:t>
                          </m:r>
                        </m:e>
                      </m:d>
                      <m:r>
                        <a:rPr lang="en-US" sz="2150" b="0" i="1" smtClean="0">
                          <a:solidFill>
                            <a:schemeClr val="tx1"/>
                          </a:solidFill>
                          <a:latin typeface="Cambria Math" panose="02040503050406030204" pitchFamily="18" charset="0"/>
                        </a:rPr>
                        <m:t>=</m:t>
                      </m:r>
                      <m:r>
                        <a:rPr lang="en-US" sz="2150" b="0" i="1" smtClean="0">
                          <a:solidFill>
                            <a:schemeClr val="tx1"/>
                          </a:solidFill>
                          <a:latin typeface="Cambria Math" panose="02040503050406030204" pitchFamily="18" charset="0"/>
                        </a:rPr>
                        <m:t>𝑎</m:t>
                      </m:r>
                      <m:sSup>
                        <m:sSupPr>
                          <m:ctrlPr>
                            <a:rPr lang="en-US" sz="2150" b="0" i="1" smtClean="0">
                              <a:solidFill>
                                <a:schemeClr val="tx1"/>
                              </a:solidFill>
                              <a:latin typeface="Cambria Math" panose="02040503050406030204" pitchFamily="18" charset="0"/>
                            </a:rPr>
                          </m:ctrlPr>
                        </m:sSupPr>
                        <m:e>
                          <m:r>
                            <a:rPr lang="en-US" sz="2150" b="0" i="1" smtClean="0">
                              <a:solidFill>
                                <a:schemeClr val="tx1"/>
                              </a:solidFill>
                              <a:latin typeface="Cambria Math" panose="02040503050406030204" pitchFamily="18" charset="0"/>
                            </a:rPr>
                            <m:t>𝑥</m:t>
                          </m:r>
                        </m:e>
                        <m:sup>
                          <m:r>
                            <a:rPr lang="en-US" sz="2150" b="0" i="1" smtClean="0">
                              <a:solidFill>
                                <a:schemeClr val="tx1"/>
                              </a:solidFill>
                              <a:latin typeface="Cambria Math" panose="02040503050406030204" pitchFamily="18" charset="0"/>
                            </a:rPr>
                            <m:t>3</m:t>
                          </m:r>
                        </m:sup>
                      </m:sSup>
                      <m:r>
                        <a:rPr lang="en-US" sz="2150" b="0" i="1" smtClean="0">
                          <a:solidFill>
                            <a:schemeClr val="tx1"/>
                          </a:solidFill>
                          <a:latin typeface="Cambria Math" panose="02040503050406030204" pitchFamily="18" charset="0"/>
                        </a:rPr>
                        <m:t>+</m:t>
                      </m:r>
                      <m:r>
                        <a:rPr lang="en-US" sz="2150" b="0" i="1" smtClean="0">
                          <a:solidFill>
                            <a:schemeClr val="tx1"/>
                          </a:solidFill>
                          <a:latin typeface="Cambria Math" panose="02040503050406030204" pitchFamily="18" charset="0"/>
                        </a:rPr>
                        <m:t>𝑏</m:t>
                      </m:r>
                      <m:sSup>
                        <m:sSupPr>
                          <m:ctrlPr>
                            <a:rPr lang="en-US" sz="2150" b="0" i="1" smtClean="0">
                              <a:solidFill>
                                <a:schemeClr val="tx1"/>
                              </a:solidFill>
                              <a:latin typeface="Cambria Math" panose="02040503050406030204" pitchFamily="18" charset="0"/>
                            </a:rPr>
                          </m:ctrlPr>
                        </m:sSupPr>
                        <m:e>
                          <m:r>
                            <a:rPr lang="en-US" sz="2150" b="0" i="1" smtClean="0">
                              <a:solidFill>
                                <a:schemeClr val="tx1"/>
                              </a:solidFill>
                              <a:latin typeface="Cambria Math" panose="02040503050406030204" pitchFamily="18" charset="0"/>
                            </a:rPr>
                            <m:t>𝑥</m:t>
                          </m:r>
                        </m:e>
                        <m:sup>
                          <m:r>
                            <a:rPr lang="en-US" sz="2150" b="0" i="1" smtClean="0">
                              <a:solidFill>
                                <a:schemeClr val="tx1"/>
                              </a:solidFill>
                              <a:latin typeface="Cambria Math" panose="02040503050406030204" pitchFamily="18" charset="0"/>
                            </a:rPr>
                            <m:t>2</m:t>
                          </m:r>
                        </m:sup>
                      </m:sSup>
                      <m:r>
                        <a:rPr lang="en-US" sz="2150" b="0" i="1" smtClean="0">
                          <a:solidFill>
                            <a:schemeClr val="tx1"/>
                          </a:solidFill>
                          <a:latin typeface="Cambria Math" panose="02040503050406030204" pitchFamily="18" charset="0"/>
                        </a:rPr>
                        <m:t>+</m:t>
                      </m:r>
                      <m:r>
                        <a:rPr lang="en-US" sz="2150" b="0" i="1" smtClean="0">
                          <a:solidFill>
                            <a:schemeClr val="tx1"/>
                          </a:solidFill>
                          <a:latin typeface="Cambria Math" panose="02040503050406030204" pitchFamily="18" charset="0"/>
                        </a:rPr>
                        <m:t>𝑐𝑥</m:t>
                      </m:r>
                      <m:r>
                        <a:rPr lang="en-US" sz="2150" b="0" i="1" smtClean="0">
                          <a:solidFill>
                            <a:schemeClr val="tx1"/>
                          </a:solidFill>
                          <a:latin typeface="Cambria Math" panose="02040503050406030204" pitchFamily="18" charset="0"/>
                        </a:rPr>
                        <m:t>+</m:t>
                      </m:r>
                      <m:r>
                        <a:rPr lang="en-US" sz="2150" b="0" i="1" smtClean="0">
                          <a:solidFill>
                            <a:schemeClr val="tx1"/>
                          </a:solidFill>
                          <a:latin typeface="Cambria Math" panose="02040503050406030204" pitchFamily="18" charset="0"/>
                        </a:rPr>
                        <m:t>𝑑</m:t>
                      </m:r>
                    </m:oMath>
                  </m:oMathPara>
                </a14:m>
                <a:endParaRPr lang="en-US" sz="2150" dirty="0">
                  <a:solidFill>
                    <a:schemeClr val="tx1"/>
                  </a:solidFill>
                  <a:latin typeface="Helvetica" pitchFamily="2" charset="0"/>
                </a:endParaRPr>
              </a:p>
              <a:p>
                <a:pPr marL="171450" indent="-171450">
                  <a:buFont typeface="Wingdings" pitchFamily="2" charset="2"/>
                  <a:buChar char="§"/>
                </a:pPr>
                <a:endParaRPr lang="en-US" sz="2150" dirty="0">
                  <a:solidFill>
                    <a:schemeClr val="tx1"/>
                  </a:solidFill>
                  <a:latin typeface="Helvetica" pitchFamily="2" charset="0"/>
                </a:endParaRPr>
              </a:p>
              <a:p>
                <a:pPr marL="342900" indent="-342900">
                  <a:buFont typeface="Wingdings" pitchFamily="2" charset="2"/>
                  <a:buChar char="§"/>
                </a:pPr>
                <a:r>
                  <a:rPr lang="en-US" sz="2150" dirty="0">
                    <a:latin typeface="Helvetica" pitchFamily="2" charset="0"/>
                  </a:rPr>
                  <a:t>We </a:t>
                </a:r>
                <a:r>
                  <a:rPr lang="en-US" sz="2150" b="1" dirty="0">
                    <a:latin typeface="Helvetica" pitchFamily="2" charset="0"/>
                  </a:rPr>
                  <a:t>reconstruct</a:t>
                </a:r>
                <a:r>
                  <a:rPr lang="en-US" sz="2150" dirty="0">
                    <a:latin typeface="Helvetica" pitchFamily="2" charset="0"/>
                  </a:rPr>
                  <a:t> the function </a:t>
                </a:r>
                <a14:m>
                  <m:oMath xmlns:m="http://schemas.openxmlformats.org/officeDocument/2006/math">
                    <m:f>
                      <m:fPr>
                        <m:ctrlPr>
                          <a:rPr lang="en-US" sz="2150" i="1" smtClean="0">
                            <a:solidFill>
                              <a:schemeClr val="tx1"/>
                            </a:solidFill>
                            <a:latin typeface="Cambria Math" panose="02040503050406030204" pitchFamily="18" charset="0"/>
                          </a:rPr>
                        </m:ctrlPr>
                      </m:fPr>
                      <m:num>
                        <m:r>
                          <a:rPr lang="en-US" sz="2150" b="0" i="1" smtClean="0">
                            <a:solidFill>
                              <a:schemeClr val="tx1"/>
                            </a:solidFill>
                            <a:latin typeface="Cambria Math" panose="02040503050406030204" pitchFamily="18" charset="0"/>
                          </a:rPr>
                          <m:t>1</m:t>
                        </m:r>
                      </m:num>
                      <m:den>
                        <m:r>
                          <a:rPr lang="en-US" sz="2150" b="0" i="1" smtClean="0">
                            <a:solidFill>
                              <a:schemeClr val="tx1"/>
                            </a:solidFill>
                            <a:latin typeface="Cambria Math" panose="02040503050406030204" pitchFamily="18" charset="0"/>
                          </a:rPr>
                          <m:t>1+25</m:t>
                        </m:r>
                        <m:sSup>
                          <m:sSupPr>
                            <m:ctrlPr>
                              <a:rPr lang="en-US" sz="2150" b="0" i="1" smtClean="0">
                                <a:solidFill>
                                  <a:schemeClr val="tx1"/>
                                </a:solidFill>
                                <a:latin typeface="Cambria Math" panose="02040503050406030204" pitchFamily="18" charset="0"/>
                              </a:rPr>
                            </m:ctrlPr>
                          </m:sSupPr>
                          <m:e>
                            <m:r>
                              <a:rPr lang="en-US" sz="2150" b="0" i="1" smtClean="0">
                                <a:solidFill>
                                  <a:schemeClr val="tx1"/>
                                </a:solidFill>
                                <a:latin typeface="Cambria Math" panose="02040503050406030204" pitchFamily="18" charset="0"/>
                              </a:rPr>
                              <m:t>𝑥</m:t>
                            </m:r>
                          </m:e>
                          <m:sup>
                            <m:r>
                              <a:rPr lang="en-US" sz="2150" b="0" i="1" smtClean="0">
                                <a:solidFill>
                                  <a:schemeClr val="tx1"/>
                                </a:solidFill>
                                <a:latin typeface="Cambria Math" panose="02040503050406030204" pitchFamily="18" charset="0"/>
                              </a:rPr>
                              <m:t>2</m:t>
                            </m:r>
                          </m:sup>
                        </m:sSup>
                      </m:den>
                    </m:f>
                  </m:oMath>
                </a14:m>
                <a:r>
                  <a:rPr lang="en-US" sz="2150" dirty="0">
                    <a:solidFill>
                      <a:schemeClr val="tx1"/>
                    </a:solidFill>
                    <a:latin typeface="Helvetica" pitchFamily="2" charset="0"/>
                  </a:rPr>
                  <a:t>  using just 8 data points. </a:t>
                </a:r>
              </a:p>
              <a:p>
                <a:pPr marL="342900" indent="-342900">
                  <a:buFont typeface="Wingdings" pitchFamily="2" charset="2"/>
                  <a:buChar char="§"/>
                </a:pPr>
                <a:endParaRPr lang="en-US" sz="2150" dirty="0">
                  <a:latin typeface="IBM Plex Sans" panose="020B0503050203000203" pitchFamily="34" charset="0"/>
                </a:endParaRPr>
              </a:p>
              <a:p>
                <a:pPr marL="342900" indent="-342900">
                  <a:buFont typeface="Wingdings" pitchFamily="2" charset="2"/>
                  <a:buChar char="§"/>
                </a:pPr>
                <a:r>
                  <a:rPr lang="en-US" sz="2150" dirty="0">
                    <a:latin typeface="Helvetica" pitchFamily="2" charset="0"/>
                  </a:rPr>
                  <a:t>Reconstruction of a function is </a:t>
                </a:r>
                <a:r>
                  <a:rPr lang="en-US" sz="2150" b="1" dirty="0">
                    <a:latin typeface="Helvetica" pitchFamily="2" charset="0"/>
                  </a:rPr>
                  <a:t>more accurate </a:t>
                </a:r>
                <a:r>
                  <a:rPr lang="en-US" sz="2150" dirty="0">
                    <a:latin typeface="Helvetica" pitchFamily="2" charset="0"/>
                  </a:rPr>
                  <a:t>with cubic spline vs other methods</a:t>
                </a:r>
              </a:p>
              <a:p>
                <a:pPr marL="342900" indent="-342900">
                  <a:buFont typeface="Wingdings" pitchFamily="2" charset="2"/>
                  <a:buChar char="§"/>
                </a:pPr>
                <a:endParaRPr lang="en-US" sz="2150" b="1" dirty="0">
                  <a:latin typeface="Helvetica" pitchFamily="2" charset="0"/>
                </a:endParaRPr>
              </a:p>
              <a:p>
                <a:pPr marL="342900" indent="-342900">
                  <a:buFont typeface="Wingdings" pitchFamily="2" charset="2"/>
                  <a:buChar char="§"/>
                </a:pPr>
                <a:r>
                  <a:rPr lang="en-US" sz="2150" dirty="0">
                    <a:latin typeface="Helvetica" pitchFamily="2" charset="0"/>
                  </a:rPr>
                  <a:t>We </a:t>
                </a:r>
                <a:r>
                  <a:rPr lang="en-US" sz="2150" b="1" dirty="0">
                    <a:latin typeface="Helvetica" pitchFamily="2" charset="0"/>
                  </a:rPr>
                  <a:t>iteratively</a:t>
                </a:r>
                <a:r>
                  <a:rPr lang="en-US" sz="2150" dirty="0">
                    <a:latin typeface="Helvetica" pitchFamily="2" charset="0"/>
                  </a:rPr>
                  <a:t> update cubic polynomials to closely fit the sample points to reconstruct an unknown lead</a:t>
                </a:r>
              </a:p>
              <a:p>
                <a:pPr marL="342900" indent="-342900">
                  <a:buFont typeface="Wingdings" pitchFamily="2" charset="2"/>
                  <a:buChar char="§"/>
                </a:pPr>
                <a:endParaRPr lang="en-US" sz="2150" dirty="0">
                  <a:latin typeface="Helvetica" pitchFamily="2" charset="0"/>
                </a:endParaRPr>
              </a:p>
              <a:p>
                <a:pPr marL="342900" indent="-342900">
                  <a:buFont typeface="Wingdings" pitchFamily="2" charset="2"/>
                  <a:buChar char="§"/>
                </a:pPr>
                <a:r>
                  <a:rPr lang="en-US" sz="2150" dirty="0">
                    <a:latin typeface="Helvetica" pitchFamily="2" charset="0"/>
                  </a:rPr>
                  <a:t>We apply </a:t>
                </a:r>
                <a:r>
                  <a:rPr lang="en-US" sz="2150" b="1" dirty="0">
                    <a:latin typeface="Helvetica" pitchFamily="2" charset="0"/>
                  </a:rPr>
                  <a:t>spatial correction to enhance accuracy</a:t>
                </a:r>
                <a:r>
                  <a:rPr lang="en-US" sz="2150" dirty="0">
                    <a:latin typeface="Helvetica" pitchFamily="2" charset="0"/>
                  </a:rPr>
                  <a:t>: Einthoven’s Triangle and Precordial Lead Progression </a:t>
                </a:r>
              </a:p>
            </p:txBody>
          </p:sp>
        </mc:Choice>
        <mc:Fallback xmlns="">
          <p:sp>
            <p:nvSpPr>
              <p:cNvPr id="2" name="TextBox 1">
                <a:extLst>
                  <a:ext uri="{FF2B5EF4-FFF2-40B4-BE49-F238E27FC236}">
                    <a16:creationId xmlns:a16="http://schemas.microsoft.com/office/drawing/2014/main" id="{A71A5AB7-26B1-F97D-16B9-7D76EA1383B0}"/>
                  </a:ext>
                </a:extLst>
              </p:cNvPr>
              <p:cNvSpPr txBox="1">
                <a:spLocks noRot="1" noChangeAspect="1" noMove="1" noResize="1" noEditPoints="1" noAdjustHandles="1" noChangeArrowheads="1" noChangeShapeType="1" noTextEdit="1"/>
              </p:cNvSpPr>
              <p:nvPr/>
            </p:nvSpPr>
            <p:spPr>
              <a:xfrm>
                <a:off x="311525" y="292135"/>
                <a:ext cx="6893429" cy="6224781"/>
              </a:xfrm>
              <a:prstGeom prst="rect">
                <a:avLst/>
              </a:prstGeom>
              <a:blipFill>
                <a:blip r:embed="rId3"/>
                <a:stretch>
                  <a:fillRect l="-919" r="-1838" b="-81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87C22CFC-E131-5B31-42DD-E531F4C69FC9}"/>
              </a:ext>
            </a:extLst>
          </p:cNvPr>
          <p:cNvGrpSpPr/>
          <p:nvPr/>
        </p:nvGrpSpPr>
        <p:grpSpPr>
          <a:xfrm>
            <a:off x="7600207" y="955964"/>
            <a:ext cx="3713019" cy="3470178"/>
            <a:chOff x="7912924" y="955964"/>
            <a:chExt cx="3713019" cy="3470178"/>
          </a:xfrm>
        </p:grpSpPr>
        <p:pic>
          <p:nvPicPr>
            <p:cNvPr id="7170" name="Picture 2">
              <a:extLst>
                <a:ext uri="{FF2B5EF4-FFF2-40B4-BE49-F238E27FC236}">
                  <a16:creationId xmlns:a16="http://schemas.microsoft.com/office/drawing/2014/main" id="{D1A5A937-134C-FE09-DB71-4C21813219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14" t="12098" r="7751" b="5557"/>
            <a:stretch/>
          </p:blipFill>
          <p:spPr bwMode="auto">
            <a:xfrm>
              <a:off x="7912924" y="955964"/>
              <a:ext cx="3713019" cy="3158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B5D80D-0EF8-6F2A-D7D8-FE5679069BAA}"/>
                </a:ext>
              </a:extLst>
            </p:cNvPr>
            <p:cNvSpPr txBox="1"/>
            <p:nvPr/>
          </p:nvSpPr>
          <p:spPr>
            <a:xfrm>
              <a:off x="7912924" y="4056810"/>
              <a:ext cx="3364676" cy="369332"/>
            </a:xfrm>
            <a:prstGeom prst="rect">
              <a:avLst/>
            </a:prstGeom>
            <a:noFill/>
          </p:spPr>
          <p:txBody>
            <a:bodyPr wrap="square" rtlCol="0">
              <a:spAutoFit/>
            </a:bodyPr>
            <a:lstStyle/>
            <a:p>
              <a:r>
                <a:rPr lang="en-US" sz="900" dirty="0"/>
                <a:t>Adapted from: https://</a:t>
              </a:r>
              <a:r>
                <a:rPr lang="en-US" sz="900" dirty="0" err="1"/>
                <a:t>apmonitor.com</a:t>
              </a:r>
              <a:r>
                <a:rPr lang="en-US" sz="900" dirty="0"/>
                <a:t>/wiki/</a:t>
              </a:r>
              <a:r>
                <a:rPr lang="en-US" sz="900" dirty="0" err="1"/>
                <a:t>index.php</a:t>
              </a:r>
              <a:r>
                <a:rPr lang="en-US" sz="900" dirty="0"/>
                <a:t>/Main/</a:t>
              </a:r>
              <a:r>
                <a:rPr lang="en-US" sz="900" dirty="0" err="1"/>
                <a:t>ObjectCspline</a:t>
              </a:r>
              <a:endParaRPr lang="en-US" sz="900" dirty="0"/>
            </a:p>
          </p:txBody>
        </p:sp>
      </p:grpSp>
      <p:grpSp>
        <p:nvGrpSpPr>
          <p:cNvPr id="7" name="Group 6">
            <a:extLst>
              <a:ext uri="{FF2B5EF4-FFF2-40B4-BE49-F238E27FC236}">
                <a16:creationId xmlns:a16="http://schemas.microsoft.com/office/drawing/2014/main" id="{47426435-6296-4BC6-A275-8FAB879EB2F1}"/>
              </a:ext>
            </a:extLst>
          </p:cNvPr>
          <p:cNvGrpSpPr/>
          <p:nvPr/>
        </p:nvGrpSpPr>
        <p:grpSpPr>
          <a:xfrm>
            <a:off x="7600206" y="4582726"/>
            <a:ext cx="3713020" cy="2117124"/>
            <a:chOff x="7600206" y="4582726"/>
            <a:chExt cx="3713020" cy="2117124"/>
          </a:xfrm>
        </p:grpSpPr>
        <p:pic>
          <p:nvPicPr>
            <p:cNvPr id="7174" name="Picture 6" descr="Cubic Splines: The Ultimate Regression Model | by Brendan Artley | Towards  Data Science">
              <a:extLst>
                <a:ext uri="{FF2B5EF4-FFF2-40B4-BE49-F238E27FC236}">
                  <a16:creationId xmlns:a16="http://schemas.microsoft.com/office/drawing/2014/main" id="{366C63C2-B7B0-03DE-BE07-7C57C14CEA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64" t="11512" r="7320"/>
            <a:stretch/>
          </p:blipFill>
          <p:spPr bwMode="auto">
            <a:xfrm>
              <a:off x="7600206" y="4582726"/>
              <a:ext cx="3713020" cy="18900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D48070-1A9E-9328-7961-08E748C864EA}"/>
                </a:ext>
              </a:extLst>
            </p:cNvPr>
            <p:cNvSpPr txBox="1"/>
            <p:nvPr/>
          </p:nvSpPr>
          <p:spPr>
            <a:xfrm>
              <a:off x="7600207" y="6330518"/>
              <a:ext cx="3364676" cy="369332"/>
            </a:xfrm>
            <a:prstGeom prst="rect">
              <a:avLst/>
            </a:prstGeom>
            <a:noFill/>
          </p:spPr>
          <p:txBody>
            <a:bodyPr wrap="square" rtlCol="0">
              <a:spAutoFit/>
            </a:bodyPr>
            <a:lstStyle/>
            <a:p>
              <a:r>
                <a:rPr lang="en-US" sz="900" dirty="0"/>
                <a:t>Adapted from: https://</a:t>
              </a:r>
              <a:r>
                <a:rPr lang="en-US" sz="900" dirty="0" err="1"/>
                <a:t>towardsdatascience.com</a:t>
              </a:r>
              <a:r>
                <a:rPr lang="en-US" sz="900" dirty="0"/>
                <a:t>/cubic-splines-the-ultimate-regression-model-bd51a9cf396d</a:t>
              </a:r>
            </a:p>
          </p:txBody>
        </p:sp>
      </p:grpSp>
    </p:spTree>
    <p:extLst>
      <p:ext uri="{BB962C8B-B14F-4D97-AF65-F5344CB8AC3E}">
        <p14:creationId xmlns:p14="http://schemas.microsoft.com/office/powerpoint/2010/main" val="271759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59F4F-D56B-8524-2C04-A6797E2F6E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C0E76-8B1D-F5AD-9860-4221382F5A14}"/>
              </a:ext>
            </a:extLst>
          </p:cNvPr>
          <p:cNvSpPr>
            <a:spLocks noGrp="1"/>
          </p:cNvSpPr>
          <p:nvPr>
            <p:ph idx="1"/>
          </p:nvPr>
        </p:nvSpPr>
        <p:spPr>
          <a:xfrm>
            <a:off x="296562" y="204788"/>
            <a:ext cx="12192000" cy="6858000"/>
          </a:xfrm>
        </p:spPr>
        <p:txBody>
          <a:bodyPr>
            <a:normAutofit/>
          </a:bodyPr>
          <a:lstStyle/>
          <a:p>
            <a:pPr marL="0" indent="0" algn="ctr">
              <a:lnSpc>
                <a:spcPct val="150000"/>
              </a:lnSpc>
              <a:buNone/>
            </a:pPr>
            <a:r>
              <a:rPr lang="en-US" sz="3400" b="1" u="sng" dirty="0">
                <a:solidFill>
                  <a:srgbClr val="002060"/>
                </a:solidFill>
                <a:latin typeface="Helvetica" pitchFamily="2" charset="0"/>
              </a:rPr>
              <a:t>Comprehensive Screening System </a:t>
            </a:r>
          </a:p>
        </p:txBody>
      </p:sp>
      <p:sp>
        <p:nvSpPr>
          <p:cNvPr id="42" name="Rectangle 41">
            <a:hlinkClick r:id="" action="ppaction://hlinkshowjump?jump=nextslide"/>
            <a:extLst>
              <a:ext uri="{FF2B5EF4-FFF2-40B4-BE49-F238E27FC236}">
                <a16:creationId xmlns:a16="http://schemas.microsoft.com/office/drawing/2014/main" id="{BD235A69-FA2D-3853-8941-AF80F69D3A8E}"/>
              </a:ext>
            </a:extLst>
          </p:cNvPr>
          <p:cNvSpPr/>
          <p:nvPr/>
        </p:nvSpPr>
        <p:spPr>
          <a:xfrm>
            <a:off x="666293" y="1572087"/>
            <a:ext cx="2457607" cy="1074066"/>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Sequential ECG for System Input</a:t>
            </a:r>
          </a:p>
        </p:txBody>
      </p:sp>
      <p:sp>
        <p:nvSpPr>
          <p:cNvPr id="43" name="Right Arrow 42">
            <a:extLst>
              <a:ext uri="{FF2B5EF4-FFF2-40B4-BE49-F238E27FC236}">
                <a16:creationId xmlns:a16="http://schemas.microsoft.com/office/drawing/2014/main" id="{B5320CD4-7706-8978-C79F-B8F3D6F71260}"/>
              </a:ext>
            </a:extLst>
          </p:cNvPr>
          <p:cNvSpPr/>
          <p:nvPr/>
        </p:nvSpPr>
        <p:spPr>
          <a:xfrm>
            <a:off x="3178514" y="1913420"/>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410560C-DDC3-FD58-E18B-4EFC922AE072}"/>
              </a:ext>
            </a:extLst>
          </p:cNvPr>
          <p:cNvSpPr/>
          <p:nvPr/>
        </p:nvSpPr>
        <p:spPr>
          <a:xfrm>
            <a:off x="6471404" y="1572087"/>
            <a:ext cx="1688147" cy="1074066"/>
          </a:xfrm>
          <a:prstGeom prst="rect">
            <a:avLst/>
          </a:prstGeom>
          <a:solidFill>
            <a:schemeClr val="accent5">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Upscaling Algorithm</a:t>
            </a:r>
          </a:p>
        </p:txBody>
      </p:sp>
      <p:sp>
        <p:nvSpPr>
          <p:cNvPr id="46" name="Rectangle 45">
            <a:extLst>
              <a:ext uri="{FF2B5EF4-FFF2-40B4-BE49-F238E27FC236}">
                <a16:creationId xmlns:a16="http://schemas.microsoft.com/office/drawing/2014/main" id="{CC4D92E2-FF1E-EA52-B2BE-7A72DD9DEA4B}"/>
              </a:ext>
            </a:extLst>
          </p:cNvPr>
          <p:cNvSpPr/>
          <p:nvPr/>
        </p:nvSpPr>
        <p:spPr>
          <a:xfrm>
            <a:off x="8975824" y="1534396"/>
            <a:ext cx="1932711"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Transformer Encoding </a:t>
            </a:r>
          </a:p>
        </p:txBody>
      </p:sp>
      <p:sp>
        <p:nvSpPr>
          <p:cNvPr id="47" name="Right Arrow 46">
            <a:extLst>
              <a:ext uri="{FF2B5EF4-FFF2-40B4-BE49-F238E27FC236}">
                <a16:creationId xmlns:a16="http://schemas.microsoft.com/office/drawing/2014/main" id="{7FF465D2-DE1F-6DCB-BB62-E0F2D77CE7C1}"/>
              </a:ext>
            </a:extLst>
          </p:cNvPr>
          <p:cNvSpPr/>
          <p:nvPr/>
        </p:nvSpPr>
        <p:spPr>
          <a:xfrm>
            <a:off x="8228996" y="1875731"/>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677EC8-1454-74D7-F14A-5BA778A2BEE8}"/>
              </a:ext>
            </a:extLst>
          </p:cNvPr>
          <p:cNvSpPr/>
          <p:nvPr/>
        </p:nvSpPr>
        <p:spPr>
          <a:xfrm>
            <a:off x="8245301" y="351680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0" name="Rectangle 49">
            <a:extLst>
              <a:ext uri="{FF2B5EF4-FFF2-40B4-BE49-F238E27FC236}">
                <a16:creationId xmlns:a16="http://schemas.microsoft.com/office/drawing/2014/main" id="{66967D64-F29F-4E11-F380-B3AC7A9BDED0}"/>
              </a:ext>
            </a:extLst>
          </p:cNvPr>
          <p:cNvSpPr/>
          <p:nvPr/>
        </p:nvSpPr>
        <p:spPr>
          <a:xfrm>
            <a:off x="8421278" y="369278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1" name="Rectangle 50">
            <a:extLst>
              <a:ext uri="{FF2B5EF4-FFF2-40B4-BE49-F238E27FC236}">
                <a16:creationId xmlns:a16="http://schemas.microsoft.com/office/drawing/2014/main" id="{A29E9127-DCA2-807A-0CE0-222E56FF5388}"/>
              </a:ext>
            </a:extLst>
          </p:cNvPr>
          <p:cNvSpPr/>
          <p:nvPr/>
        </p:nvSpPr>
        <p:spPr>
          <a:xfrm>
            <a:off x="859725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2" name="Rectangle 51">
            <a:extLst>
              <a:ext uri="{FF2B5EF4-FFF2-40B4-BE49-F238E27FC236}">
                <a16:creationId xmlns:a16="http://schemas.microsoft.com/office/drawing/2014/main" id="{0AB15F9E-2CEA-0A4C-184D-C6DDF58E298F}"/>
              </a:ext>
            </a:extLst>
          </p:cNvPr>
          <p:cNvSpPr/>
          <p:nvPr/>
        </p:nvSpPr>
        <p:spPr>
          <a:xfrm>
            <a:off x="8773231" y="404473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3" name="Rectangle 52">
            <a:extLst>
              <a:ext uri="{FF2B5EF4-FFF2-40B4-BE49-F238E27FC236}">
                <a16:creationId xmlns:a16="http://schemas.microsoft.com/office/drawing/2014/main" id="{FD4DFCEE-A944-50F5-46B3-D72438E9198B}"/>
              </a:ext>
            </a:extLst>
          </p:cNvPr>
          <p:cNvSpPr/>
          <p:nvPr/>
        </p:nvSpPr>
        <p:spPr>
          <a:xfrm>
            <a:off x="8949208" y="422071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Autoencoders for Dimensionality Reduction</a:t>
            </a:r>
          </a:p>
        </p:txBody>
      </p:sp>
      <p:sp>
        <p:nvSpPr>
          <p:cNvPr id="54" name="Right Arrow 53">
            <a:extLst>
              <a:ext uri="{FF2B5EF4-FFF2-40B4-BE49-F238E27FC236}">
                <a16:creationId xmlns:a16="http://schemas.microsoft.com/office/drawing/2014/main" id="{F339E719-EBB0-8059-4C65-64982E3C5E8F}"/>
              </a:ext>
            </a:extLst>
          </p:cNvPr>
          <p:cNvSpPr/>
          <p:nvPr/>
        </p:nvSpPr>
        <p:spPr>
          <a:xfrm rot="5400000">
            <a:off x="9548846" y="2828876"/>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F0A59AF5-1582-B526-1E93-27EF991DB4DD}"/>
              </a:ext>
            </a:extLst>
          </p:cNvPr>
          <p:cNvSpPr/>
          <p:nvPr/>
        </p:nvSpPr>
        <p:spPr>
          <a:xfrm rot="10800000">
            <a:off x="7455671" y="4131377"/>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8FB5C4C-B3DE-3092-DCA3-9610FF5314A9}"/>
              </a:ext>
            </a:extLst>
          </p:cNvPr>
          <p:cNvSpPr/>
          <p:nvPr/>
        </p:nvSpPr>
        <p:spPr>
          <a:xfrm>
            <a:off x="491007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Classification via Support Vector Machine</a:t>
            </a:r>
          </a:p>
        </p:txBody>
      </p:sp>
      <p:sp>
        <p:nvSpPr>
          <p:cNvPr id="59" name="Right Brace 58">
            <a:extLst>
              <a:ext uri="{FF2B5EF4-FFF2-40B4-BE49-F238E27FC236}">
                <a16:creationId xmlns:a16="http://schemas.microsoft.com/office/drawing/2014/main" id="{566F07B1-1728-44C1-626C-88D542DA1B0F}"/>
              </a:ext>
            </a:extLst>
          </p:cNvPr>
          <p:cNvSpPr/>
          <p:nvPr/>
        </p:nvSpPr>
        <p:spPr>
          <a:xfrm>
            <a:off x="4213669" y="3633788"/>
            <a:ext cx="609723" cy="17690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54ADA8C4-84DD-784B-E3A5-CACC644B43F2}"/>
              </a:ext>
            </a:extLst>
          </p:cNvPr>
          <p:cNvSpPr/>
          <p:nvPr/>
        </p:nvSpPr>
        <p:spPr>
          <a:xfrm>
            <a:off x="2428015" y="3501541"/>
            <a:ext cx="1724203"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Diseased </a:t>
            </a:r>
          </a:p>
        </p:txBody>
      </p:sp>
      <p:sp>
        <p:nvSpPr>
          <p:cNvPr id="62" name="Rectangle 61">
            <a:extLst>
              <a:ext uri="{FF2B5EF4-FFF2-40B4-BE49-F238E27FC236}">
                <a16:creationId xmlns:a16="http://schemas.microsoft.com/office/drawing/2014/main" id="{2D5188E1-2281-8567-30BE-89944485F207}"/>
              </a:ext>
            </a:extLst>
          </p:cNvPr>
          <p:cNvSpPr/>
          <p:nvPr/>
        </p:nvSpPr>
        <p:spPr>
          <a:xfrm>
            <a:off x="2428015" y="5129666"/>
            <a:ext cx="1754928"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Wildtype</a:t>
            </a:r>
          </a:p>
        </p:txBody>
      </p:sp>
      <p:sp>
        <p:nvSpPr>
          <p:cNvPr id="4" name="Rectangle 3">
            <a:extLst>
              <a:ext uri="{FF2B5EF4-FFF2-40B4-BE49-F238E27FC236}">
                <a16:creationId xmlns:a16="http://schemas.microsoft.com/office/drawing/2014/main" id="{5756C34F-44A5-AA67-BF7C-A1C65BB13904}"/>
              </a:ext>
            </a:extLst>
          </p:cNvPr>
          <p:cNvSpPr/>
          <p:nvPr/>
        </p:nvSpPr>
        <p:spPr>
          <a:xfrm>
            <a:off x="3945873" y="1586419"/>
            <a:ext cx="1698151" cy="1074066"/>
          </a:xfrm>
          <a:prstGeom prst="rect">
            <a:avLst/>
          </a:prstGeom>
          <a:solidFill>
            <a:schemeClr val="accent4">
              <a:lumMod val="40000"/>
              <a:lumOff val="6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Preprocessing</a:t>
            </a:r>
          </a:p>
        </p:txBody>
      </p:sp>
      <p:sp>
        <p:nvSpPr>
          <p:cNvPr id="5" name="Right Arrow 4">
            <a:extLst>
              <a:ext uri="{FF2B5EF4-FFF2-40B4-BE49-F238E27FC236}">
                <a16:creationId xmlns:a16="http://schemas.microsoft.com/office/drawing/2014/main" id="{14DD0A7B-0583-88C1-5159-995B4805E25A}"/>
              </a:ext>
            </a:extLst>
          </p:cNvPr>
          <p:cNvSpPr/>
          <p:nvPr/>
        </p:nvSpPr>
        <p:spPr>
          <a:xfrm>
            <a:off x="5712804" y="1912898"/>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95E08234-ECD9-EF79-FB49-DFB0C44E0C58}"/>
              </a:ext>
            </a:extLst>
          </p:cNvPr>
          <p:cNvSpPr/>
          <p:nvPr/>
        </p:nvSpPr>
        <p:spPr>
          <a:xfrm>
            <a:off x="4707924" y="1223319"/>
            <a:ext cx="6993925" cy="4411362"/>
          </a:xfrm>
          <a:custGeom>
            <a:avLst/>
            <a:gdLst>
              <a:gd name="connsiteX0" fmla="*/ 3768811 w 6993925"/>
              <a:gd name="connsiteY0" fmla="*/ 0 h 4411362"/>
              <a:gd name="connsiteX1" fmla="*/ 6993925 w 6993925"/>
              <a:gd name="connsiteY1" fmla="*/ 12357 h 4411362"/>
              <a:gd name="connsiteX2" fmla="*/ 6981568 w 6993925"/>
              <a:gd name="connsiteY2" fmla="*/ 4399005 h 4411362"/>
              <a:gd name="connsiteX3" fmla="*/ 0 w 6993925"/>
              <a:gd name="connsiteY3" fmla="*/ 4411362 h 4411362"/>
              <a:gd name="connsiteX4" fmla="*/ 24714 w 6993925"/>
              <a:gd name="connsiteY4" fmla="*/ 1853513 h 4411362"/>
              <a:gd name="connsiteX5" fmla="*/ 3805881 w 6993925"/>
              <a:gd name="connsiteY5" fmla="*/ 1828800 h 4411362"/>
              <a:gd name="connsiteX6" fmla="*/ 3768811 w 6993925"/>
              <a:gd name="connsiteY6" fmla="*/ 0 h 441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3925" h="4411362">
                <a:moveTo>
                  <a:pt x="3768811" y="0"/>
                </a:moveTo>
                <a:lnTo>
                  <a:pt x="6993925" y="12357"/>
                </a:lnTo>
                <a:lnTo>
                  <a:pt x="6981568" y="4399005"/>
                </a:lnTo>
                <a:lnTo>
                  <a:pt x="0" y="4411362"/>
                </a:lnTo>
                <a:lnTo>
                  <a:pt x="24714" y="1853513"/>
                </a:lnTo>
                <a:lnTo>
                  <a:pt x="3805881" y="1828800"/>
                </a:lnTo>
                <a:lnTo>
                  <a:pt x="3768811" y="0"/>
                </a:lnTo>
                <a:close/>
              </a:path>
            </a:pathLst>
          </a:cu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89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9024C-C606-D12E-C1A9-6420CE1220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8E15E-2EED-CCF1-0820-17BD7FB72938}"/>
              </a:ext>
            </a:extLst>
          </p:cNvPr>
          <p:cNvSpPr>
            <a:spLocks noGrp="1"/>
          </p:cNvSpPr>
          <p:nvPr>
            <p:ph idx="1"/>
          </p:nvPr>
        </p:nvSpPr>
        <p:spPr>
          <a:xfrm>
            <a:off x="394063" y="314216"/>
            <a:ext cx="11231880" cy="6403975"/>
          </a:xfrm>
        </p:spPr>
        <p:txBody>
          <a:bodyPr>
            <a:normAutofit/>
          </a:bodyPr>
          <a:lstStyle/>
          <a:p>
            <a:pPr marL="0" indent="0" algn="ctr">
              <a:buNone/>
            </a:pPr>
            <a:r>
              <a:rPr lang="en-US" sz="3400" b="1" u="sng" dirty="0">
                <a:solidFill>
                  <a:srgbClr val="002060"/>
                </a:solidFill>
                <a:latin typeface="Helvetica" pitchFamily="2" charset="0"/>
              </a:rPr>
              <a:t>Classification Algorithm – Feature Extraction </a:t>
            </a:r>
          </a:p>
          <a:p>
            <a:pPr marL="0" indent="0" algn="ctr">
              <a:buNone/>
            </a:pPr>
            <a:endParaRPr lang="en-US" sz="4000" b="1" u="sng" dirty="0">
              <a:solidFill>
                <a:srgbClr val="002060"/>
              </a:solidFill>
              <a:latin typeface="Helvetica" pitchFamily="2" charset="0"/>
            </a:endParaRPr>
          </a:p>
        </p:txBody>
      </p:sp>
      <p:grpSp>
        <p:nvGrpSpPr>
          <p:cNvPr id="4" name="Group 3">
            <a:extLst>
              <a:ext uri="{FF2B5EF4-FFF2-40B4-BE49-F238E27FC236}">
                <a16:creationId xmlns:a16="http://schemas.microsoft.com/office/drawing/2014/main" id="{B72B237E-7A71-64B8-0F44-BB228CC14A0B}"/>
              </a:ext>
            </a:extLst>
          </p:cNvPr>
          <p:cNvGrpSpPr/>
          <p:nvPr/>
        </p:nvGrpSpPr>
        <p:grpSpPr>
          <a:xfrm>
            <a:off x="394063" y="950992"/>
            <a:ext cx="2960238" cy="4956015"/>
            <a:chOff x="8665705" y="816227"/>
            <a:chExt cx="2960238" cy="4956015"/>
          </a:xfrm>
        </p:grpSpPr>
        <p:pic>
          <p:nvPicPr>
            <p:cNvPr id="10242" name="Picture 2" descr="Detailed view of a transformer encoder block. It first passes the input through an embedding layer and adds a positional encoding. It then passes the vectors through a multi-head self attention operation, the first normalization layer, a feed forward layer, and finally the second normalization layer. The side arrows on the left mark skip connections.">
              <a:extLst>
                <a:ext uri="{FF2B5EF4-FFF2-40B4-BE49-F238E27FC236}">
                  <a16:creationId xmlns:a16="http://schemas.microsoft.com/office/drawing/2014/main" id="{0CD0985A-517E-ECCB-6A11-55C5153D1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5705" y="816227"/>
              <a:ext cx="2756546" cy="48329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E859C5-3067-DA54-A3FA-09B7937409A8}"/>
                </a:ext>
              </a:extLst>
            </p:cNvPr>
            <p:cNvSpPr txBox="1"/>
            <p:nvPr/>
          </p:nvSpPr>
          <p:spPr>
            <a:xfrm>
              <a:off x="9113003" y="5526021"/>
              <a:ext cx="2512940" cy="246221"/>
            </a:xfrm>
            <a:prstGeom prst="rect">
              <a:avLst/>
            </a:prstGeom>
            <a:noFill/>
          </p:spPr>
          <p:txBody>
            <a:bodyPr wrap="square" rtlCol="0">
              <a:spAutoFit/>
            </a:bodyPr>
            <a:lstStyle/>
            <a:p>
              <a:r>
                <a:rPr lang="en-US" sz="500" dirty="0">
                  <a:latin typeface="Helvetica" pitchFamily="2" charset="0"/>
                </a:rPr>
                <a:t>Adapted from:  https://</a:t>
              </a:r>
              <a:r>
                <a:rPr lang="en-US" sz="500" dirty="0" err="1">
                  <a:latin typeface="Helvetica" pitchFamily="2" charset="0"/>
                </a:rPr>
                <a:t>www.researchgate.net</a:t>
              </a:r>
              <a:r>
                <a:rPr lang="en-US" sz="500" dirty="0">
                  <a:latin typeface="Helvetica" pitchFamily="2" charset="0"/>
                </a:rPr>
                <a:t>/publication/352239001_Attended-over_Distributed_Specificity_for_Information_Extraction_in_Cybersecurity</a:t>
              </a:r>
            </a:p>
          </p:txBody>
        </p:sp>
      </p:grpSp>
      <p:sp>
        <p:nvSpPr>
          <p:cNvPr id="5" name="TextBox 4">
            <a:extLst>
              <a:ext uri="{FF2B5EF4-FFF2-40B4-BE49-F238E27FC236}">
                <a16:creationId xmlns:a16="http://schemas.microsoft.com/office/drawing/2014/main" id="{8A8E6D27-9EF2-3A66-289C-FCB46DDAD634}"/>
              </a:ext>
            </a:extLst>
          </p:cNvPr>
          <p:cNvSpPr txBox="1"/>
          <p:nvPr/>
        </p:nvSpPr>
        <p:spPr>
          <a:xfrm>
            <a:off x="3354301" y="950992"/>
            <a:ext cx="8548397" cy="8586966"/>
          </a:xfrm>
          <a:prstGeom prst="rect">
            <a:avLst/>
          </a:prstGeom>
          <a:noFill/>
        </p:spPr>
        <p:txBody>
          <a:bodyPr wrap="square" rtlCol="0">
            <a:spAutoFit/>
          </a:bodyPr>
          <a:lstStyle/>
          <a:p>
            <a:pPr marL="342900" indent="-342900">
              <a:buFont typeface="Wingdings" pitchFamily="2" charset="2"/>
              <a:buChar char="§"/>
            </a:pPr>
            <a:r>
              <a:rPr lang="en-US" sz="2400" dirty="0">
                <a:latin typeface="Helvetica" pitchFamily="2" charset="0"/>
              </a:rPr>
              <a:t>All ECG signals were processed via upscaling algorithm and are segmented into 1 second files (255,000 files). </a:t>
            </a:r>
          </a:p>
          <a:p>
            <a:endParaRPr lang="en-US" sz="2400" dirty="0">
              <a:latin typeface="Helvetica" pitchFamily="2" charset="0"/>
            </a:endParaRPr>
          </a:p>
          <a:p>
            <a:r>
              <a:rPr lang="en-US" sz="2400" b="1" dirty="0">
                <a:latin typeface="Helvetica" pitchFamily="2" charset="0"/>
              </a:rPr>
              <a:t>Step 1: Initial Feature Extraction</a:t>
            </a:r>
          </a:p>
          <a:p>
            <a:pPr marL="800100" lvl="1" indent="-342900">
              <a:buFont typeface="Wingdings" pitchFamily="2" charset="2"/>
              <a:buChar char="§"/>
            </a:pPr>
            <a:r>
              <a:rPr lang="en-US" sz="2400" dirty="0">
                <a:latin typeface="Helvetica" pitchFamily="2" charset="0"/>
              </a:rPr>
              <a:t>We first utilize the encoding portion of a Transformer to encode each ECG into a high-dimensional feature matrix -&gt; associating pattern with diagnosis</a:t>
            </a:r>
          </a:p>
          <a:p>
            <a:endParaRPr lang="en-US" sz="2400" dirty="0">
              <a:latin typeface="Helvetica" pitchFamily="2" charset="0"/>
            </a:endParaRPr>
          </a:p>
          <a:p>
            <a:pPr marL="800100" lvl="1" indent="-342900">
              <a:buFont typeface="Wingdings" pitchFamily="2" charset="2"/>
              <a:buChar char="§"/>
            </a:pPr>
            <a:r>
              <a:rPr lang="en-US" sz="2400" dirty="0">
                <a:latin typeface="Helvetica" pitchFamily="2" charset="0"/>
              </a:rPr>
              <a:t>Self Attention: Can extract complex temporal dependencies in the ECG data aka features</a:t>
            </a:r>
          </a:p>
          <a:p>
            <a:pPr marL="342900" indent="-342900">
              <a:buFont typeface="Wingdings" pitchFamily="2" charset="2"/>
              <a:buChar char="§"/>
            </a:pPr>
            <a:endParaRPr lang="en-US" sz="2400" dirty="0">
              <a:latin typeface="Helvetica" pitchFamily="2" charset="0"/>
            </a:endParaRPr>
          </a:p>
          <a:p>
            <a:pPr marL="800100" lvl="1" indent="-342900">
              <a:buFont typeface="Wingdings" pitchFamily="2" charset="2"/>
              <a:buChar char="§"/>
            </a:pPr>
            <a:r>
              <a:rPr lang="en-US" sz="2400" dirty="0">
                <a:latin typeface="Helvetica" pitchFamily="2" charset="0"/>
              </a:rPr>
              <a:t>Hierarchical Encoder Extraction: Early layers extract basic features. Later layers extract complex features. </a:t>
            </a:r>
          </a:p>
          <a:p>
            <a:endParaRPr lang="en-US" sz="2400" dirty="0">
              <a:latin typeface="Helvetica" pitchFamily="2" charset="0"/>
            </a:endParaRPr>
          </a:p>
          <a:p>
            <a:pPr marL="800100" lvl="1" indent="-342900">
              <a:buFont typeface="Wingdings" pitchFamily="2" charset="2"/>
              <a:buChar char="§"/>
            </a:pPr>
            <a:r>
              <a:rPr lang="en-US" sz="2400" dirty="0">
                <a:latin typeface="Helvetica" pitchFamily="2" charset="0"/>
              </a:rPr>
              <a:t>Essentially features based classification of ECG signals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p:txBody>
      </p:sp>
    </p:spTree>
    <p:extLst>
      <p:ext uri="{BB962C8B-B14F-4D97-AF65-F5344CB8AC3E}">
        <p14:creationId xmlns:p14="http://schemas.microsoft.com/office/powerpoint/2010/main" val="2137602176"/>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D4A59-B7AE-D0DB-97E6-696301263E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BB5D9-7464-64B6-9F4A-065B97429F14}"/>
              </a:ext>
            </a:extLst>
          </p:cNvPr>
          <p:cNvSpPr>
            <a:spLocks noGrp="1"/>
          </p:cNvSpPr>
          <p:nvPr>
            <p:ph idx="1"/>
          </p:nvPr>
        </p:nvSpPr>
        <p:spPr>
          <a:xfrm>
            <a:off x="394063" y="153578"/>
            <a:ext cx="11231880" cy="6403975"/>
          </a:xfrm>
        </p:spPr>
        <p:txBody>
          <a:bodyPr>
            <a:normAutofit/>
          </a:bodyPr>
          <a:lstStyle/>
          <a:p>
            <a:pPr marL="0" indent="0" algn="ctr">
              <a:buNone/>
            </a:pPr>
            <a:r>
              <a:rPr lang="en-US" sz="3400" b="1" u="sng" dirty="0">
                <a:solidFill>
                  <a:srgbClr val="002060"/>
                </a:solidFill>
                <a:latin typeface="Helvetica" pitchFamily="2" charset="0"/>
              </a:rPr>
              <a:t>Classification Algorithm – CAE and SVM</a:t>
            </a:r>
          </a:p>
          <a:p>
            <a:pPr marL="0" indent="0" algn="ctr">
              <a:buNone/>
            </a:pPr>
            <a:endParaRPr lang="en-US" sz="4000" b="1" u="sng" dirty="0">
              <a:solidFill>
                <a:srgbClr val="002060"/>
              </a:solidFill>
              <a:latin typeface="Helvetica" pitchFamily="2" charset="0"/>
            </a:endParaRPr>
          </a:p>
        </p:txBody>
      </p:sp>
      <p:sp>
        <p:nvSpPr>
          <p:cNvPr id="5" name="TextBox 4">
            <a:extLst>
              <a:ext uri="{FF2B5EF4-FFF2-40B4-BE49-F238E27FC236}">
                <a16:creationId xmlns:a16="http://schemas.microsoft.com/office/drawing/2014/main" id="{565ED733-3FA8-D243-9784-6686A1B183E7}"/>
              </a:ext>
            </a:extLst>
          </p:cNvPr>
          <p:cNvSpPr txBox="1"/>
          <p:nvPr/>
        </p:nvSpPr>
        <p:spPr>
          <a:xfrm>
            <a:off x="199621" y="908741"/>
            <a:ext cx="8548397" cy="5847755"/>
          </a:xfrm>
          <a:prstGeom prst="rect">
            <a:avLst/>
          </a:prstGeom>
          <a:noFill/>
        </p:spPr>
        <p:txBody>
          <a:bodyPr wrap="square" rtlCol="0">
            <a:spAutoFit/>
          </a:bodyPr>
          <a:lstStyle/>
          <a:p>
            <a:pPr marL="342900" indent="-342900">
              <a:buFont typeface="Wingdings" pitchFamily="2" charset="2"/>
              <a:buChar char="§"/>
            </a:pPr>
            <a:r>
              <a:rPr lang="en-US" sz="2200" b="1" dirty="0">
                <a:latin typeface="Helvetica" pitchFamily="2" charset="0"/>
              </a:rPr>
              <a:t>Step 2: Dimensionality Reduction</a:t>
            </a:r>
          </a:p>
          <a:p>
            <a:pPr marL="800100" lvl="1" indent="-342900">
              <a:buFont typeface="Wingdings" pitchFamily="2" charset="2"/>
              <a:buChar char="§"/>
            </a:pPr>
            <a:r>
              <a:rPr lang="en-US" sz="2200" dirty="0">
                <a:latin typeface="Helvetica" pitchFamily="2" charset="0"/>
              </a:rPr>
              <a:t>We utilized 4 stacked Convolutional Auto-Encoders (CAEs) to reduce the dimensionality of our feature matrix</a:t>
            </a:r>
          </a:p>
          <a:p>
            <a:pPr marL="342900" indent="-342900">
              <a:buFont typeface="Wingdings" pitchFamily="2" charset="2"/>
              <a:buChar char="§"/>
            </a:pPr>
            <a:endParaRPr lang="en-US" sz="2200" dirty="0">
              <a:latin typeface="Helvetica" pitchFamily="2" charset="0"/>
            </a:endParaRPr>
          </a:p>
          <a:p>
            <a:pPr marL="800100" lvl="1" indent="-342900">
              <a:buFont typeface="Wingdings" pitchFamily="2" charset="2"/>
              <a:buChar char="§"/>
            </a:pPr>
            <a:r>
              <a:rPr lang="en-US" sz="2200" dirty="0">
                <a:latin typeface="Helvetica" pitchFamily="2" charset="0"/>
              </a:rPr>
              <a:t>Each CAEs output feeds into the input of the next CAE</a:t>
            </a:r>
          </a:p>
          <a:p>
            <a:pPr marL="342900" indent="-342900">
              <a:buFont typeface="Wingdings" pitchFamily="2" charset="2"/>
              <a:buChar char="§"/>
            </a:pPr>
            <a:endParaRPr lang="en-US" sz="2200" dirty="0">
              <a:latin typeface="Helvetica" pitchFamily="2" charset="0"/>
            </a:endParaRPr>
          </a:p>
          <a:p>
            <a:pPr marL="800100" lvl="1" indent="-342900">
              <a:buFont typeface="Wingdings" pitchFamily="2" charset="2"/>
              <a:buChar char="§"/>
            </a:pPr>
            <a:r>
              <a:rPr lang="en-US" sz="2200" dirty="0">
                <a:latin typeface="Helvetica" pitchFamily="2" charset="0"/>
              </a:rPr>
              <a:t>Reduced dimensionality = reduced computational load</a:t>
            </a:r>
          </a:p>
          <a:p>
            <a:pPr marL="342900" indent="-342900">
              <a:buFont typeface="Wingdings" pitchFamily="2" charset="2"/>
              <a:buChar char="§"/>
            </a:pPr>
            <a:endParaRPr lang="en-US" sz="2200" dirty="0">
              <a:latin typeface="Helvetica" pitchFamily="2" charset="0"/>
            </a:endParaRPr>
          </a:p>
          <a:p>
            <a:pPr marL="342900" indent="-342900">
              <a:buFont typeface="Wingdings" pitchFamily="2" charset="2"/>
              <a:buChar char="§"/>
            </a:pPr>
            <a:r>
              <a:rPr lang="en-US" sz="2200" b="1" dirty="0">
                <a:latin typeface="Helvetica" pitchFamily="2" charset="0"/>
              </a:rPr>
              <a:t>Step 3: Feature Classification</a:t>
            </a:r>
          </a:p>
          <a:p>
            <a:pPr marL="800100" lvl="1" indent="-342900">
              <a:buFont typeface="Wingdings" pitchFamily="2" charset="2"/>
              <a:buChar char="§"/>
            </a:pPr>
            <a:r>
              <a:rPr lang="en-US" sz="2200" dirty="0">
                <a:latin typeface="Helvetica" pitchFamily="2" charset="0"/>
              </a:rPr>
              <a:t>The output of the stacked CAEs is then utilized as the input to a Support Vector Machine</a:t>
            </a:r>
          </a:p>
          <a:p>
            <a:pPr marL="342900" indent="-342900">
              <a:buFont typeface="Wingdings" pitchFamily="2" charset="2"/>
              <a:buChar char="§"/>
            </a:pPr>
            <a:endParaRPr lang="en-US" sz="2200" dirty="0">
              <a:latin typeface="Helvetica" pitchFamily="2" charset="0"/>
            </a:endParaRPr>
          </a:p>
          <a:p>
            <a:pPr marL="800100" lvl="1" indent="-342900">
              <a:buFont typeface="Wingdings" pitchFamily="2" charset="2"/>
              <a:buChar char="§"/>
            </a:pPr>
            <a:r>
              <a:rPr lang="en-US" sz="2200" dirty="0">
                <a:latin typeface="Helvetica" pitchFamily="2" charset="0"/>
              </a:rPr>
              <a:t>SVM finds hyperplane with greatest margin</a:t>
            </a:r>
          </a:p>
          <a:p>
            <a:pPr marL="342900" indent="-342900">
              <a:buFont typeface="Wingdings" pitchFamily="2" charset="2"/>
              <a:buChar char="§"/>
            </a:pPr>
            <a:endParaRPr lang="en-US" sz="2200" dirty="0">
              <a:latin typeface="Helvetica" pitchFamily="2" charset="0"/>
            </a:endParaRPr>
          </a:p>
          <a:p>
            <a:pPr marL="800100" lvl="1" indent="-342900">
              <a:buFont typeface="Wingdings" pitchFamily="2" charset="2"/>
              <a:buChar char="§"/>
            </a:pPr>
            <a:r>
              <a:rPr lang="en-US" sz="2200" dirty="0">
                <a:latin typeface="Helvetica" pitchFamily="2" charset="0"/>
              </a:rPr>
              <a:t>We utilized binary classification as our method of choice, essentially identifying someone as 1 (diseased) or 0 (non-diseased/clear for athletics)</a:t>
            </a:r>
          </a:p>
        </p:txBody>
      </p:sp>
      <p:grpSp>
        <p:nvGrpSpPr>
          <p:cNvPr id="7" name="Group 6">
            <a:extLst>
              <a:ext uri="{FF2B5EF4-FFF2-40B4-BE49-F238E27FC236}">
                <a16:creationId xmlns:a16="http://schemas.microsoft.com/office/drawing/2014/main" id="{078B567F-1AD2-8A18-AB25-CB49BD361AA4}"/>
              </a:ext>
            </a:extLst>
          </p:cNvPr>
          <p:cNvGrpSpPr/>
          <p:nvPr/>
        </p:nvGrpSpPr>
        <p:grpSpPr>
          <a:xfrm>
            <a:off x="8748017" y="908741"/>
            <a:ext cx="3443983" cy="1544337"/>
            <a:chOff x="8748017" y="908741"/>
            <a:chExt cx="3443983" cy="1544337"/>
          </a:xfrm>
        </p:grpSpPr>
        <p:pic>
          <p:nvPicPr>
            <p:cNvPr id="13314" name="Picture 2" descr="Convolutional autoencoder (CAE) architecture. The encoder compresses... |  Download Scientific Diagram">
              <a:extLst>
                <a:ext uri="{FF2B5EF4-FFF2-40B4-BE49-F238E27FC236}">
                  <a16:creationId xmlns:a16="http://schemas.microsoft.com/office/drawing/2014/main" id="{B392E634-C21C-CB86-23B7-F0BFBD69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8018" y="908741"/>
              <a:ext cx="3443982" cy="11750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288C8B-61EB-4909-03C0-D7063B04CC50}"/>
                </a:ext>
              </a:extLst>
            </p:cNvPr>
            <p:cNvSpPr txBox="1"/>
            <p:nvPr/>
          </p:nvSpPr>
          <p:spPr>
            <a:xfrm>
              <a:off x="8748017" y="2083746"/>
              <a:ext cx="3244361" cy="369332"/>
            </a:xfrm>
            <a:prstGeom prst="rect">
              <a:avLst/>
            </a:prstGeom>
            <a:noFill/>
          </p:spPr>
          <p:txBody>
            <a:bodyPr wrap="square" rtlCol="0">
              <a:spAutoFit/>
            </a:bodyPr>
            <a:lstStyle/>
            <a:p>
              <a:r>
                <a:rPr lang="en-US" sz="600" dirty="0"/>
                <a:t>Adapted from: https://</a:t>
              </a:r>
              <a:r>
                <a:rPr lang="en-US" sz="600" dirty="0" err="1"/>
                <a:t>www.researchgate.net</a:t>
              </a:r>
              <a:r>
                <a:rPr lang="en-US" sz="600" dirty="0"/>
                <a:t>/publication/347540445_Deep_Clustering_to_Identify_Sources_of_Urban_Seismic_Noise_in_Long_Beach_California</a:t>
              </a:r>
            </a:p>
          </p:txBody>
        </p:sp>
      </p:grpSp>
      <p:grpSp>
        <p:nvGrpSpPr>
          <p:cNvPr id="9" name="Group 8">
            <a:extLst>
              <a:ext uri="{FF2B5EF4-FFF2-40B4-BE49-F238E27FC236}">
                <a16:creationId xmlns:a16="http://schemas.microsoft.com/office/drawing/2014/main" id="{F82C2693-B448-5406-73B9-4C6F62551502}"/>
              </a:ext>
            </a:extLst>
          </p:cNvPr>
          <p:cNvGrpSpPr/>
          <p:nvPr/>
        </p:nvGrpSpPr>
        <p:grpSpPr>
          <a:xfrm>
            <a:off x="8670094" y="3138016"/>
            <a:ext cx="3322284" cy="2494593"/>
            <a:chOff x="8670094" y="3138016"/>
            <a:chExt cx="3322284" cy="2494593"/>
          </a:xfrm>
        </p:grpSpPr>
        <p:pic>
          <p:nvPicPr>
            <p:cNvPr id="13316" name="Picture 4" descr="Classification of data by support vector machine (SVM). | Download  Scientific Diagram">
              <a:extLst>
                <a:ext uri="{FF2B5EF4-FFF2-40B4-BE49-F238E27FC236}">
                  <a16:creationId xmlns:a16="http://schemas.microsoft.com/office/drawing/2014/main" id="{F0890605-900F-8984-DB08-62312B9DA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0094" y="3138016"/>
              <a:ext cx="3322284" cy="22175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472E8FF-9DB6-8DD2-2D4A-7637ECE52B93}"/>
                </a:ext>
              </a:extLst>
            </p:cNvPr>
            <p:cNvSpPr txBox="1"/>
            <p:nvPr/>
          </p:nvSpPr>
          <p:spPr>
            <a:xfrm>
              <a:off x="8748017" y="5355610"/>
              <a:ext cx="3244361" cy="276999"/>
            </a:xfrm>
            <a:prstGeom prst="rect">
              <a:avLst/>
            </a:prstGeom>
            <a:noFill/>
          </p:spPr>
          <p:txBody>
            <a:bodyPr wrap="square" rtlCol="0">
              <a:spAutoFit/>
            </a:bodyPr>
            <a:lstStyle/>
            <a:p>
              <a:r>
                <a:rPr lang="en-US" sz="600" dirty="0"/>
                <a:t>Adapted From: https://</a:t>
              </a:r>
              <a:r>
                <a:rPr lang="en-US" sz="600" dirty="0" err="1"/>
                <a:t>www.researchgate.net</a:t>
              </a:r>
              <a:r>
                <a:rPr lang="en-US" sz="600" dirty="0"/>
                <a:t>/publication/304611323_Hard-Rock_Stability_Analysis_for_Span_Design_in_Entry-Type_Excavations_with_Learning_Classifiers</a:t>
              </a:r>
            </a:p>
          </p:txBody>
        </p:sp>
      </p:grpSp>
    </p:spTree>
    <p:extLst>
      <p:ext uri="{BB962C8B-B14F-4D97-AF65-F5344CB8AC3E}">
        <p14:creationId xmlns:p14="http://schemas.microsoft.com/office/powerpoint/2010/main" val="217385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44BA-2EE2-7D43-8923-D99C5A8B2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2B861-43E3-8A0B-A63F-7B3B8B2C2E21}"/>
              </a:ext>
            </a:extLst>
          </p:cNvPr>
          <p:cNvSpPr>
            <a:spLocks noGrp="1"/>
          </p:cNvSpPr>
          <p:nvPr>
            <p:ph type="title"/>
          </p:nvPr>
        </p:nvSpPr>
        <p:spPr>
          <a:xfrm>
            <a:off x="838200" y="2766218"/>
            <a:ext cx="10515600" cy="1325563"/>
          </a:xfrm>
        </p:spPr>
        <p:txBody>
          <a:bodyPr/>
          <a:lstStyle/>
          <a:p>
            <a:pPr algn="ctr"/>
            <a:r>
              <a:rPr lang="en-US" b="1" u="sng" dirty="0">
                <a:solidFill>
                  <a:srgbClr val="002060"/>
                </a:solidFill>
                <a:latin typeface="Helvetica" pitchFamily="2" charset="0"/>
              </a:rPr>
              <a:t>Results</a:t>
            </a:r>
          </a:p>
        </p:txBody>
      </p:sp>
    </p:spTree>
    <p:extLst>
      <p:ext uri="{BB962C8B-B14F-4D97-AF65-F5344CB8AC3E}">
        <p14:creationId xmlns:p14="http://schemas.microsoft.com/office/powerpoint/2010/main" val="325388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B4628-C080-837C-6E2C-2394BF88526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171403B-9D84-A948-EF1E-125411F77947}"/>
              </a:ext>
            </a:extLst>
          </p:cNvPr>
          <p:cNvSpPr txBox="1"/>
          <p:nvPr/>
        </p:nvSpPr>
        <p:spPr>
          <a:xfrm>
            <a:off x="1195137" y="214454"/>
            <a:ext cx="9801726" cy="1292662"/>
          </a:xfrm>
          <a:prstGeom prst="rect">
            <a:avLst/>
          </a:prstGeom>
          <a:noFill/>
        </p:spPr>
        <p:txBody>
          <a:bodyPr wrap="square" rtlCol="0">
            <a:spAutoFit/>
          </a:bodyPr>
          <a:lstStyle/>
          <a:p>
            <a:pPr marL="0" indent="0" algn="ctr">
              <a:buNone/>
            </a:pPr>
            <a:r>
              <a:rPr lang="en-US" sz="4000" b="1" u="sng" dirty="0">
                <a:solidFill>
                  <a:srgbClr val="002060"/>
                </a:solidFill>
                <a:latin typeface="Helvetica" pitchFamily="2" charset="0"/>
              </a:rPr>
              <a:t>SW System Input Accuracy</a:t>
            </a:r>
          </a:p>
          <a:p>
            <a:pPr marL="0" indent="0" algn="ctr">
              <a:buNone/>
            </a:pPr>
            <a:endParaRPr lang="en-US" sz="2000" b="1" u="sng" dirty="0">
              <a:solidFill>
                <a:srgbClr val="002060"/>
              </a:solidFill>
              <a:latin typeface="Helvetica" pitchFamily="2" charset="0"/>
            </a:endParaRPr>
          </a:p>
          <a:p>
            <a:endParaRPr lang="en-US" dirty="0"/>
          </a:p>
        </p:txBody>
      </p:sp>
      <p:grpSp>
        <p:nvGrpSpPr>
          <p:cNvPr id="13" name="Group 12">
            <a:extLst>
              <a:ext uri="{FF2B5EF4-FFF2-40B4-BE49-F238E27FC236}">
                <a16:creationId xmlns:a16="http://schemas.microsoft.com/office/drawing/2014/main" id="{C217BF83-D38B-9102-30AB-BFFC526D4DED}"/>
              </a:ext>
            </a:extLst>
          </p:cNvPr>
          <p:cNvGrpSpPr/>
          <p:nvPr/>
        </p:nvGrpSpPr>
        <p:grpSpPr>
          <a:xfrm>
            <a:off x="6547425" y="1036884"/>
            <a:ext cx="3949700" cy="2586553"/>
            <a:chOff x="7047163" y="2121972"/>
            <a:chExt cx="3949700" cy="2586553"/>
          </a:xfrm>
        </p:grpSpPr>
        <p:pic>
          <p:nvPicPr>
            <p:cNvPr id="3" name="Picture 2" descr="A graph showing a red line&#10;&#10;Description automatically generated">
              <a:extLst>
                <a:ext uri="{FF2B5EF4-FFF2-40B4-BE49-F238E27FC236}">
                  <a16:creationId xmlns:a16="http://schemas.microsoft.com/office/drawing/2014/main" id="{8BB82CD1-F8D8-AA08-1740-AAD8D863BD61}"/>
                </a:ext>
              </a:extLst>
            </p:cNvPr>
            <p:cNvPicPr>
              <a:picLocks noChangeAspect="1"/>
            </p:cNvPicPr>
            <p:nvPr/>
          </p:nvPicPr>
          <p:blipFill>
            <a:blip r:embed="rId3"/>
            <a:stretch>
              <a:fillRect/>
            </a:stretch>
          </p:blipFill>
          <p:spPr>
            <a:xfrm>
              <a:off x="7161463" y="3743325"/>
              <a:ext cx="3835400" cy="965200"/>
            </a:xfrm>
            <a:prstGeom prst="rect">
              <a:avLst/>
            </a:prstGeom>
          </p:spPr>
        </p:pic>
        <p:pic>
          <p:nvPicPr>
            <p:cNvPr id="4" name="Picture 3" descr="A graph showing a red line&#10;&#10;Description automatically generated">
              <a:extLst>
                <a:ext uri="{FF2B5EF4-FFF2-40B4-BE49-F238E27FC236}">
                  <a16:creationId xmlns:a16="http://schemas.microsoft.com/office/drawing/2014/main" id="{69068583-44BB-D7B5-9592-D2865690DCA9}"/>
                </a:ext>
              </a:extLst>
            </p:cNvPr>
            <p:cNvPicPr>
              <a:picLocks noChangeAspect="1"/>
            </p:cNvPicPr>
            <p:nvPr/>
          </p:nvPicPr>
          <p:blipFill rotWithShape="1">
            <a:blip r:embed="rId4"/>
            <a:srcRect l="7645"/>
            <a:stretch/>
          </p:blipFill>
          <p:spPr>
            <a:xfrm>
              <a:off x="7161463" y="2477552"/>
              <a:ext cx="3835400" cy="965200"/>
            </a:xfrm>
            <a:prstGeom prst="rect">
              <a:avLst/>
            </a:prstGeom>
          </p:spPr>
        </p:pic>
        <p:sp>
          <p:nvSpPr>
            <p:cNvPr id="7" name="TextBox 6">
              <a:extLst>
                <a:ext uri="{FF2B5EF4-FFF2-40B4-BE49-F238E27FC236}">
                  <a16:creationId xmlns:a16="http://schemas.microsoft.com/office/drawing/2014/main" id="{AA3B04C6-8166-B33B-B072-D239EE708257}"/>
                </a:ext>
              </a:extLst>
            </p:cNvPr>
            <p:cNvSpPr txBox="1"/>
            <p:nvPr/>
          </p:nvSpPr>
          <p:spPr>
            <a:xfrm>
              <a:off x="7047163" y="3429000"/>
              <a:ext cx="3577196" cy="369332"/>
            </a:xfrm>
            <a:prstGeom prst="rect">
              <a:avLst/>
            </a:prstGeom>
            <a:noFill/>
          </p:spPr>
          <p:txBody>
            <a:bodyPr wrap="square" rtlCol="0">
              <a:spAutoFit/>
            </a:bodyPr>
            <a:lstStyle/>
            <a:p>
              <a:r>
                <a:rPr lang="en-US" dirty="0"/>
                <a:t>Self Measured Apple Watch Lead V6</a:t>
              </a:r>
            </a:p>
          </p:txBody>
        </p:sp>
        <p:sp>
          <p:nvSpPr>
            <p:cNvPr id="11" name="TextBox 10">
              <a:extLst>
                <a:ext uri="{FF2B5EF4-FFF2-40B4-BE49-F238E27FC236}">
                  <a16:creationId xmlns:a16="http://schemas.microsoft.com/office/drawing/2014/main" id="{DDE62A03-CA24-60F9-196D-222B4E641FCC}"/>
                </a:ext>
              </a:extLst>
            </p:cNvPr>
            <p:cNvSpPr txBox="1"/>
            <p:nvPr/>
          </p:nvSpPr>
          <p:spPr>
            <a:xfrm>
              <a:off x="7047163" y="2121972"/>
              <a:ext cx="3835399" cy="369332"/>
            </a:xfrm>
            <a:prstGeom prst="rect">
              <a:avLst/>
            </a:prstGeom>
            <a:noFill/>
          </p:spPr>
          <p:txBody>
            <a:bodyPr wrap="square" rtlCol="0">
              <a:spAutoFit/>
            </a:bodyPr>
            <a:lstStyle/>
            <a:p>
              <a:r>
                <a:rPr lang="en-US" dirty="0"/>
                <a:t>Self Measured 4-Lead ECG Lead V6</a:t>
              </a:r>
            </a:p>
          </p:txBody>
        </p:sp>
      </p:grpSp>
      <p:sp>
        <p:nvSpPr>
          <p:cNvPr id="12" name="TextBox 11">
            <a:extLst>
              <a:ext uri="{FF2B5EF4-FFF2-40B4-BE49-F238E27FC236}">
                <a16:creationId xmlns:a16="http://schemas.microsoft.com/office/drawing/2014/main" id="{02687843-06C6-2367-7840-5E25CE8669FB}"/>
              </a:ext>
            </a:extLst>
          </p:cNvPr>
          <p:cNvSpPr txBox="1"/>
          <p:nvPr/>
        </p:nvSpPr>
        <p:spPr>
          <a:xfrm>
            <a:off x="316992" y="1194816"/>
            <a:ext cx="5352288" cy="6740307"/>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Helvetica" pitchFamily="2" charset="0"/>
              </a:rPr>
              <a:t>We did not have much testing data for the SW System Input -&gt; Tested on self</a:t>
            </a: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r>
              <a:rPr lang="en-US" sz="2400" dirty="0">
                <a:latin typeface="Helvetica" pitchFamily="2" charset="0"/>
              </a:rPr>
              <a:t>Shows viability as a method of screening with high correlation</a:t>
            </a: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r>
              <a:rPr lang="en-US" sz="2400" dirty="0">
                <a:latin typeface="Helvetica" pitchFamily="2" charset="0"/>
              </a:rPr>
              <a:t>Shows that Apple Watch S7 can record hi-fidelity ECG  </a:t>
            </a: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r>
              <a:rPr lang="en-US" sz="2400" dirty="0">
                <a:latin typeface="Helvetica" pitchFamily="2" charset="0"/>
              </a:rPr>
              <a:t>Shows that our method of 4 lead acquisition via differential positioning is relatively accurate</a:t>
            </a: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endParaRPr lang="en-US" sz="2400" dirty="0">
              <a:latin typeface="Helvetica" pitchFamily="2" charset="0"/>
            </a:endParaRPr>
          </a:p>
          <a:p>
            <a:pPr marL="457200" indent="-457200">
              <a:buFont typeface="Arial" panose="020B0604020202020204" pitchFamily="34" charset="0"/>
              <a:buChar char="•"/>
            </a:pPr>
            <a:endParaRPr lang="en-US" sz="2400" dirty="0">
              <a:latin typeface="Helvetica" pitchFamily="2" charset="0"/>
            </a:endParaRPr>
          </a:p>
        </p:txBody>
      </p:sp>
      <p:grpSp>
        <p:nvGrpSpPr>
          <p:cNvPr id="19" name="Group 18">
            <a:extLst>
              <a:ext uri="{FF2B5EF4-FFF2-40B4-BE49-F238E27FC236}">
                <a16:creationId xmlns:a16="http://schemas.microsoft.com/office/drawing/2014/main" id="{F19EC783-19E3-8B07-3DC3-7D56B68B1C1A}"/>
              </a:ext>
            </a:extLst>
          </p:cNvPr>
          <p:cNvGrpSpPr/>
          <p:nvPr/>
        </p:nvGrpSpPr>
        <p:grpSpPr>
          <a:xfrm>
            <a:off x="5552139" y="3693606"/>
            <a:ext cx="6639861" cy="1207513"/>
            <a:chOff x="5384653" y="3719106"/>
            <a:chExt cx="6639861" cy="1207513"/>
          </a:xfrm>
        </p:grpSpPr>
        <p:pic>
          <p:nvPicPr>
            <p:cNvPr id="17" name="Picture 16" descr="A table with numbers and symbols&#10;&#10;Description automatically generated">
              <a:extLst>
                <a:ext uri="{FF2B5EF4-FFF2-40B4-BE49-F238E27FC236}">
                  <a16:creationId xmlns:a16="http://schemas.microsoft.com/office/drawing/2014/main" id="{886137E0-F687-5B3F-A252-3A878452B240}"/>
                </a:ext>
              </a:extLst>
            </p:cNvPr>
            <p:cNvPicPr>
              <a:picLocks noChangeAspect="1"/>
            </p:cNvPicPr>
            <p:nvPr/>
          </p:nvPicPr>
          <p:blipFill>
            <a:blip r:embed="rId5"/>
            <a:stretch>
              <a:fillRect/>
            </a:stretch>
          </p:blipFill>
          <p:spPr>
            <a:xfrm>
              <a:off x="5471571" y="3884612"/>
              <a:ext cx="6552943" cy="1042007"/>
            </a:xfrm>
            <a:prstGeom prst="rect">
              <a:avLst/>
            </a:prstGeom>
          </p:spPr>
        </p:pic>
        <p:sp>
          <p:nvSpPr>
            <p:cNvPr id="18" name="TextBox 17">
              <a:extLst>
                <a:ext uri="{FF2B5EF4-FFF2-40B4-BE49-F238E27FC236}">
                  <a16:creationId xmlns:a16="http://schemas.microsoft.com/office/drawing/2014/main" id="{4C7F6AA1-EA96-FCB8-D643-0B7EFC829803}"/>
                </a:ext>
              </a:extLst>
            </p:cNvPr>
            <p:cNvSpPr txBox="1"/>
            <p:nvPr/>
          </p:nvSpPr>
          <p:spPr>
            <a:xfrm>
              <a:off x="5384653" y="3719106"/>
              <a:ext cx="2325543" cy="246221"/>
            </a:xfrm>
            <a:prstGeom prst="rect">
              <a:avLst/>
            </a:prstGeom>
            <a:noFill/>
          </p:spPr>
          <p:txBody>
            <a:bodyPr wrap="square" rtlCol="0">
              <a:spAutoFit/>
            </a:bodyPr>
            <a:lstStyle/>
            <a:p>
              <a:r>
                <a:rPr lang="en-US" sz="1000" dirty="0">
                  <a:latin typeface="Helvetica" pitchFamily="2" charset="0"/>
                </a:rPr>
                <a:t>Duration in Milliseconds</a:t>
              </a:r>
            </a:p>
          </p:txBody>
        </p:sp>
      </p:grpSp>
      <p:grpSp>
        <p:nvGrpSpPr>
          <p:cNvPr id="26" name="Group 25">
            <a:extLst>
              <a:ext uri="{FF2B5EF4-FFF2-40B4-BE49-F238E27FC236}">
                <a16:creationId xmlns:a16="http://schemas.microsoft.com/office/drawing/2014/main" id="{2D6FA0F2-D533-4D66-F5F8-DAFD84B9F992}"/>
              </a:ext>
            </a:extLst>
          </p:cNvPr>
          <p:cNvGrpSpPr/>
          <p:nvPr/>
        </p:nvGrpSpPr>
        <p:grpSpPr>
          <a:xfrm>
            <a:off x="5552139" y="5065240"/>
            <a:ext cx="6603114" cy="867798"/>
            <a:chOff x="5552138" y="4942129"/>
            <a:chExt cx="6603114" cy="867798"/>
          </a:xfrm>
        </p:grpSpPr>
        <p:sp>
          <p:nvSpPr>
            <p:cNvPr id="20" name="TextBox 19">
              <a:extLst>
                <a:ext uri="{FF2B5EF4-FFF2-40B4-BE49-F238E27FC236}">
                  <a16:creationId xmlns:a16="http://schemas.microsoft.com/office/drawing/2014/main" id="{77A2626E-EB76-EE50-AECF-AEE663F3B2E8}"/>
                </a:ext>
              </a:extLst>
            </p:cNvPr>
            <p:cNvSpPr txBox="1"/>
            <p:nvPr/>
          </p:nvSpPr>
          <p:spPr>
            <a:xfrm>
              <a:off x="5552138" y="4942129"/>
              <a:ext cx="2325543" cy="246221"/>
            </a:xfrm>
            <a:prstGeom prst="rect">
              <a:avLst/>
            </a:prstGeom>
            <a:noFill/>
          </p:spPr>
          <p:txBody>
            <a:bodyPr wrap="square" rtlCol="0">
              <a:spAutoFit/>
            </a:bodyPr>
            <a:lstStyle/>
            <a:p>
              <a:r>
                <a:rPr lang="en-US" sz="1000" dirty="0">
                  <a:latin typeface="Helvetica" pitchFamily="2" charset="0"/>
                </a:rPr>
                <a:t>Amplitude in Millivolts</a:t>
              </a:r>
            </a:p>
          </p:txBody>
        </p:sp>
        <p:pic>
          <p:nvPicPr>
            <p:cNvPr id="25" name="Picture 24">
              <a:extLst>
                <a:ext uri="{FF2B5EF4-FFF2-40B4-BE49-F238E27FC236}">
                  <a16:creationId xmlns:a16="http://schemas.microsoft.com/office/drawing/2014/main" id="{7C4E3587-F1C8-8361-6B7F-5C2BF88B620F}"/>
                </a:ext>
              </a:extLst>
            </p:cNvPr>
            <p:cNvPicPr>
              <a:picLocks noChangeAspect="1"/>
            </p:cNvPicPr>
            <p:nvPr/>
          </p:nvPicPr>
          <p:blipFill>
            <a:blip r:embed="rId6"/>
            <a:stretch>
              <a:fillRect/>
            </a:stretch>
          </p:blipFill>
          <p:spPr>
            <a:xfrm>
              <a:off x="5592772" y="5125292"/>
              <a:ext cx="6562480" cy="684635"/>
            </a:xfrm>
            <a:prstGeom prst="rect">
              <a:avLst/>
            </a:prstGeom>
          </p:spPr>
        </p:pic>
      </p:grpSp>
    </p:spTree>
    <p:extLst>
      <p:ext uri="{BB962C8B-B14F-4D97-AF65-F5344CB8AC3E}">
        <p14:creationId xmlns:p14="http://schemas.microsoft.com/office/powerpoint/2010/main" val="428277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8B946E-3E60-3526-65FF-EFC871D117E9}"/>
              </a:ext>
            </a:extLst>
          </p:cNvPr>
          <p:cNvSpPr txBox="1"/>
          <p:nvPr/>
        </p:nvSpPr>
        <p:spPr>
          <a:xfrm>
            <a:off x="1195137" y="214454"/>
            <a:ext cx="9801726" cy="1292662"/>
          </a:xfrm>
          <a:prstGeom prst="rect">
            <a:avLst/>
          </a:prstGeom>
          <a:noFill/>
        </p:spPr>
        <p:txBody>
          <a:bodyPr wrap="square" rtlCol="0">
            <a:spAutoFit/>
          </a:bodyPr>
          <a:lstStyle/>
          <a:p>
            <a:pPr marL="0" indent="0" algn="ctr">
              <a:buNone/>
            </a:pPr>
            <a:r>
              <a:rPr lang="en-US" sz="4000" b="1" u="sng" dirty="0">
                <a:solidFill>
                  <a:srgbClr val="002060"/>
                </a:solidFill>
                <a:latin typeface="Helvetica" pitchFamily="2" charset="0"/>
              </a:rPr>
              <a:t>Classification Algorithm Accuracy</a:t>
            </a:r>
          </a:p>
          <a:p>
            <a:pPr marL="0" indent="0" algn="ctr">
              <a:buNone/>
            </a:pPr>
            <a:endParaRPr lang="en-US" sz="2000" b="1" u="sng" dirty="0">
              <a:solidFill>
                <a:srgbClr val="002060"/>
              </a:solidFill>
              <a:latin typeface="Helvetica" pitchFamily="2" charset="0"/>
            </a:endParaRPr>
          </a:p>
          <a:p>
            <a:endParaRPr lang="en-US" dirty="0"/>
          </a:p>
        </p:txBody>
      </p:sp>
      <p:sp>
        <p:nvSpPr>
          <p:cNvPr id="6" name="TextBox 5">
            <a:extLst>
              <a:ext uri="{FF2B5EF4-FFF2-40B4-BE49-F238E27FC236}">
                <a16:creationId xmlns:a16="http://schemas.microsoft.com/office/drawing/2014/main" id="{F3C46307-2461-D18B-A035-3348CF506C4C}"/>
              </a:ext>
            </a:extLst>
          </p:cNvPr>
          <p:cNvSpPr txBox="1"/>
          <p:nvPr/>
        </p:nvSpPr>
        <p:spPr>
          <a:xfrm>
            <a:off x="6299509" y="2560070"/>
            <a:ext cx="5614737" cy="2246769"/>
          </a:xfrm>
          <a:prstGeom prst="rect">
            <a:avLst/>
          </a:prstGeom>
          <a:noFill/>
        </p:spPr>
        <p:txBody>
          <a:bodyPr wrap="square" rtlCol="0">
            <a:spAutoFit/>
          </a:bodyPr>
          <a:lstStyle/>
          <a:p>
            <a:pPr algn="l"/>
            <a:r>
              <a:rPr lang="en-US" sz="2000" b="1" i="0" dirty="0">
                <a:solidFill>
                  <a:srgbClr val="0D0D0D"/>
                </a:solidFill>
                <a:effectLst/>
                <a:latin typeface="Helvetica" pitchFamily="2" charset="0"/>
              </a:rPr>
              <a:t>Sensitivity (Recall):</a:t>
            </a:r>
            <a:r>
              <a:rPr lang="en-US" sz="2000" b="0" i="0" dirty="0">
                <a:solidFill>
                  <a:srgbClr val="0D0D0D"/>
                </a:solidFill>
                <a:effectLst/>
                <a:latin typeface="Helvetica" pitchFamily="2" charset="0"/>
              </a:rPr>
              <a:t> </a:t>
            </a:r>
            <a:r>
              <a:rPr lang="en-US" sz="2000" b="1" i="0" dirty="0">
                <a:solidFill>
                  <a:srgbClr val="0D0D0D"/>
                </a:solidFill>
                <a:effectLst/>
                <a:latin typeface="Helvetica" pitchFamily="2" charset="0"/>
              </a:rPr>
              <a:t>98.69%</a:t>
            </a:r>
          </a:p>
          <a:p>
            <a:pPr algn="l"/>
            <a:endParaRPr lang="en-US" sz="2000" b="0" i="0" dirty="0">
              <a:solidFill>
                <a:srgbClr val="0D0D0D"/>
              </a:solidFill>
              <a:effectLst/>
              <a:latin typeface="Helvetica" pitchFamily="2" charset="0"/>
            </a:endParaRPr>
          </a:p>
          <a:p>
            <a:pPr algn="l"/>
            <a:r>
              <a:rPr lang="en-US" sz="2000" b="1" i="0" dirty="0">
                <a:solidFill>
                  <a:srgbClr val="0D0D0D"/>
                </a:solidFill>
                <a:effectLst/>
                <a:latin typeface="Helvetica" pitchFamily="2" charset="0"/>
              </a:rPr>
              <a:t>Specificity:</a:t>
            </a:r>
            <a:r>
              <a:rPr lang="en-US" sz="2000" b="0" i="0" dirty="0">
                <a:solidFill>
                  <a:srgbClr val="0D0D0D"/>
                </a:solidFill>
                <a:effectLst/>
                <a:latin typeface="Helvetica" pitchFamily="2" charset="0"/>
              </a:rPr>
              <a:t> </a:t>
            </a:r>
            <a:r>
              <a:rPr lang="en-US" sz="2000" b="1" i="0" dirty="0">
                <a:solidFill>
                  <a:srgbClr val="0D0D0D"/>
                </a:solidFill>
                <a:effectLst/>
                <a:latin typeface="Helvetica" pitchFamily="2" charset="0"/>
              </a:rPr>
              <a:t>99.03%</a:t>
            </a:r>
          </a:p>
          <a:p>
            <a:pPr algn="l"/>
            <a:endParaRPr lang="en-US" sz="2000" dirty="0">
              <a:solidFill>
                <a:srgbClr val="0D0D0D"/>
              </a:solidFill>
              <a:latin typeface="Helvetica" pitchFamily="2" charset="0"/>
            </a:endParaRPr>
          </a:p>
          <a:p>
            <a:pPr algn="l"/>
            <a:r>
              <a:rPr lang="en-US" sz="2000" b="1" i="0" dirty="0">
                <a:solidFill>
                  <a:srgbClr val="0D0D0D"/>
                </a:solidFill>
                <a:effectLst/>
                <a:latin typeface="Helvetica" pitchFamily="2" charset="0"/>
              </a:rPr>
              <a:t>F1 Score</a:t>
            </a:r>
            <a:r>
              <a:rPr lang="en-US" sz="2000" b="1" dirty="0">
                <a:solidFill>
                  <a:srgbClr val="0D0D0D"/>
                </a:solidFill>
                <a:latin typeface="Helvetica" pitchFamily="2" charset="0"/>
              </a:rPr>
              <a:t>: 98.86%</a:t>
            </a:r>
          </a:p>
          <a:p>
            <a:pPr algn="l"/>
            <a:endParaRPr lang="en-US" sz="2000" b="0" i="0" dirty="0">
              <a:solidFill>
                <a:srgbClr val="0D0D0D"/>
              </a:solidFill>
              <a:effectLst/>
              <a:latin typeface="Helvetica" pitchFamily="2" charset="0"/>
            </a:endParaRPr>
          </a:p>
          <a:p>
            <a:pPr algn="l"/>
            <a:r>
              <a:rPr lang="en-US" sz="2000" b="1" i="0" dirty="0">
                <a:solidFill>
                  <a:srgbClr val="0D0D0D"/>
                </a:solidFill>
                <a:effectLst/>
                <a:latin typeface="Helvetica" pitchFamily="2" charset="0"/>
              </a:rPr>
              <a:t>False Positive Rate (FPR):</a:t>
            </a:r>
            <a:r>
              <a:rPr lang="en-US" sz="2000" b="0" i="0" dirty="0">
                <a:solidFill>
                  <a:srgbClr val="0D0D0D"/>
                </a:solidFill>
                <a:effectLst/>
                <a:latin typeface="Helvetica" pitchFamily="2" charset="0"/>
              </a:rPr>
              <a:t> </a:t>
            </a:r>
            <a:r>
              <a:rPr lang="en-US" sz="2000" b="1" i="0" dirty="0">
                <a:solidFill>
                  <a:srgbClr val="0D0D0D"/>
                </a:solidFill>
                <a:effectLst/>
                <a:latin typeface="Helvetica" pitchFamily="2" charset="0"/>
              </a:rPr>
              <a:t>0.97%</a:t>
            </a:r>
          </a:p>
        </p:txBody>
      </p:sp>
      <p:pic>
        <p:nvPicPr>
          <p:cNvPr id="2" name="Picture 2">
            <a:extLst>
              <a:ext uri="{FF2B5EF4-FFF2-40B4-BE49-F238E27FC236}">
                <a16:creationId xmlns:a16="http://schemas.microsoft.com/office/drawing/2014/main" id="{668551D6-E47E-282A-F2F5-A5E031AF1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09" y="1079955"/>
            <a:ext cx="5905500" cy="520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14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39AE-562B-183D-D28D-B5A8ECAD3505}"/>
              </a:ext>
            </a:extLst>
          </p:cNvPr>
          <p:cNvSpPr>
            <a:spLocks noGrp="1"/>
          </p:cNvSpPr>
          <p:nvPr>
            <p:ph type="title"/>
          </p:nvPr>
        </p:nvSpPr>
        <p:spPr>
          <a:xfrm>
            <a:off x="309489" y="4909942"/>
            <a:ext cx="11662117" cy="1583249"/>
          </a:xfrm>
        </p:spPr>
        <p:txBody>
          <a:bodyPr>
            <a:noAutofit/>
          </a:bodyPr>
          <a:lstStyle/>
          <a:p>
            <a:pPr algn="ctr">
              <a:lnSpc>
                <a:spcPct val="100000"/>
              </a:lnSpc>
            </a:pPr>
            <a:r>
              <a:rPr lang="en-US" sz="3000" b="1" u="sng" dirty="0">
                <a:solidFill>
                  <a:srgbClr val="FF0000"/>
                </a:solidFill>
                <a:latin typeface="Helvetica" pitchFamily="2" charset="0"/>
              </a:rPr>
              <a:t>Thousands of familes are left to deal with the trauma and financial burden that develops from each instance</a:t>
            </a:r>
          </a:p>
        </p:txBody>
      </p:sp>
      <p:graphicFrame>
        <p:nvGraphicFramePr>
          <p:cNvPr id="10" name="Diagram 9">
            <a:extLst>
              <a:ext uri="{FF2B5EF4-FFF2-40B4-BE49-F238E27FC236}">
                <a16:creationId xmlns:a16="http://schemas.microsoft.com/office/drawing/2014/main" id="{0D76CDA0-9563-AB08-4E99-31480664F148}"/>
              </a:ext>
            </a:extLst>
          </p:cNvPr>
          <p:cNvGraphicFramePr/>
          <p:nvPr>
            <p:extLst>
              <p:ext uri="{D42A27DB-BD31-4B8C-83A1-F6EECF244321}">
                <p14:modId xmlns:p14="http://schemas.microsoft.com/office/powerpoint/2010/main" val="771220890"/>
              </p:ext>
            </p:extLst>
          </p:nvPr>
        </p:nvGraphicFramePr>
        <p:xfrm>
          <a:off x="838200" y="1209823"/>
          <a:ext cx="10515600" cy="341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a:extLst>
              <a:ext uri="{FF2B5EF4-FFF2-40B4-BE49-F238E27FC236}">
                <a16:creationId xmlns:a16="http://schemas.microsoft.com/office/drawing/2014/main" id="{3B17269B-2DD2-73A0-4968-D768A459F090}"/>
              </a:ext>
            </a:extLst>
          </p:cNvPr>
          <p:cNvSpPr txBox="1">
            <a:spLocks/>
          </p:cNvSpPr>
          <p:nvPr/>
        </p:nvSpPr>
        <p:spPr>
          <a:xfrm>
            <a:off x="838200" y="364809"/>
            <a:ext cx="10515600" cy="56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rgbClr val="002060"/>
                </a:solidFill>
                <a:latin typeface="Helvetica" pitchFamily="2" charset="0"/>
              </a:rPr>
              <a:t>Sudden Cardiac Arrest is a Major Issue in Youth</a:t>
            </a:r>
          </a:p>
        </p:txBody>
      </p:sp>
    </p:spTree>
    <p:extLst>
      <p:ext uri="{BB962C8B-B14F-4D97-AF65-F5344CB8AC3E}">
        <p14:creationId xmlns:p14="http://schemas.microsoft.com/office/powerpoint/2010/main" val="2151556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E8BC7-3E4F-67D7-040A-19FB9488D140}"/>
              </a:ext>
            </a:extLst>
          </p:cNvPr>
          <p:cNvSpPr>
            <a:spLocks noGrp="1"/>
          </p:cNvSpPr>
          <p:nvPr>
            <p:ph idx="1"/>
          </p:nvPr>
        </p:nvSpPr>
        <p:spPr>
          <a:xfrm>
            <a:off x="838200" y="563880"/>
            <a:ext cx="10515600" cy="5613083"/>
          </a:xfrm>
        </p:spPr>
        <p:txBody>
          <a:bodyPr>
            <a:normAutofit/>
          </a:bodyPr>
          <a:lstStyle/>
          <a:p>
            <a:pPr marL="0" indent="0" algn="ctr">
              <a:buNone/>
            </a:pPr>
            <a:r>
              <a:rPr lang="en-US" sz="4000" b="1" u="sng" dirty="0">
                <a:solidFill>
                  <a:srgbClr val="002060"/>
                </a:solidFill>
              </a:rPr>
              <a:t>Conclusions</a:t>
            </a:r>
          </a:p>
          <a:p>
            <a:pPr marL="0" indent="0" algn="ctr">
              <a:buNone/>
            </a:pPr>
            <a:endParaRPr lang="en-US" sz="1500" b="1" u="sng" dirty="0"/>
          </a:p>
          <a:p>
            <a:pPr marL="457200" indent="-457200">
              <a:buAutoNum type="arabicPeriod"/>
            </a:pPr>
            <a:r>
              <a:rPr lang="en-US" sz="2400" dirty="0"/>
              <a:t>We demonstrate the development of a preliminary novel ECG screening protocol, costing sub 200 dollars per device, achieving economic viability. </a:t>
            </a:r>
            <a:endParaRPr lang="en-US" sz="1000" dirty="0"/>
          </a:p>
          <a:p>
            <a:pPr marL="0" indent="0">
              <a:buNone/>
            </a:pPr>
            <a:endParaRPr lang="en-US" sz="1000" dirty="0"/>
          </a:p>
          <a:p>
            <a:pPr marL="0" indent="0">
              <a:buNone/>
            </a:pPr>
            <a:r>
              <a:rPr lang="en-US" sz="2400" dirty="0"/>
              <a:t>2.   Development of an accurate method of taking 4-lead non-emergent electrocardiogram via SW (Apple Watch S7) validated on a small cohort vs standard 12-lead Electrocardiography showing promising results. </a:t>
            </a:r>
          </a:p>
          <a:p>
            <a:pPr marL="0" indent="0">
              <a:buNone/>
            </a:pPr>
            <a:endParaRPr lang="en-US" sz="1000" dirty="0"/>
          </a:p>
          <a:p>
            <a:pPr marL="0" indent="0">
              <a:buNone/>
            </a:pPr>
            <a:r>
              <a:rPr lang="en-US" sz="2400" dirty="0"/>
              <a:t>3.   Development of classification via Transformer and Convolutional Auto Encoders with sensitivity and specificity of 98.69% and 99.03% trained on upscaled ECGs. </a:t>
            </a:r>
          </a:p>
        </p:txBody>
      </p:sp>
    </p:spTree>
    <p:extLst>
      <p:ext uri="{BB962C8B-B14F-4D97-AF65-F5344CB8AC3E}">
        <p14:creationId xmlns:p14="http://schemas.microsoft.com/office/powerpoint/2010/main" val="274844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2E8FE-A6E1-168B-0D1D-16C1CBD13EA1}"/>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1D1F4A0F-90ED-5A63-455A-232DDD49C591}"/>
              </a:ext>
            </a:extLst>
          </p:cNvPr>
          <p:cNvGrpSpPr/>
          <p:nvPr/>
        </p:nvGrpSpPr>
        <p:grpSpPr>
          <a:xfrm>
            <a:off x="1492716" y="1111488"/>
            <a:ext cx="9206568" cy="4517865"/>
            <a:chOff x="838200" y="1102619"/>
            <a:chExt cx="9206568" cy="4517865"/>
          </a:xfrm>
        </p:grpSpPr>
        <p:sp>
          <p:nvSpPr>
            <p:cNvPr id="2" name="Rectangle 1">
              <a:hlinkClick r:id="" action="ppaction://hlinkshowjump?jump=nextslide"/>
              <a:extLst>
                <a:ext uri="{FF2B5EF4-FFF2-40B4-BE49-F238E27FC236}">
                  <a16:creationId xmlns:a16="http://schemas.microsoft.com/office/drawing/2014/main" id="{11E8B3C4-AB20-8AA7-6B8B-A1F636B9E6C3}"/>
                </a:ext>
              </a:extLst>
            </p:cNvPr>
            <p:cNvSpPr/>
            <p:nvPr/>
          </p:nvSpPr>
          <p:spPr>
            <a:xfrm>
              <a:off x="838200" y="2831620"/>
              <a:ext cx="2511622" cy="1074066"/>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Helvetica" pitchFamily="2" charset="0"/>
                </a:rPr>
                <a:t>Conduct testing on individuals with disorder (n=200)</a:t>
              </a:r>
            </a:p>
          </p:txBody>
        </p:sp>
        <p:sp>
          <p:nvSpPr>
            <p:cNvPr id="4" name="Right Arrow 3">
              <a:extLst>
                <a:ext uri="{FF2B5EF4-FFF2-40B4-BE49-F238E27FC236}">
                  <a16:creationId xmlns:a16="http://schemas.microsoft.com/office/drawing/2014/main" id="{A165F07B-D1DD-5830-4DD4-CA57A6821659}"/>
                </a:ext>
              </a:extLst>
            </p:cNvPr>
            <p:cNvSpPr/>
            <p:nvPr/>
          </p:nvSpPr>
          <p:spPr>
            <a:xfrm>
              <a:off x="3422224" y="3233301"/>
              <a:ext cx="728179" cy="391397"/>
            </a:xfrm>
            <a:prstGeom prst="rightArrow">
              <a:avLst/>
            </a:prstGeom>
            <a:noFill/>
            <a:ln>
              <a:solidFill>
                <a:schemeClr val="accent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hlinkClick r:id="" action="ppaction://hlinkshowjump?jump=nextslide"/>
              <a:extLst>
                <a:ext uri="{FF2B5EF4-FFF2-40B4-BE49-F238E27FC236}">
                  <a16:creationId xmlns:a16="http://schemas.microsoft.com/office/drawing/2014/main" id="{970D4A87-E159-62F4-BD58-0D7D125DB00E}"/>
                </a:ext>
              </a:extLst>
            </p:cNvPr>
            <p:cNvSpPr/>
            <p:nvPr/>
          </p:nvSpPr>
          <p:spPr>
            <a:xfrm>
              <a:off x="4176396" y="2831620"/>
              <a:ext cx="2511622" cy="1074066"/>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Helvetica" pitchFamily="2" charset="0"/>
                </a:rPr>
                <a:t>Algorithmic Refinement for Apple Watch data</a:t>
              </a:r>
            </a:p>
          </p:txBody>
        </p:sp>
        <p:sp>
          <p:nvSpPr>
            <p:cNvPr id="7" name="Rectangle 6">
              <a:hlinkClick r:id="" action="ppaction://hlinkshowjump?jump=nextslide"/>
              <a:extLst>
                <a:ext uri="{FF2B5EF4-FFF2-40B4-BE49-F238E27FC236}">
                  <a16:creationId xmlns:a16="http://schemas.microsoft.com/office/drawing/2014/main" id="{81E8E84B-9E0E-8773-C603-C32F68D77891}"/>
                </a:ext>
              </a:extLst>
            </p:cNvPr>
            <p:cNvSpPr/>
            <p:nvPr/>
          </p:nvSpPr>
          <p:spPr>
            <a:xfrm>
              <a:off x="7533146" y="1102619"/>
              <a:ext cx="2473377" cy="1508194"/>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Helvetica" pitchFamily="2" charset="0"/>
                </a:rPr>
                <a:t>Develop a desktop-based SQL based software package to store mass-screening results</a:t>
              </a:r>
            </a:p>
          </p:txBody>
        </p:sp>
        <p:sp>
          <p:nvSpPr>
            <p:cNvPr id="11" name="Rectangle 10">
              <a:hlinkClick r:id="" action="ppaction://hlinkshowjump?jump=nextslide"/>
              <a:extLst>
                <a:ext uri="{FF2B5EF4-FFF2-40B4-BE49-F238E27FC236}">
                  <a16:creationId xmlns:a16="http://schemas.microsoft.com/office/drawing/2014/main" id="{0A3F4D61-5355-4C20-C3A1-75D7FF1986CE}"/>
                </a:ext>
              </a:extLst>
            </p:cNvPr>
            <p:cNvSpPr/>
            <p:nvPr/>
          </p:nvSpPr>
          <p:spPr>
            <a:xfrm>
              <a:off x="7533146" y="4323267"/>
              <a:ext cx="2511622" cy="1297217"/>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Helvetica" pitchFamily="2" charset="0"/>
                </a:rPr>
                <a:t>Develop an app-based collection package with SW, evaluating ECGs on cloud</a:t>
              </a:r>
            </a:p>
          </p:txBody>
        </p:sp>
        <p:sp>
          <p:nvSpPr>
            <p:cNvPr id="16" name="Left Brace 15">
              <a:extLst>
                <a:ext uri="{FF2B5EF4-FFF2-40B4-BE49-F238E27FC236}">
                  <a16:creationId xmlns:a16="http://schemas.microsoft.com/office/drawing/2014/main" id="{99D8CC48-0069-39E6-6C60-C4355B978AAD}"/>
                </a:ext>
              </a:extLst>
            </p:cNvPr>
            <p:cNvSpPr/>
            <p:nvPr/>
          </p:nvSpPr>
          <p:spPr>
            <a:xfrm>
              <a:off x="6761870" y="1856716"/>
              <a:ext cx="697424" cy="3115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Up Arrow 17">
            <a:extLst>
              <a:ext uri="{FF2B5EF4-FFF2-40B4-BE49-F238E27FC236}">
                <a16:creationId xmlns:a16="http://schemas.microsoft.com/office/drawing/2014/main" id="{7BFB5148-F86D-FF45-8DCB-D117050D072C}"/>
              </a:ext>
            </a:extLst>
          </p:cNvPr>
          <p:cNvSpPr/>
          <p:nvPr/>
        </p:nvSpPr>
        <p:spPr>
          <a:xfrm>
            <a:off x="9246550" y="2746672"/>
            <a:ext cx="355600" cy="1491647"/>
          </a:xfrm>
          <a:prstGeom prst="upArrow">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F6E40EB-682A-E204-FB03-9097484A0BC5}"/>
              </a:ext>
            </a:extLst>
          </p:cNvPr>
          <p:cNvSpPr txBox="1"/>
          <p:nvPr/>
        </p:nvSpPr>
        <p:spPr>
          <a:xfrm>
            <a:off x="9602150" y="3242170"/>
            <a:ext cx="875350" cy="64633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Helvetica" pitchFamily="2" charset="0"/>
              </a:rPr>
              <a:t>Feeds </a:t>
            </a:r>
          </a:p>
          <a:p>
            <a:r>
              <a:rPr lang="en-US" dirty="0">
                <a:latin typeface="Helvetica" pitchFamily="2" charset="0"/>
              </a:rPr>
              <a:t>into</a:t>
            </a:r>
          </a:p>
        </p:txBody>
      </p:sp>
    </p:spTree>
    <p:extLst>
      <p:ext uri="{BB962C8B-B14F-4D97-AF65-F5344CB8AC3E}">
        <p14:creationId xmlns:p14="http://schemas.microsoft.com/office/powerpoint/2010/main" val="169049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1371-CA1C-865B-F3F5-0EA55CDF2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6EC18-4B48-D7AE-3663-51BA94DB2408}"/>
              </a:ext>
            </a:extLst>
          </p:cNvPr>
          <p:cNvSpPr>
            <a:spLocks noGrp="1"/>
          </p:cNvSpPr>
          <p:nvPr>
            <p:ph type="title"/>
          </p:nvPr>
        </p:nvSpPr>
        <p:spPr>
          <a:xfrm>
            <a:off x="838200" y="2766218"/>
            <a:ext cx="10515600" cy="1325563"/>
          </a:xfrm>
        </p:spPr>
        <p:txBody>
          <a:bodyPr/>
          <a:lstStyle/>
          <a:p>
            <a:pPr algn="ctr"/>
            <a:r>
              <a:rPr lang="en-US" b="1" u="sng" dirty="0">
                <a:solidFill>
                  <a:srgbClr val="002060"/>
                </a:solidFill>
                <a:latin typeface="Helvetica" pitchFamily="2" charset="0"/>
              </a:rPr>
              <a:t>Acknowledgements and References</a:t>
            </a:r>
          </a:p>
        </p:txBody>
      </p:sp>
    </p:spTree>
    <p:extLst>
      <p:ext uri="{BB962C8B-B14F-4D97-AF65-F5344CB8AC3E}">
        <p14:creationId xmlns:p14="http://schemas.microsoft.com/office/powerpoint/2010/main" val="59716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4DF28-DD40-AD9A-CE88-8A9ACF0B5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AAFE5-B74E-7D7B-FF0B-2F942A873643}"/>
              </a:ext>
            </a:extLst>
          </p:cNvPr>
          <p:cNvSpPr>
            <a:spLocks noGrp="1"/>
          </p:cNvSpPr>
          <p:nvPr>
            <p:ph type="title"/>
          </p:nvPr>
        </p:nvSpPr>
        <p:spPr>
          <a:xfrm>
            <a:off x="838200" y="120990"/>
            <a:ext cx="10515600" cy="1325563"/>
          </a:xfrm>
        </p:spPr>
        <p:txBody>
          <a:bodyPr/>
          <a:lstStyle/>
          <a:p>
            <a:pPr algn="ctr"/>
            <a:r>
              <a:rPr lang="en-US" b="1" u="sng" dirty="0">
                <a:solidFill>
                  <a:srgbClr val="002060"/>
                </a:solidFill>
                <a:latin typeface="Helvetica" pitchFamily="2" charset="0"/>
              </a:rPr>
              <a:t>Acknowledgements</a:t>
            </a:r>
          </a:p>
        </p:txBody>
      </p:sp>
      <p:sp>
        <p:nvSpPr>
          <p:cNvPr id="3" name="TextBox 2">
            <a:extLst>
              <a:ext uri="{FF2B5EF4-FFF2-40B4-BE49-F238E27FC236}">
                <a16:creationId xmlns:a16="http://schemas.microsoft.com/office/drawing/2014/main" id="{F28763B0-FB08-35F0-7BFE-F4C4C6C7453D}"/>
              </a:ext>
            </a:extLst>
          </p:cNvPr>
          <p:cNvSpPr txBox="1"/>
          <p:nvPr/>
        </p:nvSpPr>
        <p:spPr>
          <a:xfrm>
            <a:off x="522514" y="1257300"/>
            <a:ext cx="10254343" cy="4401205"/>
          </a:xfrm>
          <a:prstGeom prst="rect">
            <a:avLst/>
          </a:prstGeom>
          <a:noFill/>
        </p:spPr>
        <p:txBody>
          <a:bodyPr wrap="square" rtlCol="0">
            <a:spAutoFit/>
          </a:bodyPr>
          <a:lstStyle/>
          <a:p>
            <a:r>
              <a:rPr lang="en-US" sz="3200" b="1" dirty="0">
                <a:latin typeface="Helvetica" pitchFamily="2" charset="0"/>
              </a:rPr>
              <a:t>The author would like to thank:</a:t>
            </a:r>
          </a:p>
          <a:p>
            <a:pPr marL="457200" indent="-457200">
              <a:buFont typeface="Arial" panose="020B0604020202020204" pitchFamily="34" charset="0"/>
              <a:buChar char="•"/>
            </a:pPr>
            <a:r>
              <a:rPr lang="en-US" sz="3200" dirty="0">
                <a:latin typeface="Helvetica" pitchFamily="2" charset="0"/>
              </a:rPr>
              <a:t>Mr. Vivan Poddar – Shady Side Academy</a:t>
            </a:r>
          </a:p>
          <a:p>
            <a:pPr marL="457200" indent="-457200">
              <a:buFont typeface="Arial" panose="020B0604020202020204" pitchFamily="34" charset="0"/>
              <a:buChar char="•"/>
            </a:pPr>
            <a:r>
              <a:rPr lang="en-US" sz="3200" dirty="0">
                <a:latin typeface="Helvetica" pitchFamily="2" charset="0"/>
              </a:rPr>
              <a:t>Mr. Thomas Wang – Shady Side Academy</a:t>
            </a:r>
          </a:p>
          <a:p>
            <a:pPr marL="457200" indent="-457200">
              <a:buFont typeface="Arial" panose="020B0604020202020204" pitchFamily="34" charset="0"/>
              <a:buChar char="•"/>
            </a:pPr>
            <a:r>
              <a:rPr lang="en-US" sz="3200" dirty="0">
                <a:latin typeface="Helvetica" pitchFamily="2" charset="0"/>
              </a:rPr>
              <a:t>Dr. Wade Znosko – Shady Side Academy</a:t>
            </a:r>
          </a:p>
          <a:p>
            <a:endParaRPr lang="en-US" sz="3200" dirty="0">
              <a:latin typeface="Helvetica" pitchFamily="2" charset="0"/>
            </a:endParaRPr>
          </a:p>
          <a:p>
            <a:r>
              <a:rPr lang="en-US" sz="2200" b="0" i="0" dirty="0">
                <a:solidFill>
                  <a:srgbClr val="FF0000"/>
                </a:solidFill>
                <a:effectLst/>
                <a:latin typeface="Open Sans" panose="020B0606030504020204" pitchFamily="34" charset="0"/>
              </a:rPr>
              <a:t>"This research was supported in part by the University of Pittsburgh Center for Research Computing(CRC) through the resources provided. Specifically, this work used the H2P(Hail to Pitt) Hig</a:t>
            </a:r>
            <a:r>
              <a:rPr lang="en-US" sz="2200" dirty="0">
                <a:solidFill>
                  <a:srgbClr val="FF0000"/>
                </a:solidFill>
                <a:latin typeface="Open Sans" panose="020B0606030504020204" pitchFamily="34" charset="0"/>
              </a:rPr>
              <a:t>h Throughput Computing (HTC) </a:t>
            </a:r>
            <a:r>
              <a:rPr lang="en-US" sz="2200" b="0" i="0" dirty="0">
                <a:solidFill>
                  <a:srgbClr val="FF0000"/>
                </a:solidFill>
                <a:effectLst/>
                <a:latin typeface="Open Sans" panose="020B0606030504020204" pitchFamily="34" charset="0"/>
              </a:rPr>
              <a:t>cluster, which is supported by NSF award number OAC-2117681."</a:t>
            </a:r>
          </a:p>
          <a:p>
            <a:pPr marL="457200" indent="-457200">
              <a:buFont typeface="Arial" panose="020B0604020202020204" pitchFamily="34" charset="0"/>
              <a:buChar char="•"/>
            </a:pPr>
            <a:endParaRPr lang="en-US" sz="3200" dirty="0">
              <a:latin typeface="Helvetica" pitchFamily="2" charset="0"/>
            </a:endParaRPr>
          </a:p>
        </p:txBody>
      </p:sp>
    </p:spTree>
    <p:extLst>
      <p:ext uri="{BB962C8B-B14F-4D97-AF65-F5344CB8AC3E}">
        <p14:creationId xmlns:p14="http://schemas.microsoft.com/office/powerpoint/2010/main" val="268870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537C3-1ABA-CA08-8406-3293CB9AC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573EE-CD68-A2FD-D3BC-4717544A3F12}"/>
              </a:ext>
            </a:extLst>
          </p:cNvPr>
          <p:cNvSpPr>
            <a:spLocks noGrp="1"/>
          </p:cNvSpPr>
          <p:nvPr>
            <p:ph type="title"/>
          </p:nvPr>
        </p:nvSpPr>
        <p:spPr>
          <a:xfrm>
            <a:off x="838200" y="120991"/>
            <a:ext cx="10515600" cy="793410"/>
          </a:xfrm>
        </p:spPr>
        <p:txBody>
          <a:bodyPr/>
          <a:lstStyle/>
          <a:p>
            <a:pPr algn="ctr"/>
            <a:r>
              <a:rPr lang="en-US" b="1" u="sng" dirty="0">
                <a:solidFill>
                  <a:srgbClr val="002060"/>
                </a:solidFill>
                <a:latin typeface="Helvetica" pitchFamily="2" charset="0"/>
              </a:rPr>
              <a:t>References</a:t>
            </a:r>
          </a:p>
        </p:txBody>
      </p:sp>
      <p:sp>
        <p:nvSpPr>
          <p:cNvPr id="3" name="TextBox 2">
            <a:extLst>
              <a:ext uri="{FF2B5EF4-FFF2-40B4-BE49-F238E27FC236}">
                <a16:creationId xmlns:a16="http://schemas.microsoft.com/office/drawing/2014/main" id="{3A0F0C94-1BF8-5935-8197-1ADCA00D4F8B}"/>
              </a:ext>
            </a:extLst>
          </p:cNvPr>
          <p:cNvSpPr txBox="1"/>
          <p:nvPr/>
        </p:nvSpPr>
        <p:spPr>
          <a:xfrm>
            <a:off x="522514" y="1257300"/>
            <a:ext cx="10254343" cy="637097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Okubo, M., Chan, H. K., Callaway, C. W., Mann, N. C., &amp; Wang, H. E. (2020). Characteristics of </a:t>
            </a:r>
            <a:r>
              <a:rPr lang="en-US" sz="1200" dirty="0" err="1">
                <a:latin typeface="Times New Roman" panose="02020603050405020304" pitchFamily="18" charset="0"/>
                <a:cs typeface="Times New Roman" panose="02020603050405020304" pitchFamily="18" charset="0"/>
              </a:rPr>
              <a:t>paediatric</a:t>
            </a:r>
            <a:r>
              <a:rPr lang="en-US" sz="1200" dirty="0">
                <a:latin typeface="Times New Roman" panose="02020603050405020304" pitchFamily="18" charset="0"/>
                <a:cs typeface="Times New Roman" panose="02020603050405020304" pitchFamily="18" charset="0"/>
              </a:rPr>
              <a:t> out-of-hospital cardiac arrest in the United States. Resuscitation, 153, 227–233.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/10.1016/j.resuscitation.2020.04.023</a:t>
            </a:r>
          </a:p>
          <a:p>
            <a:r>
              <a:rPr lang="en-US" sz="1200" dirty="0">
                <a:latin typeface="Times New Roman" panose="02020603050405020304" pitchFamily="18" charset="0"/>
                <a:cs typeface="Times New Roman" panose="02020603050405020304" pitchFamily="18" charset="0"/>
              </a:rPr>
              <a:t>[2]: Tsao, C. W., </a:t>
            </a:r>
            <a:r>
              <a:rPr lang="en-US" sz="1200" dirty="0" err="1">
                <a:latin typeface="Times New Roman" panose="02020603050405020304" pitchFamily="18" charset="0"/>
                <a:cs typeface="Times New Roman" panose="02020603050405020304" pitchFamily="18" charset="0"/>
              </a:rPr>
              <a:t>Aday</a:t>
            </a:r>
            <a:r>
              <a:rPr lang="en-US" sz="1200" dirty="0">
                <a:latin typeface="Times New Roman" panose="02020603050405020304" pitchFamily="18" charset="0"/>
                <a:cs typeface="Times New Roman" panose="02020603050405020304" pitchFamily="18" charset="0"/>
              </a:rPr>
              <a:t>, A. W., </a:t>
            </a:r>
            <a:r>
              <a:rPr lang="en-US" sz="1200" dirty="0" err="1">
                <a:latin typeface="Times New Roman" panose="02020603050405020304" pitchFamily="18" charset="0"/>
                <a:cs typeface="Times New Roman" panose="02020603050405020304" pitchFamily="18" charset="0"/>
              </a:rPr>
              <a:t>Almarzooq</a:t>
            </a:r>
            <a:r>
              <a:rPr lang="en-US" sz="1200" dirty="0">
                <a:latin typeface="Times New Roman" panose="02020603050405020304" pitchFamily="18" charset="0"/>
                <a:cs typeface="Times New Roman" panose="02020603050405020304" pitchFamily="18" charset="0"/>
              </a:rPr>
              <a:t>, Z. I., Alonso, A., Beaton, A. Z., </a:t>
            </a:r>
            <a:r>
              <a:rPr lang="en-US" sz="1200" dirty="0" err="1">
                <a:latin typeface="Times New Roman" panose="02020603050405020304" pitchFamily="18" charset="0"/>
                <a:cs typeface="Times New Roman" panose="02020603050405020304" pitchFamily="18" charset="0"/>
              </a:rPr>
              <a:t>Bittencourt</a:t>
            </a:r>
            <a:r>
              <a:rPr lang="en-US" sz="1200" dirty="0">
                <a:latin typeface="Times New Roman" panose="02020603050405020304" pitchFamily="18" charset="0"/>
                <a:cs typeface="Times New Roman" panose="02020603050405020304" pitchFamily="18" charset="0"/>
              </a:rPr>
              <a:t>, M. S., Boehme, A. K., Buxton, A. E., Carson, A. P., Commodore-Mensah, Y., Elkind, M. S. V., Evenson, K. R., Eze-</a:t>
            </a:r>
            <a:r>
              <a:rPr lang="en-US" sz="1200" dirty="0" err="1">
                <a:latin typeface="Times New Roman" panose="02020603050405020304" pitchFamily="18" charset="0"/>
                <a:cs typeface="Times New Roman" panose="02020603050405020304" pitchFamily="18" charset="0"/>
              </a:rPr>
              <a:t>Nliam</a:t>
            </a:r>
            <a:r>
              <a:rPr lang="en-US" sz="1200" dirty="0">
                <a:latin typeface="Times New Roman" panose="02020603050405020304" pitchFamily="18" charset="0"/>
                <a:cs typeface="Times New Roman" panose="02020603050405020304" pitchFamily="18" charset="0"/>
              </a:rPr>
              <a:t>, C., Ferguson, J. F., </a:t>
            </a:r>
            <a:r>
              <a:rPr lang="en-US" sz="1200" dirty="0" err="1">
                <a:latin typeface="Times New Roman" panose="02020603050405020304" pitchFamily="18" charset="0"/>
                <a:cs typeface="Times New Roman" panose="02020603050405020304" pitchFamily="18" charset="0"/>
              </a:rPr>
              <a:t>Generoso</a:t>
            </a:r>
            <a:r>
              <a:rPr lang="en-US" sz="1200" dirty="0">
                <a:latin typeface="Times New Roman" panose="02020603050405020304" pitchFamily="18" charset="0"/>
                <a:cs typeface="Times New Roman" panose="02020603050405020304" pitchFamily="18" charset="0"/>
              </a:rPr>
              <a:t>, G., Ho, J. E., Kalani, R., Khan, S. S., </a:t>
            </a:r>
            <a:r>
              <a:rPr lang="en-US" sz="1200" dirty="0" err="1">
                <a:latin typeface="Times New Roman" panose="02020603050405020304" pitchFamily="18" charset="0"/>
                <a:cs typeface="Times New Roman" panose="02020603050405020304" pitchFamily="18" charset="0"/>
              </a:rPr>
              <a:t>Kissela</a:t>
            </a:r>
            <a:r>
              <a:rPr lang="en-US" sz="1200" dirty="0">
                <a:latin typeface="Times New Roman" panose="02020603050405020304" pitchFamily="18" charset="0"/>
                <a:cs typeface="Times New Roman" panose="02020603050405020304" pitchFamily="18" charset="0"/>
              </a:rPr>
              <a:t>, B. M., &amp; Knutson, K. L. (2022). Heart Disease and Stroke Statistics—2022 Update: A Report From the American Heart Association. Circulation, 145(8).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/10.1161/cir.0000000000001052</a:t>
            </a:r>
          </a:p>
          <a:p>
            <a:r>
              <a:rPr lang="en-US" sz="1200" dirty="0">
                <a:latin typeface="Times New Roman" panose="02020603050405020304" pitchFamily="18" charset="0"/>
                <a:cs typeface="Times New Roman" panose="02020603050405020304" pitchFamily="18" charset="0"/>
              </a:rPr>
              <a:t>[3]: Maron, B. J., Thompson, P. D., Ackerman, M. J., </a:t>
            </a:r>
            <a:r>
              <a:rPr lang="en-US" sz="1200" dirty="0" err="1">
                <a:latin typeface="Times New Roman" panose="02020603050405020304" pitchFamily="18" charset="0"/>
                <a:cs typeface="Times New Roman" panose="02020603050405020304" pitchFamily="18" charset="0"/>
              </a:rPr>
              <a:t>Balady</a:t>
            </a:r>
            <a:r>
              <a:rPr lang="en-US" sz="1200" dirty="0">
                <a:latin typeface="Times New Roman" panose="02020603050405020304" pitchFamily="18" charset="0"/>
                <a:cs typeface="Times New Roman" panose="02020603050405020304" pitchFamily="18" charset="0"/>
              </a:rPr>
              <a:t>, G., Berger, S., Cohen, D., </a:t>
            </a:r>
            <a:r>
              <a:rPr lang="en-US" sz="1200" dirty="0" err="1">
                <a:latin typeface="Times New Roman" panose="02020603050405020304" pitchFamily="18" charset="0"/>
                <a:cs typeface="Times New Roman" panose="02020603050405020304" pitchFamily="18" charset="0"/>
              </a:rPr>
              <a:t>Dimeff</a:t>
            </a:r>
            <a:r>
              <a:rPr lang="en-US" sz="1200" dirty="0">
                <a:latin typeface="Times New Roman" panose="02020603050405020304" pitchFamily="18" charset="0"/>
                <a:cs typeface="Times New Roman" panose="02020603050405020304" pitchFamily="18" charset="0"/>
              </a:rPr>
              <a:t>, R., Douglas, P. S., Glover, D. W., Hutter, A. M., Krauss, M. D., Maron, M. S., Mitten, M. J., Roberts, W. O., &amp; Puffer, J. C. (2007). Recommendations and Considerations Related to Preparticipation Screening for Cardiovascular Abnormalities in Competitive Athletes: 2007 Update. Circulation, 115(12), 1643–1655.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/10.1161/circulationaha.107.181423</a:t>
            </a:r>
          </a:p>
          <a:p>
            <a:r>
              <a:rPr lang="en-US" sz="1200" dirty="0">
                <a:latin typeface="Times New Roman" panose="02020603050405020304" pitchFamily="18" charset="0"/>
                <a:cs typeface="Times New Roman" panose="02020603050405020304" pitchFamily="18" charset="0"/>
              </a:rPr>
              <a:t>[4]: Angelini, P., </a:t>
            </a:r>
            <a:r>
              <a:rPr lang="en-US" sz="1200" dirty="0" err="1">
                <a:latin typeface="Times New Roman" panose="02020603050405020304" pitchFamily="18" charset="0"/>
                <a:cs typeface="Times New Roman" panose="02020603050405020304" pitchFamily="18" charset="0"/>
              </a:rPr>
              <a:t>Muthupillai</a:t>
            </a:r>
            <a:r>
              <a:rPr lang="en-US" sz="1200" dirty="0">
                <a:latin typeface="Times New Roman" panose="02020603050405020304" pitchFamily="18" charset="0"/>
                <a:cs typeface="Times New Roman" panose="02020603050405020304" pitchFamily="18" charset="0"/>
              </a:rPr>
              <a:t>, R., Cheong, B., &amp; Paisley, R. (2020). We Have Plenty of Reasons to Propose New, Updated Policies for Preventing Sudden Cardiac Death in Young Athletes. Journal of the American Heart Association, 9(8). </a:t>
            </a:r>
            <a:r>
              <a:rPr lang="en-US" sz="1200" dirty="0">
                <a:latin typeface="Times New Roman" panose="02020603050405020304" pitchFamily="18" charset="0"/>
                <a:cs typeface="Times New Roman" panose="02020603050405020304" pitchFamily="18" charset="0"/>
                <a:hlinkClick r:id="rId2"/>
              </a:rPr>
              <a:t>https://doi.org/10.1161/jaha.119.014368</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[5]: Williams, E. A., </a:t>
            </a:r>
            <a:r>
              <a:rPr lang="en-US" sz="1200" dirty="0" err="1">
                <a:latin typeface="Times New Roman" panose="02020603050405020304" pitchFamily="18" charset="0"/>
                <a:cs typeface="Times New Roman" panose="02020603050405020304" pitchFamily="18" charset="0"/>
              </a:rPr>
              <a:t>Pelto</a:t>
            </a:r>
            <a:r>
              <a:rPr lang="en-US" sz="1200" dirty="0">
                <a:latin typeface="Times New Roman" panose="02020603050405020304" pitchFamily="18" charset="0"/>
                <a:cs typeface="Times New Roman" panose="02020603050405020304" pitchFamily="18" charset="0"/>
              </a:rPr>
              <a:t>, H. F., </a:t>
            </a:r>
            <a:r>
              <a:rPr lang="en-US" sz="1200" dirty="0" err="1">
                <a:latin typeface="Times New Roman" panose="02020603050405020304" pitchFamily="18" charset="0"/>
                <a:cs typeface="Times New Roman" panose="02020603050405020304" pitchFamily="18" charset="0"/>
              </a:rPr>
              <a:t>Toresdahl</a:t>
            </a:r>
            <a:r>
              <a:rPr lang="en-US" sz="1200" dirty="0">
                <a:latin typeface="Times New Roman" panose="02020603050405020304" pitchFamily="18" charset="0"/>
                <a:cs typeface="Times New Roman" panose="02020603050405020304" pitchFamily="18" charset="0"/>
              </a:rPr>
              <a:t>, B. G., </a:t>
            </a:r>
            <a:r>
              <a:rPr lang="en-US" sz="1200" dirty="0" err="1">
                <a:latin typeface="Times New Roman" panose="02020603050405020304" pitchFamily="18" charset="0"/>
                <a:cs typeface="Times New Roman" panose="02020603050405020304" pitchFamily="18" charset="0"/>
              </a:rPr>
              <a:t>Prutkin</a:t>
            </a:r>
            <a:r>
              <a:rPr lang="en-US" sz="1200" dirty="0">
                <a:latin typeface="Times New Roman" panose="02020603050405020304" pitchFamily="18" charset="0"/>
                <a:cs typeface="Times New Roman" panose="02020603050405020304" pitchFamily="18" charset="0"/>
              </a:rPr>
              <a:t>, J. M., Owens, D. S., Salerno, J. C., Harmon, K. G., &amp; </a:t>
            </a:r>
            <a:r>
              <a:rPr lang="en-US" sz="1200" dirty="0" err="1">
                <a:latin typeface="Times New Roman" panose="02020603050405020304" pitchFamily="18" charset="0"/>
                <a:cs typeface="Times New Roman" panose="02020603050405020304" pitchFamily="18" charset="0"/>
              </a:rPr>
              <a:t>Drezner</a:t>
            </a:r>
            <a:r>
              <a:rPr lang="en-US" sz="1200" dirty="0">
                <a:latin typeface="Times New Roman" panose="02020603050405020304" pitchFamily="18" charset="0"/>
                <a:cs typeface="Times New Roman" panose="02020603050405020304" pitchFamily="18" charset="0"/>
              </a:rPr>
              <a:t>, J. A. (2019). Performance of the American Heart Association (AHA) 14‐Point Evaluation Versus Electrocardiography for the Cardiovascular Screening of High School Athletes: A Prospective Study. Journal of the American Heart Association, 8(14). </a:t>
            </a:r>
            <a:r>
              <a:rPr lang="en-US" sz="1200" dirty="0">
                <a:latin typeface="Times New Roman" panose="02020603050405020304" pitchFamily="18" charset="0"/>
                <a:cs typeface="Times New Roman" panose="02020603050405020304" pitchFamily="18" charset="0"/>
                <a:hlinkClick r:id="rId3"/>
              </a:rPr>
              <a:t>https://doi.org/10.1161/jaha.119.012235</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[6]: Maron, B. J., </a:t>
            </a:r>
            <a:r>
              <a:rPr lang="en-US" sz="1200" dirty="0" err="1">
                <a:latin typeface="Times New Roman" panose="02020603050405020304" pitchFamily="18" charset="0"/>
                <a:cs typeface="Times New Roman" panose="02020603050405020304" pitchFamily="18" charset="0"/>
              </a:rPr>
              <a:t>Shirani</a:t>
            </a:r>
            <a:r>
              <a:rPr lang="en-US" sz="1200" dirty="0">
                <a:latin typeface="Times New Roman" panose="02020603050405020304" pitchFamily="18" charset="0"/>
                <a:cs typeface="Times New Roman" panose="02020603050405020304" pitchFamily="18" charset="0"/>
              </a:rPr>
              <a:t>, J., </a:t>
            </a:r>
            <a:r>
              <a:rPr lang="en-US" sz="1200" dirty="0" err="1">
                <a:latin typeface="Times New Roman" panose="02020603050405020304" pitchFamily="18" charset="0"/>
                <a:cs typeface="Times New Roman" panose="02020603050405020304" pitchFamily="18" charset="0"/>
              </a:rPr>
              <a:t>Poliac</a:t>
            </a:r>
            <a:r>
              <a:rPr lang="en-US" sz="1200" dirty="0">
                <a:latin typeface="Times New Roman" panose="02020603050405020304" pitchFamily="18" charset="0"/>
                <a:cs typeface="Times New Roman" panose="02020603050405020304" pitchFamily="18" charset="0"/>
              </a:rPr>
              <a:t>, L. C., Mathenge, R., Roberts, W. C., &amp; Mueller, F. O. (1996b). Sudden death in young competitive athletes. Clinical, demographic, and pathological profiles. JAMA, 276(3), 199–204. https://</a:t>
            </a:r>
            <a:r>
              <a:rPr lang="en-US" sz="1200" dirty="0" err="1">
                <a:latin typeface="Times New Roman" panose="02020603050405020304" pitchFamily="18" charset="0"/>
                <a:cs typeface="Times New Roman" panose="02020603050405020304" pitchFamily="18" charset="0"/>
              </a:rPr>
              <a:t>pubmed.ncbi.nlm.nih.gov</a:t>
            </a:r>
            <a:r>
              <a:rPr lang="en-US" sz="1200" dirty="0">
                <a:latin typeface="Times New Roman" panose="02020603050405020304" pitchFamily="18" charset="0"/>
                <a:cs typeface="Times New Roman" panose="02020603050405020304" pitchFamily="18" charset="0"/>
              </a:rPr>
              <a:t>/8667563/</a:t>
            </a:r>
          </a:p>
          <a:p>
            <a:r>
              <a:rPr lang="en-US" sz="1200" dirty="0">
                <a:latin typeface="Times New Roman" panose="02020603050405020304" pitchFamily="18" charset="0"/>
                <a:cs typeface="Times New Roman" panose="02020603050405020304" pitchFamily="18" charset="0"/>
              </a:rPr>
              <a:t>[7]: </a:t>
            </a:r>
            <a:r>
              <a:rPr lang="en-US" sz="1200" dirty="0" err="1">
                <a:latin typeface="Times New Roman" panose="02020603050405020304" pitchFamily="18" charset="0"/>
                <a:cs typeface="Times New Roman" panose="02020603050405020304" pitchFamily="18" charset="0"/>
              </a:rPr>
              <a:t>Corrado</a:t>
            </a:r>
            <a:r>
              <a:rPr lang="en-US" sz="1200" dirty="0">
                <a:latin typeface="Times New Roman" panose="02020603050405020304" pitchFamily="18" charset="0"/>
                <a:cs typeface="Times New Roman" panose="02020603050405020304" pitchFamily="18" charset="0"/>
              </a:rPr>
              <a:t>, D., Basso, C., </a:t>
            </a:r>
            <a:r>
              <a:rPr lang="en-US" sz="1200" dirty="0" err="1">
                <a:latin typeface="Times New Roman" panose="02020603050405020304" pitchFamily="18" charset="0"/>
                <a:cs typeface="Times New Roman" panose="02020603050405020304" pitchFamily="18" charset="0"/>
              </a:rPr>
              <a:t>Pavei</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Michieli</a:t>
            </a:r>
            <a:r>
              <a:rPr lang="en-US" sz="1200" dirty="0">
                <a:latin typeface="Times New Roman" panose="02020603050405020304" pitchFamily="18" charset="0"/>
                <a:cs typeface="Times New Roman" panose="02020603050405020304" pitchFamily="18" charset="0"/>
              </a:rPr>
              <a:t>, P., Schiavon, M., &amp; </a:t>
            </a:r>
            <a:r>
              <a:rPr lang="en-US" sz="1200" dirty="0" err="1">
                <a:latin typeface="Times New Roman" panose="02020603050405020304" pitchFamily="18" charset="0"/>
                <a:cs typeface="Times New Roman" panose="02020603050405020304" pitchFamily="18" charset="0"/>
              </a:rPr>
              <a:t>Thiene</a:t>
            </a:r>
            <a:r>
              <a:rPr lang="en-US" sz="1200" dirty="0">
                <a:latin typeface="Times New Roman" panose="02020603050405020304" pitchFamily="18" charset="0"/>
                <a:cs typeface="Times New Roman" panose="02020603050405020304" pitchFamily="18" charset="0"/>
              </a:rPr>
              <a:t>, G. (2006). Trends in Sudden Cardiovascular Death in Young Competitive Athletes After Implementation of a Preparticipation Screening Program. JAMA, 296(13), 1593.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/10.1001/jama.296.13.1593</a:t>
            </a:r>
          </a:p>
          <a:p>
            <a:r>
              <a:rPr lang="en-US" sz="1200" dirty="0">
                <a:latin typeface="Times New Roman" panose="02020603050405020304" pitchFamily="18" charset="0"/>
                <a:cs typeface="Times New Roman" panose="02020603050405020304" pitchFamily="18" charset="0"/>
              </a:rPr>
              <a:t>[8]: Harmon, K. G., </a:t>
            </a:r>
            <a:r>
              <a:rPr lang="en-US" sz="1200" dirty="0" err="1">
                <a:latin typeface="Times New Roman" panose="02020603050405020304" pitchFamily="18" charset="0"/>
                <a:cs typeface="Times New Roman" panose="02020603050405020304" pitchFamily="18" charset="0"/>
              </a:rPr>
              <a:t>Zigman</a:t>
            </a:r>
            <a:r>
              <a:rPr lang="en-US" sz="1200" dirty="0">
                <a:latin typeface="Times New Roman" panose="02020603050405020304" pitchFamily="18" charset="0"/>
                <a:cs typeface="Times New Roman" panose="02020603050405020304" pitchFamily="18" charset="0"/>
              </a:rPr>
              <a:t>, M., &amp; </a:t>
            </a:r>
            <a:r>
              <a:rPr lang="en-US" sz="1200" dirty="0" err="1">
                <a:latin typeface="Times New Roman" panose="02020603050405020304" pitchFamily="18" charset="0"/>
                <a:cs typeface="Times New Roman" panose="02020603050405020304" pitchFamily="18" charset="0"/>
              </a:rPr>
              <a:t>Drezner</a:t>
            </a:r>
            <a:r>
              <a:rPr lang="en-US" sz="1200" dirty="0">
                <a:latin typeface="Times New Roman" panose="02020603050405020304" pitchFamily="18" charset="0"/>
                <a:cs typeface="Times New Roman" panose="02020603050405020304" pitchFamily="18" charset="0"/>
              </a:rPr>
              <a:t>, J. A. (2015). The effectiveness of screening history, physical exam, and ECG to detect potentially lethal cardiac disorders in athletes: A systematic review/meta-analysis. Journal of </a:t>
            </a:r>
            <a:r>
              <a:rPr lang="en-US" sz="1200" dirty="0" err="1">
                <a:latin typeface="Times New Roman" panose="02020603050405020304" pitchFamily="18" charset="0"/>
                <a:cs typeface="Times New Roman" panose="02020603050405020304" pitchFamily="18" charset="0"/>
              </a:rPr>
              <a:t>Electrocardiology</a:t>
            </a:r>
            <a:r>
              <a:rPr lang="en-US" sz="1200" dirty="0">
                <a:latin typeface="Times New Roman" panose="02020603050405020304" pitchFamily="18" charset="0"/>
                <a:cs typeface="Times New Roman" panose="02020603050405020304" pitchFamily="18" charset="0"/>
              </a:rPr>
              <a:t>, 48(3), 329–338.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/10.1016/j.jelectrocard.2015.02.001</a:t>
            </a:r>
          </a:p>
          <a:p>
            <a:r>
              <a:rPr lang="en-US" sz="1200" dirty="0">
                <a:latin typeface="Times New Roman" panose="02020603050405020304" pitchFamily="18" charset="0"/>
                <a:cs typeface="Times New Roman" panose="02020603050405020304" pitchFamily="18" charset="0"/>
              </a:rPr>
              <a:t>[9]: Gupta, S., </a:t>
            </a:r>
            <a:r>
              <a:rPr lang="en-US" sz="1200" dirty="0" err="1">
                <a:latin typeface="Times New Roman" panose="02020603050405020304" pitchFamily="18" charset="0"/>
                <a:cs typeface="Times New Roman" panose="02020603050405020304" pitchFamily="18" charset="0"/>
              </a:rPr>
              <a:t>Baman</a:t>
            </a:r>
            <a:r>
              <a:rPr lang="en-US" sz="1200" dirty="0">
                <a:latin typeface="Times New Roman" panose="02020603050405020304" pitchFamily="18" charset="0"/>
                <a:cs typeface="Times New Roman" panose="02020603050405020304" pitchFamily="18" charset="0"/>
              </a:rPr>
              <a:t>, T., &amp; Day, S. M. (2009). Cardiovascular Health, Part 1: Preparticipation Cardiovascular Screening. Sports Health: A Multidisciplinary Approach, 1(6), 500–507.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/10.1177/1941738109350405</a:t>
            </a:r>
          </a:p>
          <a:p>
            <a:r>
              <a:rPr lang="en-US" sz="1200" dirty="0">
                <a:latin typeface="Times New Roman" panose="02020603050405020304" pitchFamily="18" charset="0"/>
                <a:cs typeface="Times New Roman" panose="02020603050405020304" pitchFamily="18" charset="0"/>
              </a:rPr>
              <a:t>[10]: O’Connor, D. P., &amp; Knoblauch, M. A. (2010). Electrocardiogram Testing During Athletic Preparticipation Physical Examinations. Journal of Athletic Training, 45(3), 265–272.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/10.4085/1062-6050-45.3.265</a:t>
            </a:r>
          </a:p>
          <a:p>
            <a:r>
              <a:rPr lang="en-US" sz="1200" dirty="0">
                <a:latin typeface="Times New Roman" panose="02020603050405020304" pitchFamily="18" charset="0"/>
                <a:cs typeface="Times New Roman" panose="02020603050405020304" pitchFamily="18" charset="0"/>
              </a:rPr>
              <a:t>[11]: Sharma, S., &amp; Millar, L. (2015). Yes: Screening ECG Is Cost-Effective. American Family Physician, 92(5), 338–339. https://</a:t>
            </a:r>
            <a:r>
              <a:rPr lang="en-US" sz="1200" dirty="0" err="1">
                <a:latin typeface="Times New Roman" panose="02020603050405020304" pitchFamily="18" charset="0"/>
                <a:cs typeface="Times New Roman" panose="02020603050405020304" pitchFamily="18" charset="0"/>
              </a:rPr>
              <a:t>www.aafp.org</a:t>
            </a:r>
            <a:r>
              <a:rPr lang="en-US" sz="1200" dirty="0">
                <a:latin typeface="Times New Roman" panose="02020603050405020304" pitchFamily="18" charset="0"/>
                <a:cs typeface="Times New Roman" panose="02020603050405020304" pitchFamily="18" charset="0"/>
              </a:rPr>
              <a:t>/pubs/</a:t>
            </a:r>
            <a:r>
              <a:rPr lang="en-US" sz="1200" dirty="0" err="1">
                <a:latin typeface="Times New Roman" panose="02020603050405020304" pitchFamily="18" charset="0"/>
                <a:cs typeface="Times New Roman" panose="02020603050405020304" pitchFamily="18" charset="0"/>
              </a:rPr>
              <a:t>afp</a:t>
            </a:r>
            <a:r>
              <a:rPr lang="en-US" sz="1200" dirty="0">
                <a:latin typeface="Times New Roman" panose="02020603050405020304" pitchFamily="18" charset="0"/>
                <a:cs typeface="Times New Roman" panose="02020603050405020304" pitchFamily="18" charset="0"/>
              </a:rPr>
              <a:t>/issues/2015/0901/p338.html</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2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1217-7F58-12B4-AF25-CF9AD984CE3E}"/>
              </a:ext>
            </a:extLst>
          </p:cNvPr>
          <p:cNvSpPr>
            <a:spLocks noGrp="1"/>
          </p:cNvSpPr>
          <p:nvPr>
            <p:ph type="title"/>
          </p:nvPr>
        </p:nvSpPr>
        <p:spPr>
          <a:xfrm>
            <a:off x="4479332" y="2766218"/>
            <a:ext cx="3420067" cy="1325563"/>
          </a:xfrm>
        </p:spPr>
        <p:txBody>
          <a:bodyPr/>
          <a:lstStyle/>
          <a:p>
            <a:r>
              <a:rPr lang="en-US" b="1" dirty="0">
                <a:solidFill>
                  <a:srgbClr val="002060"/>
                </a:solidFill>
                <a:latin typeface="Helvetica" pitchFamily="2" charset="0"/>
              </a:rPr>
              <a:t>Questions?</a:t>
            </a:r>
          </a:p>
        </p:txBody>
      </p:sp>
    </p:spTree>
    <p:extLst>
      <p:ext uri="{BB962C8B-B14F-4D97-AF65-F5344CB8AC3E}">
        <p14:creationId xmlns:p14="http://schemas.microsoft.com/office/powerpoint/2010/main" val="426185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B1121F55-E54C-8516-7C9B-24F02F04874B}"/>
              </a:ext>
            </a:extLst>
          </p:cNvPr>
          <p:cNvGrpSpPr/>
          <p:nvPr/>
        </p:nvGrpSpPr>
        <p:grpSpPr>
          <a:xfrm>
            <a:off x="9550" y="10632"/>
            <a:ext cx="12182450" cy="6847367"/>
            <a:chOff x="189532" y="-1"/>
            <a:chExt cx="12182450" cy="6847367"/>
          </a:xfrm>
        </p:grpSpPr>
        <p:sp>
          <p:nvSpPr>
            <p:cNvPr id="2" name="Rounded Rectangle 1">
              <a:extLst>
                <a:ext uri="{FF2B5EF4-FFF2-40B4-BE49-F238E27FC236}">
                  <a16:creationId xmlns:a16="http://schemas.microsoft.com/office/drawing/2014/main" id="{6759FF67-251C-576B-0CEB-3BAE2179DA4C}"/>
                </a:ext>
              </a:extLst>
            </p:cNvPr>
            <p:cNvSpPr/>
            <p:nvPr/>
          </p:nvSpPr>
          <p:spPr>
            <a:xfrm>
              <a:off x="6041755" y="-1"/>
              <a:ext cx="114204" cy="6847367"/>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a:extLst>
                <a:ext uri="{FF2B5EF4-FFF2-40B4-BE49-F238E27FC236}">
                  <a16:creationId xmlns:a16="http://schemas.microsoft.com/office/drawing/2014/main" id="{B2AE228A-9C69-F300-03A9-B9CC71DD2BC8}"/>
                </a:ext>
              </a:extLst>
            </p:cNvPr>
            <p:cNvSpPr/>
            <p:nvPr/>
          </p:nvSpPr>
          <p:spPr>
            <a:xfrm rot="5400000">
              <a:off x="6225936" y="-2694272"/>
              <a:ext cx="109642" cy="1218245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A black and white low poly heart&#10;&#10;Description automatically generated">
            <a:extLst>
              <a:ext uri="{FF2B5EF4-FFF2-40B4-BE49-F238E27FC236}">
                <a16:creationId xmlns:a16="http://schemas.microsoft.com/office/drawing/2014/main" id="{2C179CC1-7E07-81F7-E9CF-C7172F0233B9}"/>
              </a:ext>
            </a:extLst>
          </p:cNvPr>
          <p:cNvPicPr>
            <a:picLocks noChangeAspect="1"/>
          </p:cNvPicPr>
          <p:nvPr/>
        </p:nvPicPr>
        <p:blipFill>
          <a:blip r:embed="rId3"/>
          <a:stretch>
            <a:fillRect/>
          </a:stretch>
        </p:blipFill>
        <p:spPr>
          <a:xfrm>
            <a:off x="9550" y="578781"/>
            <a:ext cx="1688621" cy="2188315"/>
          </a:xfrm>
          <a:prstGeom prst="rect">
            <a:avLst/>
          </a:prstGeom>
        </p:spPr>
      </p:pic>
      <p:sp>
        <p:nvSpPr>
          <p:cNvPr id="12" name="TextBox 11">
            <a:extLst>
              <a:ext uri="{FF2B5EF4-FFF2-40B4-BE49-F238E27FC236}">
                <a16:creationId xmlns:a16="http://schemas.microsoft.com/office/drawing/2014/main" id="{9192DA88-BE10-010C-4183-B35925B25EF4}"/>
              </a:ext>
            </a:extLst>
          </p:cNvPr>
          <p:cNvSpPr txBox="1"/>
          <p:nvPr/>
        </p:nvSpPr>
        <p:spPr>
          <a:xfrm>
            <a:off x="1227071" y="61521"/>
            <a:ext cx="3870810" cy="584775"/>
          </a:xfrm>
          <a:prstGeom prst="rect">
            <a:avLst/>
          </a:prstGeom>
          <a:noFill/>
        </p:spPr>
        <p:txBody>
          <a:bodyPr wrap="square" rtlCol="0">
            <a:spAutoFit/>
          </a:bodyPr>
          <a:lstStyle/>
          <a:p>
            <a:r>
              <a:rPr lang="en-US" sz="3200" b="1" dirty="0">
                <a:latin typeface="IBM Plex Sans" panose="020B0503050203000203" pitchFamily="34" charset="0"/>
              </a:rPr>
              <a:t>Research Problem</a:t>
            </a:r>
          </a:p>
        </p:txBody>
      </p:sp>
      <p:sp>
        <p:nvSpPr>
          <p:cNvPr id="14" name="TextBox 13">
            <a:extLst>
              <a:ext uri="{FF2B5EF4-FFF2-40B4-BE49-F238E27FC236}">
                <a16:creationId xmlns:a16="http://schemas.microsoft.com/office/drawing/2014/main" id="{99989C20-04B8-CFBA-6D21-48F61D6066A7}"/>
              </a:ext>
            </a:extLst>
          </p:cNvPr>
          <p:cNvSpPr txBox="1"/>
          <p:nvPr/>
        </p:nvSpPr>
        <p:spPr>
          <a:xfrm>
            <a:off x="1698171" y="578781"/>
            <a:ext cx="3979298" cy="2031325"/>
          </a:xfrm>
          <a:prstGeom prst="rect">
            <a:avLst/>
          </a:prstGeom>
          <a:noFill/>
        </p:spPr>
        <p:txBody>
          <a:bodyPr wrap="square" rtlCol="0">
            <a:spAutoFit/>
          </a:bodyPr>
          <a:lstStyle/>
          <a:p>
            <a:pPr marL="285750" indent="-285750">
              <a:buFont typeface="Wingdings" pitchFamily="2" charset="2"/>
              <a:buChar char="v"/>
            </a:pPr>
            <a:r>
              <a:rPr lang="en-US" dirty="0">
                <a:latin typeface="IBM Plex Sans" panose="020B0503050203000203" pitchFamily="34" charset="0"/>
              </a:rPr>
              <a:t>Current methods of screening are </a:t>
            </a:r>
            <a:r>
              <a:rPr lang="en-US" b="1" dirty="0">
                <a:solidFill>
                  <a:schemeClr val="accent1">
                    <a:lumMod val="50000"/>
                  </a:schemeClr>
                </a:solidFill>
                <a:latin typeface="IBM Plex Sans" panose="020B0503050203000203" pitchFamily="34" charset="0"/>
              </a:rPr>
              <a:t>inaccurate</a:t>
            </a:r>
            <a:r>
              <a:rPr lang="en-US" dirty="0">
                <a:latin typeface="IBM Plex Sans" panose="020B0503050203000203" pitchFamily="34" charset="0"/>
              </a:rPr>
              <a:t> with </a:t>
            </a:r>
            <a:r>
              <a:rPr lang="en-US" b="1" dirty="0">
                <a:solidFill>
                  <a:schemeClr val="accent1">
                    <a:lumMod val="50000"/>
                  </a:schemeClr>
                </a:solidFill>
                <a:latin typeface="IBM Plex Sans" panose="020B0503050203000203" pitchFamily="34" charset="0"/>
              </a:rPr>
              <a:t>low sensitivity</a:t>
            </a:r>
            <a:r>
              <a:rPr lang="en-US" dirty="0">
                <a:latin typeface="IBM Plex Sans" panose="020B0503050203000203" pitchFamily="34" charset="0"/>
              </a:rPr>
              <a:t>. </a:t>
            </a:r>
          </a:p>
          <a:p>
            <a:pPr marL="285750" indent="-285750">
              <a:buFont typeface="Wingdings" pitchFamily="2" charset="2"/>
              <a:buChar char="v"/>
            </a:pPr>
            <a:r>
              <a:rPr lang="en-US" dirty="0">
                <a:latin typeface="IBM Plex Sans" panose="020B0503050203000203" pitchFamily="34" charset="0"/>
              </a:rPr>
              <a:t>False negative/positive rate is </a:t>
            </a:r>
            <a:r>
              <a:rPr lang="en-US" b="1" dirty="0">
                <a:solidFill>
                  <a:schemeClr val="accent1">
                    <a:lumMod val="50000"/>
                  </a:schemeClr>
                </a:solidFill>
                <a:latin typeface="IBM Plex Sans" panose="020B0503050203000203" pitchFamily="34" charset="0"/>
              </a:rPr>
              <a:t>high</a:t>
            </a:r>
            <a:r>
              <a:rPr lang="en-US" dirty="0">
                <a:latin typeface="IBM Plex Sans" panose="020B0503050203000203" pitchFamily="34" charset="0"/>
              </a:rPr>
              <a:t>, which is the </a:t>
            </a:r>
            <a:r>
              <a:rPr lang="en-US" b="1" dirty="0">
                <a:solidFill>
                  <a:schemeClr val="accent1">
                    <a:lumMod val="50000"/>
                  </a:schemeClr>
                </a:solidFill>
                <a:latin typeface="IBM Plex Sans" panose="020B0503050203000203" pitchFamily="34" charset="0"/>
              </a:rPr>
              <a:t>opposite</a:t>
            </a:r>
            <a:r>
              <a:rPr lang="en-US" dirty="0">
                <a:latin typeface="IBM Plex Sans" panose="020B0503050203000203" pitchFamily="34" charset="0"/>
              </a:rPr>
              <a:t> of the goal of mass-screening. </a:t>
            </a:r>
          </a:p>
          <a:p>
            <a:pPr marL="285750" indent="-285750">
              <a:buFont typeface="Wingdings" pitchFamily="2" charset="2"/>
              <a:buChar char="v"/>
            </a:pPr>
            <a:r>
              <a:rPr lang="en-US" dirty="0">
                <a:latin typeface="IBM Plex Sans" panose="020B0503050203000203" pitchFamily="34" charset="0"/>
              </a:rPr>
              <a:t>Potentially </a:t>
            </a:r>
            <a:r>
              <a:rPr lang="en-US" b="1" dirty="0">
                <a:solidFill>
                  <a:schemeClr val="accent1">
                    <a:lumMod val="50000"/>
                  </a:schemeClr>
                </a:solidFill>
                <a:latin typeface="IBM Plex Sans" panose="020B0503050203000203" pitchFamily="34" charset="0"/>
              </a:rPr>
              <a:t>afflicted individuals </a:t>
            </a:r>
            <a:r>
              <a:rPr lang="en-US" dirty="0">
                <a:latin typeface="IBM Plex Sans" panose="020B0503050203000203" pitchFamily="34" charset="0"/>
              </a:rPr>
              <a:t>may </a:t>
            </a:r>
            <a:r>
              <a:rPr lang="en-US" b="1" dirty="0">
                <a:solidFill>
                  <a:schemeClr val="accent1">
                    <a:lumMod val="50000"/>
                  </a:schemeClr>
                </a:solidFill>
                <a:latin typeface="IBM Plex Sans" panose="020B0503050203000203" pitchFamily="34" charset="0"/>
              </a:rPr>
              <a:t>slip through </a:t>
            </a:r>
            <a:r>
              <a:rPr lang="en-US" dirty="0">
                <a:latin typeface="IBM Plex Sans" panose="020B0503050203000203" pitchFamily="34" charset="0"/>
              </a:rPr>
              <a:t>cracks. </a:t>
            </a:r>
          </a:p>
        </p:txBody>
      </p:sp>
      <p:sp>
        <p:nvSpPr>
          <p:cNvPr id="15" name="TextBox 14">
            <a:extLst>
              <a:ext uri="{FF2B5EF4-FFF2-40B4-BE49-F238E27FC236}">
                <a16:creationId xmlns:a16="http://schemas.microsoft.com/office/drawing/2014/main" id="{76196544-FB6F-36D8-5847-45A7C7D480CB}"/>
              </a:ext>
            </a:extLst>
          </p:cNvPr>
          <p:cNvSpPr txBox="1"/>
          <p:nvPr/>
        </p:nvSpPr>
        <p:spPr>
          <a:xfrm>
            <a:off x="1160060" y="2610106"/>
            <a:ext cx="4517409" cy="738664"/>
          </a:xfrm>
          <a:prstGeom prst="rect">
            <a:avLst/>
          </a:prstGeom>
          <a:noFill/>
        </p:spPr>
        <p:txBody>
          <a:bodyPr wrap="square" rtlCol="0">
            <a:spAutoFit/>
          </a:bodyPr>
          <a:lstStyle/>
          <a:p>
            <a:pPr marL="285750" indent="-285750">
              <a:buFont typeface="Wingdings" pitchFamily="2" charset="2"/>
              <a:buChar char="q"/>
            </a:pPr>
            <a:r>
              <a:rPr lang="en-US" sz="1400" i="1" dirty="0">
                <a:latin typeface="IBM Plex Sans" panose="020B0503050203000203" pitchFamily="34" charset="0"/>
              </a:rPr>
              <a:t>Current methods of screening are not clinically significant and have high false negative/positive  rate.</a:t>
            </a:r>
          </a:p>
        </p:txBody>
      </p:sp>
      <p:pic>
        <p:nvPicPr>
          <p:cNvPr id="17" name="Graphic 16" descr="Clipboard Checked outline">
            <a:extLst>
              <a:ext uri="{FF2B5EF4-FFF2-40B4-BE49-F238E27FC236}">
                <a16:creationId xmlns:a16="http://schemas.microsoft.com/office/drawing/2014/main" id="{607D863E-02A5-E203-7044-71B0A288D3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49" y="3662566"/>
            <a:ext cx="1452511" cy="1452511"/>
          </a:xfrm>
          <a:prstGeom prst="rect">
            <a:avLst/>
          </a:prstGeom>
        </p:spPr>
      </p:pic>
      <p:sp>
        <p:nvSpPr>
          <p:cNvPr id="18" name="TextBox 17">
            <a:extLst>
              <a:ext uri="{FF2B5EF4-FFF2-40B4-BE49-F238E27FC236}">
                <a16:creationId xmlns:a16="http://schemas.microsoft.com/office/drawing/2014/main" id="{F35F2955-1EFA-A53D-8248-BFAF8ED57541}"/>
              </a:ext>
            </a:extLst>
          </p:cNvPr>
          <p:cNvSpPr txBox="1"/>
          <p:nvPr/>
        </p:nvSpPr>
        <p:spPr>
          <a:xfrm>
            <a:off x="1227071" y="3549892"/>
            <a:ext cx="4929296" cy="584775"/>
          </a:xfrm>
          <a:prstGeom prst="rect">
            <a:avLst/>
          </a:prstGeom>
          <a:noFill/>
        </p:spPr>
        <p:txBody>
          <a:bodyPr wrap="square" rtlCol="0">
            <a:spAutoFit/>
          </a:bodyPr>
          <a:lstStyle/>
          <a:p>
            <a:r>
              <a:rPr lang="en-US" sz="3200" b="1" dirty="0">
                <a:latin typeface="IBM Plex Sans" panose="020B0503050203000203" pitchFamily="34" charset="0"/>
              </a:rPr>
              <a:t>Criteria &amp; Specs</a:t>
            </a:r>
          </a:p>
        </p:txBody>
      </p:sp>
      <p:sp>
        <p:nvSpPr>
          <p:cNvPr id="19" name="TextBox 18">
            <a:extLst>
              <a:ext uri="{FF2B5EF4-FFF2-40B4-BE49-F238E27FC236}">
                <a16:creationId xmlns:a16="http://schemas.microsoft.com/office/drawing/2014/main" id="{053CE5FD-27A7-DDCF-F40A-72C99DC30FA8}"/>
              </a:ext>
            </a:extLst>
          </p:cNvPr>
          <p:cNvSpPr txBox="1"/>
          <p:nvPr/>
        </p:nvSpPr>
        <p:spPr>
          <a:xfrm>
            <a:off x="1442962" y="4134667"/>
            <a:ext cx="4234507" cy="1477328"/>
          </a:xfrm>
          <a:prstGeom prst="rect">
            <a:avLst/>
          </a:prstGeom>
          <a:noFill/>
        </p:spPr>
        <p:txBody>
          <a:bodyPr wrap="square" rtlCol="0">
            <a:spAutoFit/>
          </a:bodyPr>
          <a:lstStyle/>
          <a:p>
            <a:pPr marL="285750" indent="-285750">
              <a:buFont typeface="Wingdings" pitchFamily="2" charset="2"/>
              <a:buChar char="ü"/>
            </a:pPr>
            <a:r>
              <a:rPr lang="en-US" b="1" dirty="0">
                <a:solidFill>
                  <a:schemeClr val="accent1">
                    <a:lumMod val="50000"/>
                  </a:schemeClr>
                </a:solidFill>
                <a:latin typeface="IBM Plex Sans" panose="020B0503050203000203" pitchFamily="34" charset="0"/>
              </a:rPr>
              <a:t>Outputs: </a:t>
            </a:r>
            <a:r>
              <a:rPr lang="en-US" dirty="0">
                <a:latin typeface="IBM Plex Sans" panose="020B0503050203000203" pitchFamily="34" charset="0"/>
              </a:rPr>
              <a:t>Patient afflicted(Y/N) and predicted pathology</a:t>
            </a:r>
          </a:p>
          <a:p>
            <a:pPr marL="285750" indent="-285750">
              <a:buFont typeface="Wingdings" pitchFamily="2" charset="2"/>
              <a:buChar char="ü"/>
            </a:pPr>
            <a:r>
              <a:rPr lang="en-US" b="1" dirty="0">
                <a:solidFill>
                  <a:schemeClr val="accent1">
                    <a:lumMod val="50000"/>
                  </a:schemeClr>
                </a:solidFill>
                <a:latin typeface="IBM Plex Sans" panose="020B0503050203000203" pitchFamily="34" charset="0"/>
              </a:rPr>
              <a:t>Inputs: </a:t>
            </a:r>
            <a:r>
              <a:rPr lang="en-US" dirty="0">
                <a:latin typeface="IBM Plex Sans" panose="020B0503050203000203" pitchFamily="34" charset="0"/>
              </a:rPr>
              <a:t>Accept a 4 lead ECG Waveform File(</a:t>
            </a:r>
            <a:r>
              <a:rPr lang="en-US" b="0" i="0" dirty="0">
                <a:effectLst/>
                <a:latin typeface="IBM Plex Sans" panose="020B0503050203000203" pitchFamily="34" charset="0"/>
              </a:rPr>
              <a:t>aECG HL7 FDA XML</a:t>
            </a:r>
            <a:r>
              <a:rPr lang="en-US" dirty="0">
                <a:latin typeface="IBM Plex Sans" panose="020B0503050203000203" pitchFamily="34" charset="0"/>
              </a:rPr>
              <a:t>) measured from easy-to-use device</a:t>
            </a:r>
            <a:endParaRPr lang="en-US" dirty="0">
              <a:solidFill>
                <a:schemeClr val="accent1">
                  <a:lumMod val="50000"/>
                </a:schemeClr>
              </a:solidFill>
              <a:latin typeface="IBM Plex Sans" panose="020B0503050203000203" pitchFamily="34" charset="0"/>
            </a:endParaRPr>
          </a:p>
        </p:txBody>
      </p:sp>
      <p:sp>
        <p:nvSpPr>
          <p:cNvPr id="23" name="TextBox 22">
            <a:extLst>
              <a:ext uri="{FF2B5EF4-FFF2-40B4-BE49-F238E27FC236}">
                <a16:creationId xmlns:a16="http://schemas.microsoft.com/office/drawing/2014/main" id="{9A486537-0C6B-40D2-8CBC-57D151C070D9}"/>
              </a:ext>
            </a:extLst>
          </p:cNvPr>
          <p:cNvSpPr txBox="1"/>
          <p:nvPr/>
        </p:nvSpPr>
        <p:spPr>
          <a:xfrm>
            <a:off x="363925" y="5587178"/>
            <a:ext cx="5349923" cy="923330"/>
          </a:xfrm>
          <a:prstGeom prst="rect">
            <a:avLst/>
          </a:prstGeom>
          <a:noFill/>
        </p:spPr>
        <p:txBody>
          <a:bodyPr wrap="square" rtlCol="0">
            <a:spAutoFit/>
          </a:bodyPr>
          <a:lstStyle/>
          <a:p>
            <a:pPr marL="285750" indent="-285750">
              <a:buFont typeface="Wingdings" pitchFamily="2" charset="2"/>
              <a:buChar char="ü"/>
            </a:pPr>
            <a:r>
              <a:rPr lang="en-US" b="1" dirty="0">
                <a:solidFill>
                  <a:schemeClr val="accent1">
                    <a:lumMod val="50000"/>
                  </a:schemeClr>
                </a:solidFill>
                <a:latin typeface="IBM Plex Sans" panose="020B0503050203000203" pitchFamily="34" charset="0"/>
              </a:rPr>
              <a:t>Accessibility: </a:t>
            </a:r>
            <a:r>
              <a:rPr lang="en-US" dirty="0">
                <a:latin typeface="IBM Plex Sans" panose="020B0503050203000203" pitchFamily="34" charset="0"/>
              </a:rPr>
              <a:t>Device must be intuitive and easy to use, as well as generally accessible and cost-effective to implement. </a:t>
            </a:r>
            <a:endParaRPr lang="en-US" dirty="0">
              <a:solidFill>
                <a:schemeClr val="accent1">
                  <a:lumMod val="50000"/>
                </a:schemeClr>
              </a:solidFill>
              <a:latin typeface="IBM Plex Sans" panose="020B0503050203000203" pitchFamily="34" charset="0"/>
            </a:endParaRPr>
          </a:p>
        </p:txBody>
      </p:sp>
      <p:sp>
        <p:nvSpPr>
          <p:cNvPr id="24" name="TextBox 23">
            <a:extLst>
              <a:ext uri="{FF2B5EF4-FFF2-40B4-BE49-F238E27FC236}">
                <a16:creationId xmlns:a16="http://schemas.microsoft.com/office/drawing/2014/main" id="{C3123DBB-1874-68C2-6F44-726ABFE1FE6B}"/>
              </a:ext>
            </a:extLst>
          </p:cNvPr>
          <p:cNvSpPr txBox="1"/>
          <p:nvPr/>
        </p:nvSpPr>
        <p:spPr>
          <a:xfrm>
            <a:off x="7366090" y="61520"/>
            <a:ext cx="3870810" cy="584775"/>
          </a:xfrm>
          <a:prstGeom prst="rect">
            <a:avLst/>
          </a:prstGeom>
          <a:noFill/>
        </p:spPr>
        <p:txBody>
          <a:bodyPr wrap="square" rtlCol="0">
            <a:spAutoFit/>
          </a:bodyPr>
          <a:lstStyle/>
          <a:p>
            <a:r>
              <a:rPr lang="en-US" sz="3200" b="1" dirty="0">
                <a:latin typeface="IBM Plex Sans" panose="020B0503050203000203" pitchFamily="34" charset="0"/>
              </a:rPr>
              <a:t>Engineering Target</a:t>
            </a:r>
          </a:p>
        </p:txBody>
      </p:sp>
      <p:pic>
        <p:nvPicPr>
          <p:cNvPr id="28" name="Graphic 27" descr="Bullseye outline">
            <a:extLst>
              <a:ext uri="{FF2B5EF4-FFF2-40B4-BE49-F238E27FC236}">
                <a16:creationId xmlns:a16="http://schemas.microsoft.com/office/drawing/2014/main" id="{E524521E-43D2-DD4E-B76A-0EBF60BE6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84255" y="353907"/>
            <a:ext cx="1404493" cy="1404493"/>
          </a:xfrm>
          <a:prstGeom prst="rect">
            <a:avLst/>
          </a:prstGeom>
        </p:spPr>
      </p:pic>
      <p:sp>
        <p:nvSpPr>
          <p:cNvPr id="29" name="TextBox 28">
            <a:extLst>
              <a:ext uri="{FF2B5EF4-FFF2-40B4-BE49-F238E27FC236}">
                <a16:creationId xmlns:a16="http://schemas.microsoft.com/office/drawing/2014/main" id="{96C72190-B5E1-2387-619F-BC4A164AA8DC}"/>
              </a:ext>
            </a:extLst>
          </p:cNvPr>
          <p:cNvSpPr txBox="1"/>
          <p:nvPr/>
        </p:nvSpPr>
        <p:spPr>
          <a:xfrm>
            <a:off x="7488748" y="558071"/>
            <a:ext cx="4439395" cy="1200329"/>
          </a:xfrm>
          <a:prstGeom prst="rect">
            <a:avLst/>
          </a:prstGeom>
          <a:noFill/>
        </p:spPr>
        <p:txBody>
          <a:bodyPr wrap="square" rtlCol="0">
            <a:spAutoFit/>
          </a:bodyPr>
          <a:lstStyle/>
          <a:p>
            <a:pPr marL="285750" indent="-285750">
              <a:buFont typeface="Wingdings" pitchFamily="2" charset="2"/>
              <a:buChar char="v"/>
            </a:pPr>
            <a:r>
              <a:rPr lang="en-US" b="1" dirty="0">
                <a:solidFill>
                  <a:schemeClr val="accent1">
                    <a:lumMod val="50000"/>
                  </a:schemeClr>
                </a:solidFill>
                <a:latin typeface="IBM Plex Sans" panose="020B0503050203000203" pitchFamily="34" charset="0"/>
              </a:rPr>
              <a:t>General Accuracy: </a:t>
            </a:r>
            <a:r>
              <a:rPr lang="en-US" dirty="0">
                <a:latin typeface="IBM Plex Sans" panose="020B0503050203000203" pitchFamily="34" charset="0"/>
              </a:rPr>
              <a:t>Predict the presence of and type of pathology with sensitivity and specificity of 96% or greater on testing set. </a:t>
            </a:r>
          </a:p>
        </p:txBody>
      </p:sp>
      <p:sp>
        <p:nvSpPr>
          <p:cNvPr id="30" name="TextBox 29">
            <a:extLst>
              <a:ext uri="{FF2B5EF4-FFF2-40B4-BE49-F238E27FC236}">
                <a16:creationId xmlns:a16="http://schemas.microsoft.com/office/drawing/2014/main" id="{5BAAF3A4-0DDE-DB8C-5723-1B05B73BA316}"/>
              </a:ext>
            </a:extLst>
          </p:cNvPr>
          <p:cNvSpPr txBox="1"/>
          <p:nvPr/>
        </p:nvSpPr>
        <p:spPr>
          <a:xfrm>
            <a:off x="6359857" y="1632330"/>
            <a:ext cx="5568286" cy="1754326"/>
          </a:xfrm>
          <a:prstGeom prst="rect">
            <a:avLst/>
          </a:prstGeom>
          <a:noFill/>
        </p:spPr>
        <p:txBody>
          <a:bodyPr wrap="square" rtlCol="0">
            <a:spAutoFit/>
          </a:bodyPr>
          <a:lstStyle/>
          <a:p>
            <a:pPr marL="285750" indent="-285750">
              <a:buFont typeface="Wingdings" pitchFamily="2" charset="2"/>
              <a:buChar char="v"/>
            </a:pPr>
            <a:r>
              <a:rPr lang="en-US" b="1" dirty="0">
                <a:solidFill>
                  <a:schemeClr val="accent1">
                    <a:lumMod val="50000"/>
                  </a:schemeClr>
                </a:solidFill>
                <a:latin typeface="IBM Plex Sans" panose="020B0503050203000203" pitchFamily="34" charset="0"/>
              </a:rPr>
              <a:t>System Input Device:</a:t>
            </a:r>
            <a:r>
              <a:rPr lang="en-US" b="1" dirty="0">
                <a:latin typeface="IBM Plex Sans" panose="020B0503050203000203" pitchFamily="34" charset="0"/>
              </a:rPr>
              <a:t> </a:t>
            </a:r>
            <a:r>
              <a:rPr lang="en-US" dirty="0">
                <a:latin typeface="IBM Plex Sans" panose="020B0503050203000203" pitchFamily="34" charset="0"/>
              </a:rPr>
              <a:t>Must reduce the cost of device by &gt; 75%, and must have high signal accuracy and integrity</a:t>
            </a:r>
          </a:p>
          <a:p>
            <a:pPr marL="285750" indent="-285750">
              <a:buFont typeface="Wingdings" pitchFamily="2" charset="2"/>
              <a:buChar char="v"/>
            </a:pPr>
            <a:r>
              <a:rPr lang="en-US" b="1" dirty="0">
                <a:solidFill>
                  <a:schemeClr val="accent1">
                    <a:lumMod val="50000"/>
                  </a:schemeClr>
                </a:solidFill>
                <a:latin typeface="IBM Plex Sans" panose="020B0503050203000203" pitchFamily="34" charset="0"/>
              </a:rPr>
              <a:t>Classification Algorithm: </a:t>
            </a:r>
            <a:r>
              <a:rPr lang="en-US" dirty="0">
                <a:latin typeface="IBM Plex Sans" panose="020B0503050203000203" pitchFamily="34" charset="0"/>
              </a:rPr>
              <a:t>Achieve an accuracy of at least % with at least 96% accuracy in binary classification</a:t>
            </a:r>
            <a:endParaRPr lang="en-US" b="1" dirty="0">
              <a:solidFill>
                <a:schemeClr val="accent1">
                  <a:lumMod val="50000"/>
                </a:schemeClr>
              </a:solidFill>
              <a:latin typeface="IBM Plex Sans" panose="020B0503050203000203" pitchFamily="34" charset="0"/>
            </a:endParaRPr>
          </a:p>
        </p:txBody>
      </p:sp>
      <p:sp>
        <p:nvSpPr>
          <p:cNvPr id="31" name="TextBox 30">
            <a:extLst>
              <a:ext uri="{FF2B5EF4-FFF2-40B4-BE49-F238E27FC236}">
                <a16:creationId xmlns:a16="http://schemas.microsoft.com/office/drawing/2014/main" id="{A4C39006-61D3-7AD5-A45F-EF46300F59BC}"/>
              </a:ext>
            </a:extLst>
          </p:cNvPr>
          <p:cNvSpPr txBox="1"/>
          <p:nvPr/>
        </p:nvSpPr>
        <p:spPr>
          <a:xfrm>
            <a:off x="7484717" y="3549892"/>
            <a:ext cx="3843913" cy="584775"/>
          </a:xfrm>
          <a:prstGeom prst="rect">
            <a:avLst/>
          </a:prstGeom>
          <a:noFill/>
        </p:spPr>
        <p:txBody>
          <a:bodyPr wrap="square" rtlCol="0">
            <a:spAutoFit/>
          </a:bodyPr>
          <a:lstStyle/>
          <a:p>
            <a:r>
              <a:rPr lang="en-US" sz="3200" b="1" dirty="0">
                <a:latin typeface="IBM Plex Sans" panose="020B0503050203000203" pitchFamily="34" charset="0"/>
              </a:rPr>
              <a:t>Climb to the Goal</a:t>
            </a:r>
          </a:p>
        </p:txBody>
      </p:sp>
      <p:pic>
        <p:nvPicPr>
          <p:cNvPr id="33" name="Graphic 32" descr="Aspiration outline">
            <a:extLst>
              <a:ext uri="{FF2B5EF4-FFF2-40B4-BE49-F238E27FC236}">
                <a16:creationId xmlns:a16="http://schemas.microsoft.com/office/drawing/2014/main" id="{8E320179-13C9-EE07-5F3F-EBE466B7E2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70006" y="3608175"/>
            <a:ext cx="1538872" cy="1538872"/>
          </a:xfrm>
          <a:prstGeom prst="rect">
            <a:avLst/>
          </a:prstGeom>
        </p:spPr>
      </p:pic>
      <p:sp>
        <p:nvSpPr>
          <p:cNvPr id="34" name="TextBox 33">
            <a:extLst>
              <a:ext uri="{FF2B5EF4-FFF2-40B4-BE49-F238E27FC236}">
                <a16:creationId xmlns:a16="http://schemas.microsoft.com/office/drawing/2014/main" id="{70A90C1F-05F3-9CB1-04A4-CC77694C29CE}"/>
              </a:ext>
            </a:extLst>
          </p:cNvPr>
          <p:cNvSpPr txBox="1"/>
          <p:nvPr/>
        </p:nvSpPr>
        <p:spPr>
          <a:xfrm>
            <a:off x="7488748" y="4009755"/>
            <a:ext cx="4086593" cy="1138773"/>
          </a:xfrm>
          <a:prstGeom prst="rect">
            <a:avLst/>
          </a:prstGeom>
          <a:noFill/>
        </p:spPr>
        <p:txBody>
          <a:bodyPr wrap="square" rtlCol="0">
            <a:spAutoFit/>
          </a:bodyPr>
          <a:lstStyle/>
          <a:p>
            <a:pPr marL="285750" indent="-285750">
              <a:buFont typeface="Wingdings" pitchFamily="2" charset="2"/>
              <a:buChar char="v"/>
            </a:pPr>
            <a:r>
              <a:rPr lang="en-US" b="1" dirty="0">
                <a:solidFill>
                  <a:schemeClr val="accent1">
                    <a:lumMod val="50000"/>
                  </a:schemeClr>
                </a:solidFill>
                <a:latin typeface="IBM Plex Sans" panose="020B0503050203000203" pitchFamily="34" charset="0"/>
              </a:rPr>
              <a:t>First Goal: </a:t>
            </a:r>
            <a:r>
              <a:rPr lang="en-US" dirty="0">
                <a:latin typeface="IBM Plex Sans" panose="020B0503050203000203" pitchFamily="34" charset="0"/>
              </a:rPr>
              <a:t>Develop conversion algorithm for 4 to 12 lead ECG’s </a:t>
            </a:r>
          </a:p>
          <a:p>
            <a:pPr marL="285750" indent="-285750">
              <a:buFont typeface="Wingdings" pitchFamily="2" charset="2"/>
              <a:buChar char="q"/>
            </a:pPr>
            <a:r>
              <a:rPr lang="en-US" sz="1600" b="1" i="1" dirty="0">
                <a:solidFill>
                  <a:schemeClr val="accent1">
                    <a:lumMod val="50000"/>
                  </a:schemeClr>
                </a:solidFill>
                <a:latin typeface="IBM Plex Sans" panose="020B0503050203000203" pitchFamily="34" charset="0"/>
              </a:rPr>
              <a:t>Solution</a:t>
            </a:r>
            <a:r>
              <a:rPr lang="en-US" sz="1600" i="1" dirty="0">
                <a:latin typeface="IBM Plex Sans" panose="020B0503050203000203" pitchFamily="34" charset="0"/>
              </a:rPr>
              <a:t>: Using Cubic Spline Interpolation. </a:t>
            </a:r>
          </a:p>
        </p:txBody>
      </p:sp>
      <p:sp>
        <p:nvSpPr>
          <p:cNvPr id="35" name="TextBox 34">
            <a:extLst>
              <a:ext uri="{FF2B5EF4-FFF2-40B4-BE49-F238E27FC236}">
                <a16:creationId xmlns:a16="http://schemas.microsoft.com/office/drawing/2014/main" id="{16E14199-B667-4080-4513-C2A0E3CED3B4}"/>
              </a:ext>
            </a:extLst>
          </p:cNvPr>
          <p:cNvSpPr txBox="1"/>
          <p:nvPr/>
        </p:nvSpPr>
        <p:spPr>
          <a:xfrm>
            <a:off x="6123902" y="5043402"/>
            <a:ext cx="5899188" cy="1969770"/>
          </a:xfrm>
          <a:prstGeom prst="rect">
            <a:avLst/>
          </a:prstGeom>
          <a:noFill/>
        </p:spPr>
        <p:txBody>
          <a:bodyPr wrap="square" rtlCol="0">
            <a:spAutoFit/>
          </a:bodyPr>
          <a:lstStyle/>
          <a:p>
            <a:pPr marL="285750" indent="-285750">
              <a:buFont typeface="Wingdings" pitchFamily="2" charset="2"/>
              <a:buChar char="v"/>
            </a:pPr>
            <a:r>
              <a:rPr lang="en-US" b="1" dirty="0">
                <a:solidFill>
                  <a:schemeClr val="accent1">
                    <a:lumMod val="50000"/>
                  </a:schemeClr>
                </a:solidFill>
                <a:latin typeface="IBM Plex Sans" panose="020B0503050203000203" pitchFamily="34" charset="0"/>
              </a:rPr>
              <a:t>Second Goal: </a:t>
            </a:r>
            <a:r>
              <a:rPr lang="en-US" dirty="0">
                <a:latin typeface="IBM Plex Sans" panose="020B0503050203000203" pitchFamily="34" charset="0"/>
              </a:rPr>
              <a:t>Develop a fast and accurate classification algorithm to classify the primary pathologies behind Sudden Cardiac Arrest. </a:t>
            </a:r>
          </a:p>
          <a:p>
            <a:pPr marL="285750" indent="-285750">
              <a:buFont typeface="Wingdings" pitchFamily="2" charset="2"/>
              <a:buChar char="q"/>
            </a:pPr>
            <a:r>
              <a:rPr lang="en-US" sz="1800" b="1" i="1" dirty="0">
                <a:solidFill>
                  <a:schemeClr val="accent1">
                    <a:lumMod val="50000"/>
                  </a:schemeClr>
                </a:solidFill>
                <a:latin typeface="IBM Plex Sans" panose="020B0503050203000203" pitchFamily="34" charset="0"/>
              </a:rPr>
              <a:t>S</a:t>
            </a:r>
            <a:r>
              <a:rPr lang="en-US" sz="1600" b="1" i="1" dirty="0">
                <a:solidFill>
                  <a:schemeClr val="accent1">
                    <a:lumMod val="50000"/>
                  </a:schemeClr>
                </a:solidFill>
                <a:latin typeface="IBM Plex Sans" panose="020B0503050203000203" pitchFamily="34" charset="0"/>
              </a:rPr>
              <a:t>olution</a:t>
            </a:r>
            <a:r>
              <a:rPr lang="en-US" sz="1600" i="1" dirty="0">
                <a:latin typeface="IBM Plex Sans" panose="020B0503050203000203" pitchFamily="34" charset="0"/>
              </a:rPr>
              <a:t>: Transformer Network utilizing stacked convolutional autoencoders with Support Vector Machine binary classification</a:t>
            </a:r>
          </a:p>
          <a:p>
            <a:pPr marL="285750" indent="-285750">
              <a:buFont typeface="Wingdings" pitchFamily="2" charset="2"/>
              <a:buChar char="v"/>
            </a:pPr>
            <a:endParaRPr lang="en-US" dirty="0"/>
          </a:p>
        </p:txBody>
      </p:sp>
    </p:spTree>
    <p:extLst>
      <p:ext uri="{BB962C8B-B14F-4D97-AF65-F5344CB8AC3E}">
        <p14:creationId xmlns:p14="http://schemas.microsoft.com/office/powerpoint/2010/main" val="1896708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 action="ppaction://hlinkshowjump?jump=nextslide"/>
            <a:extLst>
              <a:ext uri="{FF2B5EF4-FFF2-40B4-BE49-F238E27FC236}">
                <a16:creationId xmlns:a16="http://schemas.microsoft.com/office/drawing/2014/main" id="{10667EAD-4592-A8BA-CCAC-3D929D780102}"/>
              </a:ext>
            </a:extLst>
          </p:cNvPr>
          <p:cNvSpPr/>
          <p:nvPr/>
        </p:nvSpPr>
        <p:spPr>
          <a:xfrm>
            <a:off x="364645" y="1257300"/>
            <a:ext cx="1228802" cy="4762500"/>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Transformer: Outputs Attention Matrix</a:t>
            </a:r>
          </a:p>
        </p:txBody>
      </p:sp>
      <p:sp>
        <p:nvSpPr>
          <p:cNvPr id="6" name="Rectangle 5">
            <a:hlinkClick r:id="" action="ppaction://hlinkshowjump?jump=nextslide"/>
            <a:extLst>
              <a:ext uri="{FF2B5EF4-FFF2-40B4-BE49-F238E27FC236}">
                <a16:creationId xmlns:a16="http://schemas.microsoft.com/office/drawing/2014/main" id="{BCD86F39-DB04-C831-2981-06DD429E91E6}"/>
              </a:ext>
            </a:extLst>
          </p:cNvPr>
          <p:cNvSpPr/>
          <p:nvPr/>
        </p:nvSpPr>
        <p:spPr>
          <a:xfrm>
            <a:off x="1843025" y="1743075"/>
            <a:ext cx="1228802" cy="3790950"/>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Stacked Convolutional Auto-Encoders </a:t>
            </a:r>
          </a:p>
        </p:txBody>
      </p:sp>
      <p:sp>
        <p:nvSpPr>
          <p:cNvPr id="8" name="Rectangle 7">
            <a:hlinkClick r:id="" action="ppaction://hlinkshowjump?jump=nextslide"/>
            <a:extLst>
              <a:ext uri="{FF2B5EF4-FFF2-40B4-BE49-F238E27FC236}">
                <a16:creationId xmlns:a16="http://schemas.microsoft.com/office/drawing/2014/main" id="{55594F8D-1241-386B-49D4-9D1C7594F93E}"/>
              </a:ext>
            </a:extLst>
          </p:cNvPr>
          <p:cNvSpPr/>
          <p:nvPr/>
        </p:nvSpPr>
        <p:spPr>
          <a:xfrm>
            <a:off x="3730518" y="3429000"/>
            <a:ext cx="1228802" cy="537033"/>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Classify via Support Vector Machine</a:t>
            </a:r>
          </a:p>
        </p:txBody>
      </p:sp>
    </p:spTree>
    <p:extLst>
      <p:ext uri="{BB962C8B-B14F-4D97-AF65-F5344CB8AC3E}">
        <p14:creationId xmlns:p14="http://schemas.microsoft.com/office/powerpoint/2010/main" val="6529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CB733-366F-7442-CDA4-636A14477E27}"/>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CCE8F9F-0097-89B9-CD5E-F570F01DAC3B}"/>
              </a:ext>
            </a:extLst>
          </p:cNvPr>
          <p:cNvSpPr txBox="1">
            <a:spLocks/>
          </p:cNvSpPr>
          <p:nvPr/>
        </p:nvSpPr>
        <p:spPr>
          <a:xfrm>
            <a:off x="838200" y="364809"/>
            <a:ext cx="10515600" cy="56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rgbClr val="002060"/>
                </a:solidFill>
                <a:latin typeface="Helvetica" pitchFamily="2" charset="0"/>
              </a:rPr>
              <a:t>Current Methods of Screening are Ineffective</a:t>
            </a:r>
          </a:p>
        </p:txBody>
      </p:sp>
      <p:sp>
        <p:nvSpPr>
          <p:cNvPr id="7" name="TextBox 6">
            <a:extLst>
              <a:ext uri="{FF2B5EF4-FFF2-40B4-BE49-F238E27FC236}">
                <a16:creationId xmlns:a16="http://schemas.microsoft.com/office/drawing/2014/main" id="{24247291-B8F0-C9B5-D57F-CB03BDCF297F}"/>
              </a:ext>
            </a:extLst>
          </p:cNvPr>
          <p:cNvSpPr txBox="1"/>
          <p:nvPr/>
        </p:nvSpPr>
        <p:spPr>
          <a:xfrm>
            <a:off x="246743" y="1442785"/>
            <a:ext cx="5849257" cy="4647426"/>
          </a:xfrm>
          <a:prstGeom prst="rect">
            <a:avLst/>
          </a:prstGeom>
          <a:noFill/>
        </p:spPr>
        <p:txBody>
          <a:bodyPr wrap="square" rtlCol="0">
            <a:spAutoFit/>
          </a:bodyPr>
          <a:lstStyle/>
          <a:p>
            <a:pPr marL="342900" indent="-342900">
              <a:buFont typeface="Wingdings" pitchFamily="2" charset="2"/>
              <a:buChar char="§"/>
            </a:pPr>
            <a:r>
              <a:rPr lang="en-US" sz="2400" dirty="0">
                <a:latin typeface="Helvetica" pitchFamily="2" charset="0"/>
              </a:rPr>
              <a:t>The 14-point screening system by the American Heart Association</a:t>
            </a:r>
            <a:r>
              <a:rPr lang="en-US" sz="2400" baseline="30000" dirty="0">
                <a:latin typeface="Helvetica" pitchFamily="2" charset="0"/>
              </a:rPr>
              <a:t>3</a:t>
            </a:r>
            <a:r>
              <a:rPr lang="en-US" sz="2400" dirty="0">
                <a:latin typeface="Helvetica" pitchFamily="2" charset="0"/>
              </a:rPr>
              <a:t> is ineffective</a:t>
            </a:r>
          </a:p>
          <a:p>
            <a:pPr marL="342900" indent="-342900">
              <a:buFont typeface="Wingdings" pitchFamily="2" charset="2"/>
              <a:buChar char="§"/>
            </a:pPr>
            <a:endParaRPr lang="en-US" sz="2400" dirty="0">
              <a:latin typeface="Helvetica" pitchFamily="2" charset="0"/>
            </a:endParaRPr>
          </a:p>
          <a:p>
            <a:pPr marL="342900" indent="-342900">
              <a:buFont typeface="Wingdings" pitchFamily="2" charset="2"/>
              <a:buChar char="§"/>
            </a:pPr>
            <a:r>
              <a:rPr lang="en-US" sz="2400" dirty="0">
                <a:latin typeface="Helvetica" pitchFamily="2" charset="0"/>
              </a:rPr>
              <a:t>Never proven to be clinically effective in any controlled study</a:t>
            </a:r>
            <a:r>
              <a:rPr lang="en-US" sz="2400" baseline="30000" dirty="0">
                <a:latin typeface="Helvetica" pitchFamily="2" charset="0"/>
              </a:rPr>
              <a:t>4</a:t>
            </a:r>
            <a:endParaRPr lang="en-US" sz="2400" dirty="0">
              <a:latin typeface="Helvetica" pitchFamily="2" charset="0"/>
            </a:endParaRPr>
          </a:p>
          <a:p>
            <a:endParaRPr lang="en-US" sz="1600" dirty="0">
              <a:latin typeface="Helvetica" pitchFamily="2" charset="0"/>
            </a:endParaRPr>
          </a:p>
          <a:p>
            <a:pPr marL="342900" indent="-342900">
              <a:buFont typeface="Wingdings" pitchFamily="2" charset="2"/>
              <a:buChar char="§"/>
            </a:pPr>
            <a:r>
              <a:rPr lang="en-US" sz="2400" dirty="0">
                <a:latin typeface="Helvetica" pitchFamily="2" charset="0"/>
              </a:rPr>
              <a:t>Poor sensitivity and specificity of 19.0% and 68.0%</a:t>
            </a:r>
            <a:r>
              <a:rPr lang="en-US" sz="2400" baseline="30000" dirty="0">
                <a:latin typeface="Helvetica" pitchFamily="2" charset="0"/>
              </a:rPr>
              <a:t>5,8</a:t>
            </a:r>
          </a:p>
          <a:p>
            <a:pPr marL="342900" indent="-342900">
              <a:buFont typeface="Wingdings" pitchFamily="2" charset="2"/>
              <a:buChar char="§"/>
            </a:pPr>
            <a:endParaRPr lang="en-US" sz="2400" baseline="30000" dirty="0">
              <a:latin typeface="Helvetica" pitchFamily="2" charset="0"/>
            </a:endParaRPr>
          </a:p>
          <a:p>
            <a:pPr marL="342900" indent="-342900">
              <a:buFont typeface="Wingdings" pitchFamily="2" charset="2"/>
              <a:buChar char="§"/>
            </a:pPr>
            <a:r>
              <a:rPr lang="en-US" sz="2400" dirty="0">
                <a:latin typeface="Helvetica" pitchFamily="2" charset="0"/>
              </a:rPr>
              <a:t>Flawed concept: 80% of SCA victims have SCA as the 1</a:t>
            </a:r>
            <a:r>
              <a:rPr lang="en-US" sz="2400" baseline="30000" dirty="0">
                <a:latin typeface="Helvetica" pitchFamily="2" charset="0"/>
              </a:rPr>
              <a:t>st</a:t>
            </a:r>
            <a:r>
              <a:rPr lang="en-US" sz="2400" dirty="0">
                <a:latin typeface="Helvetica" pitchFamily="2" charset="0"/>
              </a:rPr>
              <a:t> symptom</a:t>
            </a:r>
            <a:r>
              <a:rPr lang="en-US" sz="2400" baseline="30000" dirty="0">
                <a:latin typeface="Helvetica" pitchFamily="2" charset="0"/>
              </a:rPr>
              <a:t>6</a:t>
            </a:r>
            <a:endParaRPr lang="en-US" sz="2400" dirty="0">
              <a:latin typeface="Helvetica" pitchFamily="2" charset="0"/>
            </a:endParaRPr>
          </a:p>
          <a:p>
            <a:endParaRPr lang="en-US" sz="2400" dirty="0">
              <a:latin typeface="Helvetica" pitchFamily="2" charset="0"/>
            </a:endParaRPr>
          </a:p>
        </p:txBody>
      </p:sp>
      <p:grpSp>
        <p:nvGrpSpPr>
          <p:cNvPr id="9" name="Group 8">
            <a:extLst>
              <a:ext uri="{FF2B5EF4-FFF2-40B4-BE49-F238E27FC236}">
                <a16:creationId xmlns:a16="http://schemas.microsoft.com/office/drawing/2014/main" id="{D6A9440E-BCA1-D762-C991-0AE35D231F29}"/>
              </a:ext>
            </a:extLst>
          </p:cNvPr>
          <p:cNvGrpSpPr/>
          <p:nvPr/>
        </p:nvGrpSpPr>
        <p:grpSpPr>
          <a:xfrm>
            <a:off x="6256637" y="1510742"/>
            <a:ext cx="5432854" cy="4045427"/>
            <a:chOff x="6096000" y="1175657"/>
            <a:chExt cx="5257800" cy="3575445"/>
          </a:xfrm>
        </p:grpSpPr>
        <p:pic>
          <p:nvPicPr>
            <p:cNvPr id="1028" name="Picture 4" descr="Performance of the AHA 14-Point Evaulation vs Electrocardiography - Urgent  Care Association">
              <a:extLst>
                <a:ext uri="{FF2B5EF4-FFF2-40B4-BE49-F238E27FC236}">
                  <a16:creationId xmlns:a16="http://schemas.microsoft.com/office/drawing/2014/main" id="{ADE1BD11-8DDF-BCF6-0C28-D28C2E281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866" y="1175657"/>
              <a:ext cx="5209934" cy="32061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9291DEF-97CE-0D7F-8B8D-60B062CEC377}"/>
                </a:ext>
              </a:extLst>
            </p:cNvPr>
            <p:cNvSpPr txBox="1"/>
            <p:nvPr/>
          </p:nvSpPr>
          <p:spPr>
            <a:xfrm>
              <a:off x="6096000" y="4381770"/>
              <a:ext cx="5257800" cy="369332"/>
            </a:xfrm>
            <a:prstGeom prst="rect">
              <a:avLst/>
            </a:prstGeom>
            <a:noFill/>
          </p:spPr>
          <p:txBody>
            <a:bodyPr wrap="square" rtlCol="0">
              <a:spAutoFit/>
            </a:bodyPr>
            <a:lstStyle/>
            <a:p>
              <a:r>
                <a:rPr lang="en-US" sz="900" dirty="0">
                  <a:latin typeface="Helvetica" pitchFamily="2" charset="0"/>
                </a:rPr>
                <a:t>Adapted from: </a:t>
              </a:r>
              <a:r>
                <a:rPr lang="en-US" sz="900" dirty="0">
                  <a:latin typeface="Helvetica" pitchFamily="2" charset="0"/>
                  <a:hlinkClick r:id="rId4"/>
                </a:rPr>
                <a:t>https://urgentcareassociation.org/shop/clinical/performance-of-the-aha-14-point-evaulation-vs-electrocardiography/ </a:t>
              </a:r>
              <a:endParaRPr lang="en-US" sz="900" dirty="0">
                <a:latin typeface="Helvetica" pitchFamily="2" charset="0"/>
              </a:endParaRPr>
            </a:p>
          </p:txBody>
        </p:sp>
      </p:grpSp>
      <p:sp>
        <p:nvSpPr>
          <p:cNvPr id="12" name="Title 1">
            <a:extLst>
              <a:ext uri="{FF2B5EF4-FFF2-40B4-BE49-F238E27FC236}">
                <a16:creationId xmlns:a16="http://schemas.microsoft.com/office/drawing/2014/main" id="{6ACECE67-188D-6444-93E2-E4650855352A}"/>
              </a:ext>
            </a:extLst>
          </p:cNvPr>
          <p:cNvSpPr>
            <a:spLocks noGrp="1"/>
          </p:cNvSpPr>
          <p:nvPr>
            <p:ph type="title"/>
          </p:nvPr>
        </p:nvSpPr>
        <p:spPr>
          <a:xfrm>
            <a:off x="5686324" y="5720879"/>
            <a:ext cx="6622939" cy="882243"/>
          </a:xfrm>
        </p:spPr>
        <p:txBody>
          <a:bodyPr>
            <a:noAutofit/>
          </a:bodyPr>
          <a:lstStyle/>
          <a:p>
            <a:pPr algn="ctr"/>
            <a:r>
              <a:rPr lang="en-US" sz="3000" b="1" u="sng" dirty="0">
                <a:solidFill>
                  <a:srgbClr val="FF0000"/>
                </a:solidFill>
                <a:latin typeface="Helvetica" pitchFamily="2" charset="0"/>
              </a:rPr>
              <a:t>There must be a better method</a:t>
            </a:r>
          </a:p>
        </p:txBody>
      </p:sp>
    </p:spTree>
    <p:extLst>
      <p:ext uri="{BB962C8B-B14F-4D97-AF65-F5344CB8AC3E}">
        <p14:creationId xmlns:p14="http://schemas.microsoft.com/office/powerpoint/2010/main" val="236025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5CDC0-7E6C-06CB-72BA-8A60D31D3211}"/>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10A6648-F373-F144-30BE-57B17A9A53CA}"/>
              </a:ext>
            </a:extLst>
          </p:cNvPr>
          <p:cNvSpPr txBox="1">
            <a:spLocks/>
          </p:cNvSpPr>
          <p:nvPr/>
        </p:nvSpPr>
        <p:spPr>
          <a:xfrm>
            <a:off x="838200" y="364809"/>
            <a:ext cx="10515600" cy="56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rgbClr val="002060"/>
                </a:solidFill>
                <a:latin typeface="Helvetica" pitchFamily="2" charset="0"/>
              </a:rPr>
              <a:t>12-Lead ECG Screening is the Gold Standard</a:t>
            </a:r>
          </a:p>
        </p:txBody>
      </p:sp>
      <p:sp>
        <p:nvSpPr>
          <p:cNvPr id="2" name="TextBox 1">
            <a:extLst>
              <a:ext uri="{FF2B5EF4-FFF2-40B4-BE49-F238E27FC236}">
                <a16:creationId xmlns:a16="http://schemas.microsoft.com/office/drawing/2014/main" id="{8E97FEF8-8BEF-4476-538C-126F8B8DF5AF}"/>
              </a:ext>
            </a:extLst>
          </p:cNvPr>
          <p:cNvSpPr txBox="1"/>
          <p:nvPr/>
        </p:nvSpPr>
        <p:spPr>
          <a:xfrm>
            <a:off x="407963" y="1111348"/>
            <a:ext cx="6020972" cy="5078313"/>
          </a:xfrm>
          <a:prstGeom prst="rect">
            <a:avLst/>
          </a:prstGeom>
          <a:noFill/>
        </p:spPr>
        <p:txBody>
          <a:bodyPr wrap="square" rtlCol="0">
            <a:spAutoFit/>
          </a:bodyPr>
          <a:lstStyle/>
          <a:p>
            <a:pPr marL="342900" indent="-342900">
              <a:buFont typeface="Wingdings" pitchFamily="2" charset="2"/>
              <a:buChar char="§"/>
            </a:pPr>
            <a:r>
              <a:rPr lang="en-US" sz="2400" dirty="0">
                <a:latin typeface="Helvetica" pitchFamily="2" charset="0"/>
              </a:rPr>
              <a:t>Electrocardiography (ECG) is a graphical representation of the heart’s electrical activity over time</a:t>
            </a:r>
          </a:p>
          <a:p>
            <a:pPr marL="285750" indent="-285750">
              <a:buFont typeface="Wingdings" pitchFamily="2" charset="2"/>
              <a:buChar char="§"/>
            </a:pPr>
            <a:endParaRPr lang="en-US" sz="1600" dirty="0">
              <a:latin typeface="Helvetica" pitchFamily="2" charset="0"/>
            </a:endParaRPr>
          </a:p>
          <a:p>
            <a:pPr marL="342900" indent="-342900">
              <a:buFont typeface="Wingdings" pitchFamily="2" charset="2"/>
              <a:buChar char="§"/>
            </a:pPr>
            <a:r>
              <a:rPr lang="en-US" sz="2400" dirty="0">
                <a:latin typeface="Helvetica" pitchFamily="2" charset="0"/>
              </a:rPr>
              <a:t>The Lausanne Recommendations by the IOC utilize 12-lead ECG as a gold standard</a:t>
            </a:r>
            <a:r>
              <a:rPr lang="en-US" sz="2400" baseline="30000" dirty="0">
                <a:latin typeface="Helvetica" pitchFamily="2" charset="0"/>
              </a:rPr>
              <a:t>5</a:t>
            </a:r>
            <a:endParaRPr lang="en-US" sz="2400" dirty="0">
              <a:latin typeface="Helvetica" pitchFamily="2" charset="0"/>
            </a:endParaRPr>
          </a:p>
          <a:p>
            <a:pPr marL="285750" indent="-285750">
              <a:buFont typeface="Wingdings" pitchFamily="2" charset="2"/>
              <a:buChar char="§"/>
            </a:pPr>
            <a:endParaRPr lang="en-US" sz="1600" dirty="0">
              <a:latin typeface="Helvetica" pitchFamily="2" charset="0"/>
            </a:endParaRPr>
          </a:p>
          <a:p>
            <a:pPr marL="342900" indent="-342900">
              <a:buFont typeface="Wingdings" pitchFamily="2" charset="2"/>
              <a:buChar char="§"/>
            </a:pPr>
            <a:r>
              <a:rPr lang="en-US" sz="2400" dirty="0">
                <a:latin typeface="Helvetica" pitchFamily="2" charset="0"/>
              </a:rPr>
              <a:t>Corrado demonstrated the effectiveness of ECG mass screening in Venado, Italy</a:t>
            </a:r>
            <a:r>
              <a:rPr lang="en-US" sz="2400" baseline="30000" dirty="0">
                <a:latin typeface="Helvetica" pitchFamily="2" charset="0"/>
              </a:rPr>
              <a:t>7</a:t>
            </a:r>
            <a:endParaRPr lang="en-US" sz="2400" dirty="0">
              <a:latin typeface="Helvetica" pitchFamily="2" charset="0"/>
            </a:endParaRPr>
          </a:p>
          <a:p>
            <a:pPr marL="285750" indent="-285750">
              <a:buFont typeface="Wingdings" pitchFamily="2" charset="2"/>
              <a:buChar char="§"/>
            </a:pPr>
            <a:endParaRPr lang="en-US" sz="1600" dirty="0">
              <a:latin typeface="Helvetica" pitchFamily="2" charset="0"/>
            </a:endParaRPr>
          </a:p>
          <a:p>
            <a:pPr marL="342900" indent="-342900">
              <a:buFont typeface="Wingdings" pitchFamily="2" charset="2"/>
              <a:buChar char="§"/>
            </a:pPr>
            <a:r>
              <a:rPr lang="en-US" sz="2400" dirty="0">
                <a:latin typeface="Helvetica" pitchFamily="2" charset="0"/>
              </a:rPr>
              <a:t>Sensitivity and specificity are higher at 87.5% and 91% respectively</a:t>
            </a:r>
            <a:r>
              <a:rPr lang="en-US" sz="2400" baseline="30000" dirty="0">
                <a:latin typeface="Helvetica" pitchFamily="2" charset="0"/>
              </a:rPr>
              <a:t>8</a:t>
            </a:r>
            <a:endParaRPr lang="en-US" sz="2400" dirty="0">
              <a:latin typeface="Helvetica" pitchFamily="2" charset="0"/>
            </a:endParaRPr>
          </a:p>
          <a:p>
            <a:pPr marL="285750" indent="-285750">
              <a:buFont typeface="Arial" panose="020B0604020202020204" pitchFamily="34" charset="0"/>
              <a:buChar char="•"/>
            </a:pPr>
            <a:endParaRPr lang="en-US" sz="1200" dirty="0">
              <a:latin typeface="Helvetica" pitchFamily="2" charset="0"/>
            </a:endParaRPr>
          </a:p>
        </p:txBody>
      </p:sp>
      <p:grpSp>
        <p:nvGrpSpPr>
          <p:cNvPr id="4" name="Group 3">
            <a:extLst>
              <a:ext uri="{FF2B5EF4-FFF2-40B4-BE49-F238E27FC236}">
                <a16:creationId xmlns:a16="http://schemas.microsoft.com/office/drawing/2014/main" id="{1F0A4EF0-B909-493B-0CAA-84135FD02085}"/>
              </a:ext>
            </a:extLst>
          </p:cNvPr>
          <p:cNvGrpSpPr/>
          <p:nvPr/>
        </p:nvGrpSpPr>
        <p:grpSpPr>
          <a:xfrm>
            <a:off x="7442981" y="928152"/>
            <a:ext cx="4134763" cy="3215616"/>
            <a:chOff x="7779433" y="714364"/>
            <a:chExt cx="3896751" cy="3563545"/>
          </a:xfrm>
        </p:grpSpPr>
        <p:pic>
          <p:nvPicPr>
            <p:cNvPr id="3074" name="Picture 2" descr="Electrocardiography - Wikiwand">
              <a:extLst>
                <a:ext uri="{FF2B5EF4-FFF2-40B4-BE49-F238E27FC236}">
                  <a16:creationId xmlns:a16="http://schemas.microsoft.com/office/drawing/2014/main" id="{82780065-CFEB-6281-8593-AFF46D44C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433" y="714364"/>
              <a:ext cx="3368040" cy="3368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6096D0-8CA1-8B94-4F16-250D41DF4C5A}"/>
                </a:ext>
              </a:extLst>
            </p:cNvPr>
            <p:cNvSpPr txBox="1"/>
            <p:nvPr/>
          </p:nvSpPr>
          <p:spPr>
            <a:xfrm>
              <a:off x="7779433" y="3868615"/>
              <a:ext cx="3896751" cy="409294"/>
            </a:xfrm>
            <a:prstGeom prst="rect">
              <a:avLst/>
            </a:prstGeom>
            <a:noFill/>
          </p:spPr>
          <p:txBody>
            <a:bodyPr wrap="square" rtlCol="0">
              <a:spAutoFit/>
            </a:bodyPr>
            <a:lstStyle/>
            <a:p>
              <a:r>
                <a:rPr lang="en-US" sz="600" dirty="0"/>
                <a:t>Adapted from: Wang, Fei &amp; Syeda-Mahmood, Tanveer &amp; Beymer, David. (2009). Information Extraction from Multimodal ECG Documents. Proceedings of the International Conference on Document Analysis and Recognition, ICDAR. 381-385. 10.1109/ICDAR.2009.189. </a:t>
              </a:r>
            </a:p>
          </p:txBody>
        </p:sp>
      </p:grpSp>
      <p:pic>
        <p:nvPicPr>
          <p:cNvPr id="3076" name="Picture 4" descr="12 Lead ECG Placement Guide | Cables &amp; Sensors">
            <a:extLst>
              <a:ext uri="{FF2B5EF4-FFF2-40B4-BE49-F238E27FC236}">
                <a16:creationId xmlns:a16="http://schemas.microsoft.com/office/drawing/2014/main" id="{231BCB6F-CDC3-CF99-48C2-37861B572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526" y="4205244"/>
            <a:ext cx="2880667" cy="22577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DCD13A-B721-F490-E2A8-A822436C5F24}"/>
              </a:ext>
            </a:extLst>
          </p:cNvPr>
          <p:cNvSpPr txBox="1"/>
          <p:nvPr/>
        </p:nvSpPr>
        <p:spPr>
          <a:xfrm>
            <a:off x="7442981" y="6302999"/>
            <a:ext cx="3573759" cy="184666"/>
          </a:xfrm>
          <a:prstGeom prst="rect">
            <a:avLst/>
          </a:prstGeom>
          <a:noFill/>
        </p:spPr>
        <p:txBody>
          <a:bodyPr wrap="square" rtlCol="0">
            <a:spAutoFit/>
          </a:bodyPr>
          <a:lstStyle/>
          <a:p>
            <a:r>
              <a:rPr lang="en-US" sz="600" dirty="0"/>
              <a:t>Adapted from: https://www.cablesandsensors.com/pages/12-lead-ecg-placement-guide-with-illustrations</a:t>
            </a:r>
          </a:p>
        </p:txBody>
      </p:sp>
      <p:sp>
        <p:nvSpPr>
          <p:cNvPr id="6" name="TextBox 5">
            <a:extLst>
              <a:ext uri="{FF2B5EF4-FFF2-40B4-BE49-F238E27FC236}">
                <a16:creationId xmlns:a16="http://schemas.microsoft.com/office/drawing/2014/main" id="{41AE51DE-ED99-50DF-69AD-A9507A8EC196}"/>
              </a:ext>
            </a:extLst>
          </p:cNvPr>
          <p:cNvSpPr txBox="1"/>
          <p:nvPr/>
        </p:nvSpPr>
        <p:spPr>
          <a:xfrm>
            <a:off x="689732" y="6026000"/>
            <a:ext cx="6085748" cy="553998"/>
          </a:xfrm>
          <a:prstGeom prst="rect">
            <a:avLst/>
          </a:prstGeom>
          <a:noFill/>
        </p:spPr>
        <p:txBody>
          <a:bodyPr wrap="square" rtlCol="0">
            <a:spAutoFit/>
          </a:bodyPr>
          <a:lstStyle/>
          <a:p>
            <a:r>
              <a:rPr lang="en-US" sz="3000" b="1" u="sng" dirty="0">
                <a:solidFill>
                  <a:srgbClr val="FF0000"/>
                </a:solidFill>
              </a:rPr>
              <a:t>So why isn’t this used in the USA?</a:t>
            </a:r>
          </a:p>
        </p:txBody>
      </p:sp>
    </p:spTree>
    <p:extLst>
      <p:ext uri="{BB962C8B-B14F-4D97-AF65-F5344CB8AC3E}">
        <p14:creationId xmlns:p14="http://schemas.microsoft.com/office/powerpoint/2010/main" val="356449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3CB0E-F2F4-31CE-90C1-1446B2B7149A}"/>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1A1FB45-A666-2A78-B51D-AA92F07ACE88}"/>
              </a:ext>
            </a:extLst>
          </p:cNvPr>
          <p:cNvSpPr txBox="1">
            <a:spLocks/>
          </p:cNvSpPr>
          <p:nvPr/>
        </p:nvSpPr>
        <p:spPr>
          <a:xfrm>
            <a:off x="838200" y="364809"/>
            <a:ext cx="10515600" cy="56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rgbClr val="002060"/>
                </a:solidFill>
                <a:latin typeface="Helvetica" pitchFamily="2" charset="0"/>
              </a:rPr>
              <a:t>Cost-Effectiveness of ECGs is Low</a:t>
            </a:r>
          </a:p>
        </p:txBody>
      </p:sp>
      <p:sp>
        <p:nvSpPr>
          <p:cNvPr id="4" name="TextBox 3">
            <a:extLst>
              <a:ext uri="{FF2B5EF4-FFF2-40B4-BE49-F238E27FC236}">
                <a16:creationId xmlns:a16="http://schemas.microsoft.com/office/drawing/2014/main" id="{D7D82E59-954A-7336-DAAA-6B6E5D3065FE}"/>
              </a:ext>
            </a:extLst>
          </p:cNvPr>
          <p:cNvSpPr txBox="1"/>
          <p:nvPr/>
        </p:nvSpPr>
        <p:spPr>
          <a:xfrm>
            <a:off x="556847" y="1147108"/>
            <a:ext cx="6406662" cy="5355312"/>
          </a:xfrm>
          <a:prstGeom prst="rect">
            <a:avLst/>
          </a:prstGeom>
          <a:noFill/>
        </p:spPr>
        <p:txBody>
          <a:bodyPr wrap="square" rtlCol="0">
            <a:spAutoFit/>
          </a:bodyPr>
          <a:lstStyle/>
          <a:p>
            <a:pPr marL="342900" indent="-342900">
              <a:buFont typeface="Wingdings" pitchFamily="2" charset="2"/>
              <a:buChar char="§"/>
            </a:pPr>
            <a:r>
              <a:rPr lang="en-US" sz="2400" dirty="0">
                <a:latin typeface="Helvetica" pitchFamily="2" charset="0"/>
              </a:rPr>
              <a:t>ECG screening isn’t recommended by the American College of Cardiology based on economic and numerical concerns</a:t>
            </a:r>
            <a:r>
              <a:rPr lang="en-US" sz="2400" baseline="30000" dirty="0">
                <a:latin typeface="Helvetica" pitchFamily="2" charset="0"/>
              </a:rPr>
              <a:t>9</a:t>
            </a:r>
            <a:endParaRPr lang="en-US" sz="2400" dirty="0">
              <a:latin typeface="Helvetica" pitchFamily="2" charset="0"/>
            </a:endParaRPr>
          </a:p>
          <a:p>
            <a:pPr marL="342900" indent="-342900">
              <a:buFont typeface="Wingdings" pitchFamily="2" charset="2"/>
              <a:buChar char="§"/>
            </a:pPr>
            <a:endParaRPr lang="en-US" dirty="0">
              <a:latin typeface="Helvetica" pitchFamily="2" charset="0"/>
            </a:endParaRPr>
          </a:p>
          <a:p>
            <a:pPr marL="342900" indent="-342900">
              <a:buFont typeface="Wingdings" pitchFamily="2" charset="2"/>
              <a:buChar char="§"/>
            </a:pPr>
            <a:r>
              <a:rPr lang="en-US" sz="2400" dirty="0">
                <a:latin typeface="Helvetica" pitchFamily="2" charset="0"/>
              </a:rPr>
              <a:t>False positive rate (FPR) relatively high for mass screening (9%)</a:t>
            </a:r>
            <a:r>
              <a:rPr lang="en-US" sz="2400" baseline="30000" dirty="0">
                <a:latin typeface="Helvetica" pitchFamily="2" charset="0"/>
              </a:rPr>
              <a:t>7</a:t>
            </a:r>
            <a:endParaRPr lang="en-US" sz="2400" dirty="0">
              <a:latin typeface="Helvetica" pitchFamily="2" charset="0"/>
            </a:endParaRPr>
          </a:p>
          <a:p>
            <a:pPr marL="285750" indent="-285750">
              <a:buFont typeface="Wingdings" pitchFamily="2" charset="2"/>
              <a:buChar char="§"/>
            </a:pPr>
            <a:endParaRPr lang="en-US" dirty="0">
              <a:latin typeface="Helvetica" pitchFamily="2" charset="0"/>
            </a:endParaRPr>
          </a:p>
          <a:p>
            <a:pPr marL="342900" indent="-342900">
              <a:buFont typeface="Wingdings" pitchFamily="2" charset="2"/>
              <a:buChar char="§"/>
            </a:pPr>
            <a:r>
              <a:rPr lang="en-US" sz="2400" dirty="0">
                <a:latin typeface="Helvetica" pitchFamily="2" charset="0"/>
              </a:rPr>
              <a:t>Critical threshold is 4% FPR for economic viability in USA</a:t>
            </a:r>
            <a:r>
              <a:rPr lang="en-US" sz="2400" baseline="30000" dirty="0">
                <a:latin typeface="Helvetica" pitchFamily="2" charset="0"/>
              </a:rPr>
              <a:t>10</a:t>
            </a:r>
            <a:endParaRPr lang="en-US" sz="2400" dirty="0">
              <a:latin typeface="Helvetica" pitchFamily="2" charset="0"/>
            </a:endParaRPr>
          </a:p>
          <a:p>
            <a:pPr marL="342900" indent="-342900">
              <a:buFont typeface="Wingdings" pitchFamily="2" charset="2"/>
              <a:buChar char="§"/>
            </a:pPr>
            <a:endParaRPr lang="en-US" dirty="0">
              <a:latin typeface="Helvetica" pitchFamily="2" charset="0"/>
            </a:endParaRPr>
          </a:p>
          <a:p>
            <a:pPr marL="342900" indent="-342900">
              <a:buFont typeface="Wingdings" pitchFamily="2" charset="2"/>
              <a:buChar char="§"/>
            </a:pPr>
            <a:r>
              <a:rPr lang="en-US" sz="2400" dirty="0">
                <a:latin typeface="Helvetica" pitchFamily="2" charset="0"/>
              </a:rPr>
              <a:t>ECGs that need for physician interpretation are unfeasible, as this requires too many resource</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p:txBody>
      </p:sp>
      <p:grpSp>
        <p:nvGrpSpPr>
          <p:cNvPr id="6" name="Group 5">
            <a:extLst>
              <a:ext uri="{FF2B5EF4-FFF2-40B4-BE49-F238E27FC236}">
                <a16:creationId xmlns:a16="http://schemas.microsoft.com/office/drawing/2014/main" id="{658EA383-CCF5-B976-5F99-3D82A913B26F}"/>
              </a:ext>
            </a:extLst>
          </p:cNvPr>
          <p:cNvGrpSpPr/>
          <p:nvPr/>
        </p:nvGrpSpPr>
        <p:grpSpPr>
          <a:xfrm>
            <a:off x="7156104" y="3841762"/>
            <a:ext cx="4219820" cy="2983493"/>
            <a:chOff x="7146387" y="928152"/>
            <a:chExt cx="4219820" cy="2983493"/>
          </a:xfrm>
        </p:grpSpPr>
        <p:pic>
          <p:nvPicPr>
            <p:cNvPr id="4098" name="Picture 2" descr="Healthcare Money Images – Browse 91,966 Stock Photos, Vectors, and Video |  Adobe Stock">
              <a:extLst>
                <a:ext uri="{FF2B5EF4-FFF2-40B4-BE49-F238E27FC236}">
                  <a16:creationId xmlns:a16="http://schemas.microsoft.com/office/drawing/2014/main" id="{76D4AC9A-9178-50A2-BD34-79D8EEDBF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862" y="928152"/>
              <a:ext cx="4121345" cy="2752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7DDCA1-3602-FA05-D13A-F3F20CE5A038}"/>
                </a:ext>
              </a:extLst>
            </p:cNvPr>
            <p:cNvSpPr txBox="1"/>
            <p:nvPr/>
          </p:nvSpPr>
          <p:spPr>
            <a:xfrm>
              <a:off x="7146387" y="3680813"/>
              <a:ext cx="3488787" cy="230832"/>
            </a:xfrm>
            <a:prstGeom prst="rect">
              <a:avLst/>
            </a:prstGeom>
            <a:noFill/>
          </p:spPr>
          <p:txBody>
            <a:bodyPr wrap="square" rtlCol="0">
              <a:spAutoFit/>
            </a:bodyPr>
            <a:lstStyle/>
            <a:p>
              <a:r>
                <a:rPr lang="en-US" sz="900" dirty="0"/>
                <a:t>Taken from: https://</a:t>
              </a:r>
              <a:r>
                <a:rPr lang="en-US" sz="900" dirty="0" err="1"/>
                <a:t>stock.adobe.com</a:t>
              </a:r>
              <a:r>
                <a:rPr lang="en-US" sz="900" dirty="0"/>
                <a:t>/</a:t>
              </a:r>
              <a:r>
                <a:rPr lang="en-US" sz="900" dirty="0" err="1"/>
                <a:t>search?k</a:t>
              </a:r>
              <a:r>
                <a:rPr lang="en-US" sz="900" dirty="0"/>
                <a:t>=</a:t>
              </a:r>
              <a:r>
                <a:rPr lang="en-US" sz="900" dirty="0" err="1"/>
                <a:t>healthcare+money</a:t>
              </a:r>
              <a:endParaRPr lang="en-US" sz="900" dirty="0"/>
            </a:p>
          </p:txBody>
        </p:sp>
      </p:grpSp>
      <p:grpSp>
        <p:nvGrpSpPr>
          <p:cNvPr id="8" name="Group 7">
            <a:extLst>
              <a:ext uri="{FF2B5EF4-FFF2-40B4-BE49-F238E27FC236}">
                <a16:creationId xmlns:a16="http://schemas.microsoft.com/office/drawing/2014/main" id="{2F73E046-55E6-E431-BC8D-D9DDC5F8FD19}"/>
              </a:ext>
            </a:extLst>
          </p:cNvPr>
          <p:cNvGrpSpPr/>
          <p:nvPr/>
        </p:nvGrpSpPr>
        <p:grpSpPr>
          <a:xfrm>
            <a:off x="8034700" y="1112184"/>
            <a:ext cx="3319100" cy="2729578"/>
            <a:chOff x="6900836" y="4109056"/>
            <a:chExt cx="3319100" cy="2729578"/>
          </a:xfrm>
        </p:grpSpPr>
        <p:pic>
          <p:nvPicPr>
            <p:cNvPr id="4100" name="Picture 4" descr="An Emphasis on the Minimization of False Negatives/False Positives in  Binary Classification | by Sanskriti Singh | Medium">
              <a:extLst>
                <a:ext uri="{FF2B5EF4-FFF2-40B4-BE49-F238E27FC236}">
                  <a16:creationId xmlns:a16="http://schemas.microsoft.com/office/drawing/2014/main" id="{629AB37A-A029-4C1C-C3D4-193A91B28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836" y="4109056"/>
              <a:ext cx="2462628" cy="23417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748CDD-EC97-4493-E650-679D64BFCF41}"/>
                </a:ext>
              </a:extLst>
            </p:cNvPr>
            <p:cNvSpPr txBox="1"/>
            <p:nvPr/>
          </p:nvSpPr>
          <p:spPr>
            <a:xfrm>
              <a:off x="6964680" y="6376969"/>
              <a:ext cx="3255256" cy="461665"/>
            </a:xfrm>
            <a:prstGeom prst="rect">
              <a:avLst/>
            </a:prstGeom>
            <a:noFill/>
          </p:spPr>
          <p:txBody>
            <a:bodyPr wrap="square" rtlCol="0">
              <a:spAutoFit/>
            </a:bodyPr>
            <a:lstStyle/>
            <a:p>
              <a:r>
                <a:rPr lang="en-US" sz="800" dirty="0"/>
                <a:t>Adapted from: https://</a:t>
              </a:r>
              <a:r>
                <a:rPr lang="en-US" sz="800" dirty="0" err="1"/>
                <a:t>medium.com</a:t>
              </a:r>
              <a:r>
                <a:rPr lang="en-US" sz="800" dirty="0"/>
                <a:t>/@</a:t>
              </a:r>
              <a:r>
                <a:rPr lang="en-US" sz="800" dirty="0" err="1"/>
                <a:t>Sanskriti.Singh</a:t>
              </a:r>
              <a:r>
                <a:rPr lang="en-US" sz="800" dirty="0"/>
                <a:t>/an-emphasis-on-the-minimization-of-false-negatives-false-positives-in-binary-classification-9c22f3f9f73</a:t>
              </a:r>
            </a:p>
          </p:txBody>
        </p:sp>
      </p:grpSp>
      <p:sp>
        <p:nvSpPr>
          <p:cNvPr id="9" name="TextBox 8">
            <a:extLst>
              <a:ext uri="{FF2B5EF4-FFF2-40B4-BE49-F238E27FC236}">
                <a16:creationId xmlns:a16="http://schemas.microsoft.com/office/drawing/2014/main" id="{76085425-AA77-5D1B-C460-2E60E997869B}"/>
              </a:ext>
            </a:extLst>
          </p:cNvPr>
          <p:cNvSpPr txBox="1"/>
          <p:nvPr/>
        </p:nvSpPr>
        <p:spPr>
          <a:xfrm>
            <a:off x="843060" y="5805774"/>
            <a:ext cx="6265984" cy="553998"/>
          </a:xfrm>
          <a:prstGeom prst="rect">
            <a:avLst/>
          </a:prstGeom>
          <a:noFill/>
        </p:spPr>
        <p:txBody>
          <a:bodyPr wrap="square" rtlCol="0">
            <a:spAutoFit/>
          </a:bodyPr>
          <a:lstStyle/>
          <a:p>
            <a:r>
              <a:rPr lang="en-US" sz="3000" b="1" u="sng" dirty="0">
                <a:solidFill>
                  <a:schemeClr val="accent6"/>
                </a:solidFill>
              </a:rPr>
              <a:t>Our protocol solves these issues</a:t>
            </a:r>
          </a:p>
        </p:txBody>
      </p:sp>
    </p:spTree>
    <p:extLst>
      <p:ext uri="{BB962C8B-B14F-4D97-AF65-F5344CB8AC3E}">
        <p14:creationId xmlns:p14="http://schemas.microsoft.com/office/powerpoint/2010/main" val="284101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E415-95D1-692F-DDCA-C4500706EDC8}"/>
              </a:ext>
            </a:extLst>
          </p:cNvPr>
          <p:cNvSpPr>
            <a:spLocks noGrp="1"/>
          </p:cNvSpPr>
          <p:nvPr>
            <p:ph idx="1"/>
          </p:nvPr>
        </p:nvSpPr>
        <p:spPr>
          <a:xfrm>
            <a:off x="838200" y="788276"/>
            <a:ext cx="10515600" cy="5388687"/>
          </a:xfrm>
        </p:spPr>
        <p:txBody>
          <a:bodyPr>
            <a:normAutofit fontScale="92500"/>
          </a:bodyPr>
          <a:lstStyle/>
          <a:p>
            <a:pPr marL="0" indent="0" algn="ctr">
              <a:buNone/>
            </a:pPr>
            <a:r>
              <a:rPr lang="en-US" sz="4000" b="1" u="sng" dirty="0">
                <a:solidFill>
                  <a:srgbClr val="002060"/>
                </a:solidFill>
                <a:latin typeface="Helvetica" pitchFamily="2" charset="0"/>
              </a:rPr>
              <a:t>Hypothesis</a:t>
            </a:r>
          </a:p>
          <a:p>
            <a:pPr marL="0" indent="0">
              <a:lnSpc>
                <a:spcPct val="110000"/>
              </a:lnSpc>
              <a:buNone/>
            </a:pPr>
            <a:r>
              <a:rPr lang="en-US" sz="3600" dirty="0">
                <a:latin typeface="Helvetica" pitchFamily="2" charset="0"/>
              </a:rPr>
              <a:t>The use of artificial intelligence in a novel screening protocol may decrease the false positive rate (FPR) of ECG screening and increase economic viability. </a:t>
            </a:r>
          </a:p>
          <a:p>
            <a:pPr marL="0" indent="0" algn="ctr">
              <a:buNone/>
            </a:pPr>
            <a:r>
              <a:rPr lang="en-US" sz="4000" b="1" u="sng" dirty="0">
                <a:solidFill>
                  <a:srgbClr val="002060"/>
                </a:solidFill>
                <a:latin typeface="Helvetica" pitchFamily="2" charset="0"/>
              </a:rPr>
              <a:t>Goals</a:t>
            </a:r>
          </a:p>
          <a:p>
            <a:pPr>
              <a:lnSpc>
                <a:spcPct val="110000"/>
              </a:lnSpc>
              <a:buFont typeface="Wingdings" pitchFamily="2" charset="2"/>
              <a:buChar char="§"/>
            </a:pPr>
            <a:r>
              <a:rPr lang="en-US" sz="4000" dirty="0">
                <a:latin typeface="Helvetica" pitchFamily="2" charset="0"/>
              </a:rPr>
              <a:t> </a:t>
            </a:r>
            <a:r>
              <a:rPr lang="en-US" sz="3600" dirty="0">
                <a:latin typeface="Helvetica" pitchFamily="2" charset="0"/>
              </a:rPr>
              <a:t>Reduce device cost by 75%</a:t>
            </a:r>
          </a:p>
          <a:p>
            <a:pPr>
              <a:lnSpc>
                <a:spcPct val="110000"/>
              </a:lnSpc>
              <a:buFont typeface="Wingdings" pitchFamily="2" charset="2"/>
              <a:buChar char="§"/>
            </a:pPr>
            <a:r>
              <a:rPr lang="en-US" sz="3600" dirty="0">
                <a:latin typeface="Helvetica" pitchFamily="2" charset="0"/>
              </a:rPr>
              <a:t> Accurate classification with high sensitivity and specificity of 96% each</a:t>
            </a:r>
          </a:p>
        </p:txBody>
      </p:sp>
    </p:spTree>
    <p:extLst>
      <p:ext uri="{BB962C8B-B14F-4D97-AF65-F5344CB8AC3E}">
        <p14:creationId xmlns:p14="http://schemas.microsoft.com/office/powerpoint/2010/main" val="306213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0CCD4-8AC3-1CF5-DD45-B086AC8EA241}"/>
              </a:ext>
            </a:extLst>
          </p:cNvPr>
          <p:cNvSpPr>
            <a:spLocks noGrp="1"/>
          </p:cNvSpPr>
          <p:nvPr>
            <p:ph idx="1"/>
          </p:nvPr>
        </p:nvSpPr>
        <p:spPr>
          <a:xfrm>
            <a:off x="296562" y="204788"/>
            <a:ext cx="12192000" cy="6858000"/>
          </a:xfrm>
        </p:spPr>
        <p:txBody>
          <a:bodyPr>
            <a:normAutofit/>
          </a:bodyPr>
          <a:lstStyle/>
          <a:p>
            <a:pPr marL="0" indent="0" algn="ctr">
              <a:lnSpc>
                <a:spcPct val="150000"/>
              </a:lnSpc>
              <a:buNone/>
            </a:pPr>
            <a:r>
              <a:rPr lang="en-US" sz="3400" b="1" u="sng" dirty="0">
                <a:solidFill>
                  <a:srgbClr val="002060"/>
                </a:solidFill>
                <a:latin typeface="Helvetica" pitchFamily="2" charset="0"/>
              </a:rPr>
              <a:t>Comprehensive Screening System </a:t>
            </a:r>
          </a:p>
        </p:txBody>
      </p:sp>
      <p:sp>
        <p:nvSpPr>
          <p:cNvPr id="42" name="Rectangle 41">
            <a:hlinkClick r:id="" action="ppaction://hlinkshowjump?jump=nextslide"/>
            <a:extLst>
              <a:ext uri="{FF2B5EF4-FFF2-40B4-BE49-F238E27FC236}">
                <a16:creationId xmlns:a16="http://schemas.microsoft.com/office/drawing/2014/main" id="{98CAE3ED-120D-C7E9-1C88-84C6757B4731}"/>
              </a:ext>
            </a:extLst>
          </p:cNvPr>
          <p:cNvSpPr/>
          <p:nvPr/>
        </p:nvSpPr>
        <p:spPr>
          <a:xfrm>
            <a:off x="666293" y="1572087"/>
            <a:ext cx="2457607" cy="1074066"/>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Sequential 4 lead ECG for System Input</a:t>
            </a:r>
          </a:p>
        </p:txBody>
      </p:sp>
      <p:sp>
        <p:nvSpPr>
          <p:cNvPr id="43" name="Right Arrow 42">
            <a:extLst>
              <a:ext uri="{FF2B5EF4-FFF2-40B4-BE49-F238E27FC236}">
                <a16:creationId xmlns:a16="http://schemas.microsoft.com/office/drawing/2014/main" id="{AE2434C2-AF3C-F129-0778-BD46AA0458FC}"/>
              </a:ext>
            </a:extLst>
          </p:cNvPr>
          <p:cNvSpPr/>
          <p:nvPr/>
        </p:nvSpPr>
        <p:spPr>
          <a:xfrm>
            <a:off x="3178514" y="1913420"/>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7336F5B-AFCE-2015-511A-6FABF3365859}"/>
              </a:ext>
            </a:extLst>
          </p:cNvPr>
          <p:cNvSpPr/>
          <p:nvPr/>
        </p:nvSpPr>
        <p:spPr>
          <a:xfrm>
            <a:off x="6471404" y="1572087"/>
            <a:ext cx="1688147" cy="1074066"/>
          </a:xfrm>
          <a:prstGeom prst="rect">
            <a:avLst/>
          </a:prstGeom>
          <a:solidFill>
            <a:schemeClr val="accent5">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Upscaling Algorithm</a:t>
            </a:r>
          </a:p>
        </p:txBody>
      </p:sp>
      <p:sp>
        <p:nvSpPr>
          <p:cNvPr id="46" name="Rectangle 45">
            <a:extLst>
              <a:ext uri="{FF2B5EF4-FFF2-40B4-BE49-F238E27FC236}">
                <a16:creationId xmlns:a16="http://schemas.microsoft.com/office/drawing/2014/main" id="{8706EC75-5444-0101-C173-DC80163F7DC6}"/>
              </a:ext>
            </a:extLst>
          </p:cNvPr>
          <p:cNvSpPr/>
          <p:nvPr/>
        </p:nvSpPr>
        <p:spPr>
          <a:xfrm>
            <a:off x="8975824" y="1534396"/>
            <a:ext cx="1932711"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Transformer Encoding </a:t>
            </a:r>
          </a:p>
        </p:txBody>
      </p:sp>
      <p:sp>
        <p:nvSpPr>
          <p:cNvPr id="47" name="Right Arrow 46">
            <a:extLst>
              <a:ext uri="{FF2B5EF4-FFF2-40B4-BE49-F238E27FC236}">
                <a16:creationId xmlns:a16="http://schemas.microsoft.com/office/drawing/2014/main" id="{5F9630BF-FF3E-D2D2-1842-5955E4C3C935}"/>
              </a:ext>
            </a:extLst>
          </p:cNvPr>
          <p:cNvSpPr/>
          <p:nvPr/>
        </p:nvSpPr>
        <p:spPr>
          <a:xfrm>
            <a:off x="8228996" y="1875731"/>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B15EB06-5F07-8FDD-99D6-E6C55AB220D3}"/>
              </a:ext>
            </a:extLst>
          </p:cNvPr>
          <p:cNvSpPr/>
          <p:nvPr/>
        </p:nvSpPr>
        <p:spPr>
          <a:xfrm>
            <a:off x="8245301" y="351680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0" name="Rectangle 49">
            <a:extLst>
              <a:ext uri="{FF2B5EF4-FFF2-40B4-BE49-F238E27FC236}">
                <a16:creationId xmlns:a16="http://schemas.microsoft.com/office/drawing/2014/main" id="{E22C8E44-8DCD-126D-C0FE-CA292F9CC088}"/>
              </a:ext>
            </a:extLst>
          </p:cNvPr>
          <p:cNvSpPr/>
          <p:nvPr/>
        </p:nvSpPr>
        <p:spPr>
          <a:xfrm>
            <a:off x="8421278" y="369278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1" name="Rectangle 50">
            <a:extLst>
              <a:ext uri="{FF2B5EF4-FFF2-40B4-BE49-F238E27FC236}">
                <a16:creationId xmlns:a16="http://schemas.microsoft.com/office/drawing/2014/main" id="{785B9DE2-3080-67B0-5DA2-467FBF5C587E}"/>
              </a:ext>
            </a:extLst>
          </p:cNvPr>
          <p:cNvSpPr/>
          <p:nvPr/>
        </p:nvSpPr>
        <p:spPr>
          <a:xfrm>
            <a:off x="859725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2" name="Rectangle 51">
            <a:extLst>
              <a:ext uri="{FF2B5EF4-FFF2-40B4-BE49-F238E27FC236}">
                <a16:creationId xmlns:a16="http://schemas.microsoft.com/office/drawing/2014/main" id="{54A123D5-32E1-EF1F-977E-420B25B1988B}"/>
              </a:ext>
            </a:extLst>
          </p:cNvPr>
          <p:cNvSpPr/>
          <p:nvPr/>
        </p:nvSpPr>
        <p:spPr>
          <a:xfrm>
            <a:off x="8773231" y="404473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3" name="Rectangle 52">
            <a:extLst>
              <a:ext uri="{FF2B5EF4-FFF2-40B4-BE49-F238E27FC236}">
                <a16:creationId xmlns:a16="http://schemas.microsoft.com/office/drawing/2014/main" id="{FB78FFF0-7F14-1D36-B555-F866AECFF066}"/>
              </a:ext>
            </a:extLst>
          </p:cNvPr>
          <p:cNvSpPr/>
          <p:nvPr/>
        </p:nvSpPr>
        <p:spPr>
          <a:xfrm>
            <a:off x="8949208" y="422071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Autoencoders for Dimensionality Reduction</a:t>
            </a:r>
          </a:p>
        </p:txBody>
      </p:sp>
      <p:sp>
        <p:nvSpPr>
          <p:cNvPr id="54" name="Right Arrow 53">
            <a:extLst>
              <a:ext uri="{FF2B5EF4-FFF2-40B4-BE49-F238E27FC236}">
                <a16:creationId xmlns:a16="http://schemas.microsoft.com/office/drawing/2014/main" id="{D831A293-F2C4-0003-B530-C62A44263659}"/>
              </a:ext>
            </a:extLst>
          </p:cNvPr>
          <p:cNvSpPr/>
          <p:nvPr/>
        </p:nvSpPr>
        <p:spPr>
          <a:xfrm rot="5400000">
            <a:off x="9548846" y="2828876"/>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D6D0E180-0923-A0C9-CA86-4D641D8642AC}"/>
              </a:ext>
            </a:extLst>
          </p:cNvPr>
          <p:cNvSpPr/>
          <p:nvPr/>
        </p:nvSpPr>
        <p:spPr>
          <a:xfrm rot="10800000">
            <a:off x="7455671" y="4131377"/>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409278C-87E8-8000-D26E-434F663E6C61}"/>
              </a:ext>
            </a:extLst>
          </p:cNvPr>
          <p:cNvSpPr/>
          <p:nvPr/>
        </p:nvSpPr>
        <p:spPr>
          <a:xfrm>
            <a:off x="491007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Classification via Support Vector Machine</a:t>
            </a:r>
          </a:p>
        </p:txBody>
      </p:sp>
      <p:sp>
        <p:nvSpPr>
          <p:cNvPr id="59" name="Right Brace 58">
            <a:extLst>
              <a:ext uri="{FF2B5EF4-FFF2-40B4-BE49-F238E27FC236}">
                <a16:creationId xmlns:a16="http://schemas.microsoft.com/office/drawing/2014/main" id="{6A9DF1D2-9EDD-C5A0-5C20-224D2476B3ED}"/>
              </a:ext>
            </a:extLst>
          </p:cNvPr>
          <p:cNvSpPr/>
          <p:nvPr/>
        </p:nvSpPr>
        <p:spPr>
          <a:xfrm>
            <a:off x="4213669" y="3633788"/>
            <a:ext cx="609723" cy="17690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9C9F84F9-E1A9-FB2F-2386-73C3A1BE5A30}"/>
              </a:ext>
            </a:extLst>
          </p:cNvPr>
          <p:cNvSpPr/>
          <p:nvPr/>
        </p:nvSpPr>
        <p:spPr>
          <a:xfrm>
            <a:off x="2428015" y="3501541"/>
            <a:ext cx="1724203"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Diseased </a:t>
            </a:r>
          </a:p>
        </p:txBody>
      </p:sp>
      <p:sp>
        <p:nvSpPr>
          <p:cNvPr id="62" name="Rectangle 61">
            <a:extLst>
              <a:ext uri="{FF2B5EF4-FFF2-40B4-BE49-F238E27FC236}">
                <a16:creationId xmlns:a16="http://schemas.microsoft.com/office/drawing/2014/main" id="{6BD5FDDE-59BA-F5B1-7FA3-C07F99038BD8}"/>
              </a:ext>
            </a:extLst>
          </p:cNvPr>
          <p:cNvSpPr/>
          <p:nvPr/>
        </p:nvSpPr>
        <p:spPr>
          <a:xfrm>
            <a:off x="2428015" y="5129666"/>
            <a:ext cx="1754928"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Non-Diseased</a:t>
            </a:r>
          </a:p>
        </p:txBody>
      </p:sp>
      <p:sp>
        <p:nvSpPr>
          <p:cNvPr id="2" name="Rectangle 1">
            <a:extLst>
              <a:ext uri="{FF2B5EF4-FFF2-40B4-BE49-F238E27FC236}">
                <a16:creationId xmlns:a16="http://schemas.microsoft.com/office/drawing/2014/main" id="{5CAED03E-F510-A111-C4D6-D184663C7D14}"/>
              </a:ext>
            </a:extLst>
          </p:cNvPr>
          <p:cNvSpPr/>
          <p:nvPr/>
        </p:nvSpPr>
        <p:spPr>
          <a:xfrm>
            <a:off x="173660" y="1205126"/>
            <a:ext cx="3348682" cy="1964724"/>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DF17DAD-CCDD-37C0-202A-9EDF49CDD71F}"/>
              </a:ext>
            </a:extLst>
          </p:cNvPr>
          <p:cNvSpPr/>
          <p:nvPr/>
        </p:nvSpPr>
        <p:spPr>
          <a:xfrm>
            <a:off x="3945873" y="1586419"/>
            <a:ext cx="1698151" cy="1074066"/>
          </a:xfrm>
          <a:prstGeom prst="rect">
            <a:avLst/>
          </a:prstGeom>
          <a:solidFill>
            <a:schemeClr val="accent4">
              <a:lumMod val="40000"/>
              <a:lumOff val="6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Preprocessing</a:t>
            </a:r>
          </a:p>
        </p:txBody>
      </p:sp>
      <p:sp>
        <p:nvSpPr>
          <p:cNvPr id="5" name="Right Arrow 4">
            <a:extLst>
              <a:ext uri="{FF2B5EF4-FFF2-40B4-BE49-F238E27FC236}">
                <a16:creationId xmlns:a16="http://schemas.microsoft.com/office/drawing/2014/main" id="{E4F7D842-BB75-2FE9-4976-9F6330240964}"/>
              </a:ext>
            </a:extLst>
          </p:cNvPr>
          <p:cNvSpPr/>
          <p:nvPr/>
        </p:nvSpPr>
        <p:spPr>
          <a:xfrm>
            <a:off x="5712804" y="1912898"/>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57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47" grpId="0" animBg="1"/>
      <p:bldP spid="49" grpId="0" animBg="1"/>
      <p:bldP spid="50" grpId="0" animBg="1"/>
      <p:bldP spid="51" grpId="0" animBg="1"/>
      <p:bldP spid="52" grpId="0" animBg="1"/>
      <p:bldP spid="53" grpId="0" animBg="1"/>
      <p:bldP spid="54" grpId="0" animBg="1"/>
      <p:bldP spid="55" grpId="0" animBg="1"/>
      <p:bldP spid="56" grpId="0" animBg="1"/>
      <p:bldP spid="59" grpId="0" animBg="1"/>
      <p:bldP spid="60" grpId="0" animBg="1"/>
      <p:bldP spid="62" grpId="0" animBg="1"/>
      <p:bldP spid="2"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F429-5E8A-5F06-5CA1-BBD684DA3454}"/>
              </a:ext>
            </a:extLst>
          </p:cNvPr>
          <p:cNvSpPr>
            <a:spLocks noGrp="1"/>
          </p:cNvSpPr>
          <p:nvPr>
            <p:ph idx="1"/>
          </p:nvPr>
        </p:nvSpPr>
        <p:spPr>
          <a:xfrm>
            <a:off x="394063" y="227012"/>
            <a:ext cx="11231880" cy="6403975"/>
          </a:xfrm>
        </p:spPr>
        <p:txBody>
          <a:bodyPr>
            <a:normAutofit/>
          </a:bodyPr>
          <a:lstStyle/>
          <a:p>
            <a:pPr marL="0" indent="0" algn="ctr">
              <a:buNone/>
            </a:pPr>
            <a:r>
              <a:rPr lang="en-US" sz="3400" b="1" u="sng" dirty="0">
                <a:solidFill>
                  <a:srgbClr val="002060"/>
                </a:solidFill>
                <a:latin typeface="Helvetica" pitchFamily="2" charset="0"/>
              </a:rPr>
              <a:t>System Input</a:t>
            </a:r>
          </a:p>
        </p:txBody>
      </p:sp>
      <p:sp>
        <p:nvSpPr>
          <p:cNvPr id="9" name="TextBox 8">
            <a:extLst>
              <a:ext uri="{FF2B5EF4-FFF2-40B4-BE49-F238E27FC236}">
                <a16:creationId xmlns:a16="http://schemas.microsoft.com/office/drawing/2014/main" id="{C9B4DA2D-075D-DC96-6AF7-33295F810745}"/>
              </a:ext>
            </a:extLst>
          </p:cNvPr>
          <p:cNvSpPr txBox="1"/>
          <p:nvPr/>
        </p:nvSpPr>
        <p:spPr>
          <a:xfrm>
            <a:off x="142030" y="661548"/>
            <a:ext cx="7699187" cy="7229223"/>
          </a:xfrm>
          <a:prstGeom prst="rect">
            <a:avLst/>
          </a:prstGeom>
          <a:noFill/>
        </p:spPr>
        <p:txBody>
          <a:bodyPr wrap="square" rtlCol="0">
            <a:spAutoFit/>
          </a:bodyPr>
          <a:lstStyle/>
          <a:p>
            <a:pPr marL="342900" indent="-342900">
              <a:lnSpc>
                <a:spcPct val="114000"/>
              </a:lnSpc>
              <a:buFont typeface="Wingdings" pitchFamily="2" charset="2"/>
              <a:buChar char="§"/>
            </a:pPr>
            <a:r>
              <a:rPr lang="en-US" sz="2400" dirty="0">
                <a:latin typeface="Helvetica" pitchFamily="2" charset="0"/>
              </a:rPr>
              <a:t>System input device</a:t>
            </a:r>
          </a:p>
          <a:p>
            <a:pPr marL="800100" lvl="1" indent="-342900">
              <a:lnSpc>
                <a:spcPct val="114000"/>
              </a:lnSpc>
              <a:buFont typeface="Wingdings" pitchFamily="2" charset="2"/>
              <a:buChar char="§"/>
            </a:pPr>
            <a:r>
              <a:rPr lang="en-US" sz="2300" dirty="0">
                <a:latin typeface="Helvetica" pitchFamily="2" charset="0"/>
              </a:rPr>
              <a:t>Apple Watch Series 7 (Cost: $198)</a:t>
            </a:r>
          </a:p>
          <a:p>
            <a:pPr marL="800100" lvl="1" indent="-342900">
              <a:lnSpc>
                <a:spcPct val="114000"/>
              </a:lnSpc>
              <a:buFont typeface="Wingdings" pitchFamily="2" charset="2"/>
              <a:buChar char="§"/>
            </a:pPr>
            <a:endParaRPr lang="en-US" sz="2300" dirty="0">
              <a:latin typeface="Helvetica" pitchFamily="2" charset="0"/>
            </a:endParaRPr>
          </a:p>
          <a:p>
            <a:pPr marL="800100" lvl="1" indent="-342900">
              <a:lnSpc>
                <a:spcPct val="114000"/>
              </a:lnSpc>
              <a:buFont typeface="Wingdings" pitchFamily="2" charset="2"/>
              <a:buChar char="§"/>
            </a:pPr>
            <a:r>
              <a:rPr lang="en-US" sz="2300" dirty="0">
                <a:latin typeface="Helvetica" pitchFamily="2" charset="0"/>
              </a:rPr>
              <a:t>Ability to take a 1 lead ECG: 16-bit resolution at 250 Hz sampling rate, similar to clinical device</a:t>
            </a:r>
          </a:p>
          <a:p>
            <a:pPr marL="800100" lvl="1" indent="-342900">
              <a:lnSpc>
                <a:spcPct val="114000"/>
              </a:lnSpc>
              <a:buFont typeface="Wingdings" pitchFamily="2" charset="2"/>
              <a:buChar char="§"/>
            </a:pPr>
            <a:endParaRPr lang="en-US" sz="2300" dirty="0">
              <a:latin typeface="Helvetica" pitchFamily="2" charset="0"/>
            </a:endParaRPr>
          </a:p>
          <a:p>
            <a:pPr marL="800100" lvl="1" indent="-342900">
              <a:lnSpc>
                <a:spcPct val="114000"/>
              </a:lnSpc>
              <a:buFont typeface="Wingdings" pitchFamily="2" charset="2"/>
              <a:buChar char="§"/>
            </a:pPr>
            <a:r>
              <a:rPr lang="en-US" sz="2300" dirty="0">
                <a:latin typeface="Helvetica" pitchFamily="2" charset="0"/>
              </a:rPr>
              <a:t>Positioned at different locations in accordance with the upscaling leads</a:t>
            </a:r>
          </a:p>
          <a:p>
            <a:pPr lvl="1">
              <a:lnSpc>
                <a:spcPct val="114000"/>
              </a:lnSpc>
            </a:pPr>
            <a:endParaRPr lang="en-US" sz="2300" dirty="0">
              <a:latin typeface="Helvetica" pitchFamily="2" charset="0"/>
            </a:endParaRPr>
          </a:p>
          <a:p>
            <a:pPr marL="800100" lvl="1" indent="-342900">
              <a:lnSpc>
                <a:spcPct val="114000"/>
              </a:lnSpc>
              <a:buFont typeface="Wingdings" pitchFamily="2" charset="2"/>
              <a:buChar char="§"/>
            </a:pPr>
            <a:r>
              <a:rPr lang="en-US" sz="2300" dirty="0">
                <a:latin typeface="Helvetica" pitchFamily="2" charset="0"/>
              </a:rPr>
              <a:t>ECGs were performed </a:t>
            </a:r>
          </a:p>
          <a:p>
            <a:pPr lvl="1">
              <a:lnSpc>
                <a:spcPct val="114000"/>
              </a:lnSpc>
            </a:pPr>
            <a:r>
              <a:rPr lang="en-US" sz="2300" dirty="0">
                <a:latin typeface="Helvetica" pitchFamily="2" charset="0"/>
              </a:rPr>
              <a:t>    sequentially instead of</a:t>
            </a:r>
          </a:p>
          <a:p>
            <a:pPr lvl="1">
              <a:lnSpc>
                <a:spcPct val="114000"/>
              </a:lnSpc>
            </a:pPr>
            <a:r>
              <a:rPr lang="en-US" sz="2300" dirty="0">
                <a:latin typeface="Helvetica" pitchFamily="2" charset="0"/>
              </a:rPr>
              <a:t>    simultaneously</a:t>
            </a:r>
          </a:p>
          <a:p>
            <a:pPr marL="800100" lvl="1" indent="-342900">
              <a:lnSpc>
                <a:spcPct val="114000"/>
              </a:lnSpc>
              <a:buFont typeface="Wingdings" pitchFamily="2" charset="2"/>
              <a:buChar char="§"/>
            </a:pPr>
            <a:endParaRPr lang="en-US" sz="2300" dirty="0">
              <a:latin typeface="Helvetica" pitchFamily="2" charset="0"/>
            </a:endParaRPr>
          </a:p>
          <a:p>
            <a:pPr marL="800100" lvl="1" indent="-342900">
              <a:lnSpc>
                <a:spcPct val="114000"/>
              </a:lnSpc>
              <a:buFont typeface="Wingdings" pitchFamily="2" charset="2"/>
              <a:buChar char="§"/>
            </a:pPr>
            <a:r>
              <a:rPr lang="en-US" sz="2300" dirty="0">
                <a:latin typeface="Helvetica" pitchFamily="2" charset="0"/>
              </a:rPr>
              <a:t>Apply Dynamic Time Warping and Phase Correction to correct and align data</a:t>
            </a:r>
          </a:p>
          <a:p>
            <a:pPr marL="342900" indent="-342900">
              <a:lnSpc>
                <a:spcPct val="114000"/>
              </a:lnSpc>
              <a:buFont typeface="Arial" panose="020B0604020202020204" pitchFamily="34" charset="0"/>
              <a:buChar char="•"/>
            </a:pPr>
            <a:endParaRPr lang="en-US" sz="2400" dirty="0">
              <a:latin typeface="Helvetica" pitchFamily="2" charset="0"/>
            </a:endParaRPr>
          </a:p>
          <a:p>
            <a:pPr marL="342900" indent="-342900">
              <a:lnSpc>
                <a:spcPct val="114000"/>
              </a:lnSpc>
              <a:buFont typeface="Arial" panose="020B0604020202020204" pitchFamily="34" charset="0"/>
              <a:buChar char="•"/>
            </a:pPr>
            <a:endParaRPr lang="en-US" sz="2400" dirty="0">
              <a:latin typeface="Helvetica" pitchFamily="2" charset="0"/>
            </a:endParaRPr>
          </a:p>
        </p:txBody>
      </p:sp>
      <p:grpSp>
        <p:nvGrpSpPr>
          <p:cNvPr id="11" name="Group 10">
            <a:extLst>
              <a:ext uri="{FF2B5EF4-FFF2-40B4-BE49-F238E27FC236}">
                <a16:creationId xmlns:a16="http://schemas.microsoft.com/office/drawing/2014/main" id="{D8671EE7-32E9-8103-B87A-B1A5DEA2B64C}"/>
              </a:ext>
            </a:extLst>
          </p:cNvPr>
          <p:cNvGrpSpPr/>
          <p:nvPr/>
        </p:nvGrpSpPr>
        <p:grpSpPr>
          <a:xfrm>
            <a:off x="9149638" y="408881"/>
            <a:ext cx="2672080" cy="3479918"/>
            <a:chOff x="8514081" y="834870"/>
            <a:chExt cx="2672080" cy="3479918"/>
          </a:xfrm>
        </p:grpSpPr>
        <p:pic>
          <p:nvPicPr>
            <p:cNvPr id="11266" name="Picture 2" descr="Amazon.com: Apple Watch Series 7 GPS + Cellular, 45mm Midnight Aluminum  Case with Midnight Sport Band - Regular (Renewed) : Electronics">
              <a:extLst>
                <a:ext uri="{FF2B5EF4-FFF2-40B4-BE49-F238E27FC236}">
                  <a16:creationId xmlns:a16="http://schemas.microsoft.com/office/drawing/2014/main" id="{DED8669F-DE9E-7BA4-0E53-3805834DD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081" y="834870"/>
              <a:ext cx="2672080" cy="31105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D75AD47-CE88-B006-D046-775DA52C6CE8}"/>
                </a:ext>
              </a:extLst>
            </p:cNvPr>
            <p:cNvSpPr txBox="1"/>
            <p:nvPr/>
          </p:nvSpPr>
          <p:spPr>
            <a:xfrm>
              <a:off x="8514081" y="3945456"/>
              <a:ext cx="2606040" cy="369332"/>
            </a:xfrm>
            <a:prstGeom prst="rect">
              <a:avLst/>
            </a:prstGeom>
            <a:noFill/>
          </p:spPr>
          <p:txBody>
            <a:bodyPr wrap="square" rtlCol="0">
              <a:spAutoFit/>
            </a:bodyPr>
            <a:lstStyle/>
            <a:p>
              <a:r>
                <a:rPr lang="en-US" sz="600" dirty="0">
                  <a:latin typeface="Helvetica" pitchFamily="2" charset="0"/>
                </a:rPr>
                <a:t>Adapted from: https://</a:t>
              </a:r>
              <a:r>
                <a:rPr lang="en-US" sz="600" dirty="0" err="1">
                  <a:latin typeface="Helvetica" pitchFamily="2" charset="0"/>
                </a:rPr>
                <a:t>www.apple.com</a:t>
              </a:r>
              <a:r>
                <a:rPr lang="en-US" sz="600" dirty="0">
                  <a:latin typeface="Helvetica" pitchFamily="2" charset="0"/>
                </a:rPr>
                <a:t>/newsroom/2021/09/apple-reveals-apple-watch-series-7-featuring-the-largest-most-advanced-display/</a:t>
              </a:r>
            </a:p>
          </p:txBody>
        </p:sp>
      </p:grpSp>
      <p:grpSp>
        <p:nvGrpSpPr>
          <p:cNvPr id="13" name="Group 12">
            <a:extLst>
              <a:ext uri="{FF2B5EF4-FFF2-40B4-BE49-F238E27FC236}">
                <a16:creationId xmlns:a16="http://schemas.microsoft.com/office/drawing/2014/main" id="{C1F035E3-B921-7121-43A5-E8AC49B26027}"/>
              </a:ext>
            </a:extLst>
          </p:cNvPr>
          <p:cNvGrpSpPr/>
          <p:nvPr/>
        </p:nvGrpSpPr>
        <p:grpSpPr>
          <a:xfrm>
            <a:off x="8331116" y="3888799"/>
            <a:ext cx="3490602" cy="2823096"/>
            <a:chOff x="7246983" y="3896285"/>
            <a:chExt cx="3490602" cy="2823096"/>
          </a:xfrm>
        </p:grpSpPr>
        <p:pic>
          <p:nvPicPr>
            <p:cNvPr id="11268" name="Picture 4" descr="Apple Watch ECG app: What cardiologists want you to know - CNET">
              <a:extLst>
                <a:ext uri="{FF2B5EF4-FFF2-40B4-BE49-F238E27FC236}">
                  <a16:creationId xmlns:a16="http://schemas.microsoft.com/office/drawing/2014/main" id="{8B59BDA9-37B1-AEF8-B672-67CB9E94B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825" y="3896285"/>
              <a:ext cx="3413760" cy="2560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903EAA-5ED3-A499-D093-B3501025EFB9}"/>
                </a:ext>
              </a:extLst>
            </p:cNvPr>
            <p:cNvSpPr txBox="1"/>
            <p:nvPr/>
          </p:nvSpPr>
          <p:spPr>
            <a:xfrm>
              <a:off x="7246983" y="6442382"/>
              <a:ext cx="2185935" cy="276999"/>
            </a:xfrm>
            <a:prstGeom prst="rect">
              <a:avLst/>
            </a:prstGeom>
            <a:noFill/>
          </p:spPr>
          <p:txBody>
            <a:bodyPr wrap="square" rtlCol="0">
              <a:spAutoFit/>
            </a:bodyPr>
            <a:lstStyle/>
            <a:p>
              <a:r>
                <a:rPr lang="en-US" sz="600" dirty="0">
                  <a:latin typeface="Helvetica" pitchFamily="2" charset="0"/>
                </a:rPr>
                <a:t>Adapted from: https://</a:t>
              </a:r>
              <a:r>
                <a:rPr lang="en-US" sz="600" dirty="0" err="1">
                  <a:latin typeface="Helvetica" pitchFamily="2" charset="0"/>
                </a:rPr>
                <a:t>www.cnet.com</a:t>
              </a:r>
              <a:r>
                <a:rPr lang="en-US" sz="600" dirty="0">
                  <a:latin typeface="Helvetica" pitchFamily="2" charset="0"/>
                </a:rPr>
                <a:t>/health/apple-watch-</a:t>
              </a:r>
              <a:r>
                <a:rPr lang="en-US" sz="600" dirty="0" err="1">
                  <a:latin typeface="Helvetica" pitchFamily="2" charset="0"/>
                </a:rPr>
                <a:t>ecg</a:t>
              </a:r>
              <a:r>
                <a:rPr lang="en-US" sz="600" dirty="0">
                  <a:latin typeface="Helvetica" pitchFamily="2" charset="0"/>
                </a:rPr>
                <a:t>-app-what-cardiologists-want-you-to-know/</a:t>
              </a:r>
            </a:p>
          </p:txBody>
        </p:sp>
      </p:grpSp>
      <p:pic>
        <p:nvPicPr>
          <p:cNvPr id="3074" name="Picture 2">
            <a:extLst>
              <a:ext uri="{FF2B5EF4-FFF2-40B4-BE49-F238E27FC236}">
                <a16:creationId xmlns:a16="http://schemas.microsoft.com/office/drawing/2014/main" id="{824A5F37-B857-15E0-61E3-82096F7116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978" r="29450"/>
          <a:stretch/>
        </p:blipFill>
        <p:spPr bwMode="auto">
          <a:xfrm>
            <a:off x="4757561" y="3704133"/>
            <a:ext cx="2349587" cy="224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34590"/>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38C1D-DBDF-F3E7-4FEA-4568C74E0E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52A90-3A28-72BC-1E72-5693633BAF41}"/>
              </a:ext>
            </a:extLst>
          </p:cNvPr>
          <p:cNvSpPr>
            <a:spLocks noGrp="1"/>
          </p:cNvSpPr>
          <p:nvPr>
            <p:ph idx="1"/>
          </p:nvPr>
        </p:nvSpPr>
        <p:spPr>
          <a:xfrm>
            <a:off x="296562" y="204788"/>
            <a:ext cx="12192000" cy="6858000"/>
          </a:xfrm>
        </p:spPr>
        <p:txBody>
          <a:bodyPr>
            <a:normAutofit/>
          </a:bodyPr>
          <a:lstStyle/>
          <a:p>
            <a:pPr marL="0" indent="0" algn="ctr">
              <a:lnSpc>
                <a:spcPct val="150000"/>
              </a:lnSpc>
              <a:buNone/>
            </a:pPr>
            <a:r>
              <a:rPr lang="en-US" sz="3400" b="1" u="sng" dirty="0">
                <a:solidFill>
                  <a:srgbClr val="002060"/>
                </a:solidFill>
                <a:latin typeface="Helvetica" pitchFamily="2" charset="0"/>
              </a:rPr>
              <a:t>Comprehensive Screening System </a:t>
            </a:r>
          </a:p>
        </p:txBody>
      </p:sp>
      <p:sp>
        <p:nvSpPr>
          <p:cNvPr id="42" name="Rectangle 41">
            <a:hlinkClick r:id="" action="ppaction://hlinkshowjump?jump=nextslide"/>
            <a:extLst>
              <a:ext uri="{FF2B5EF4-FFF2-40B4-BE49-F238E27FC236}">
                <a16:creationId xmlns:a16="http://schemas.microsoft.com/office/drawing/2014/main" id="{F991F415-7C96-7435-8361-740526F2F5C8}"/>
              </a:ext>
            </a:extLst>
          </p:cNvPr>
          <p:cNvSpPr/>
          <p:nvPr/>
        </p:nvSpPr>
        <p:spPr>
          <a:xfrm>
            <a:off x="666293" y="1572087"/>
            <a:ext cx="2457607" cy="1074066"/>
          </a:xfrm>
          <a:prstGeom prst="rect">
            <a:avLst/>
          </a:prstGeom>
          <a:solidFill>
            <a:schemeClr val="accent6">
              <a:lumMod val="20000"/>
              <a:lumOff val="80000"/>
            </a:schemeClr>
          </a:solidFill>
          <a:ln>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Sequential ECG for System Input</a:t>
            </a:r>
          </a:p>
        </p:txBody>
      </p:sp>
      <p:sp>
        <p:nvSpPr>
          <p:cNvPr id="43" name="Right Arrow 42">
            <a:extLst>
              <a:ext uri="{FF2B5EF4-FFF2-40B4-BE49-F238E27FC236}">
                <a16:creationId xmlns:a16="http://schemas.microsoft.com/office/drawing/2014/main" id="{3A25BF67-1563-E38E-8522-94201BAC4B93}"/>
              </a:ext>
            </a:extLst>
          </p:cNvPr>
          <p:cNvSpPr/>
          <p:nvPr/>
        </p:nvSpPr>
        <p:spPr>
          <a:xfrm>
            <a:off x="3178514" y="1913420"/>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0C0B919-B70E-A028-AB1A-4D1ECB4EC540}"/>
              </a:ext>
            </a:extLst>
          </p:cNvPr>
          <p:cNvSpPr/>
          <p:nvPr/>
        </p:nvSpPr>
        <p:spPr>
          <a:xfrm>
            <a:off x="6471404" y="1572087"/>
            <a:ext cx="1688147" cy="1074066"/>
          </a:xfrm>
          <a:prstGeom prst="rect">
            <a:avLst/>
          </a:prstGeom>
          <a:solidFill>
            <a:schemeClr val="accent5">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Upscaling Algorithm</a:t>
            </a:r>
          </a:p>
        </p:txBody>
      </p:sp>
      <p:sp>
        <p:nvSpPr>
          <p:cNvPr id="46" name="Rectangle 45">
            <a:extLst>
              <a:ext uri="{FF2B5EF4-FFF2-40B4-BE49-F238E27FC236}">
                <a16:creationId xmlns:a16="http://schemas.microsoft.com/office/drawing/2014/main" id="{B33D4105-640D-C7D3-D188-B683C85B8D0D}"/>
              </a:ext>
            </a:extLst>
          </p:cNvPr>
          <p:cNvSpPr/>
          <p:nvPr/>
        </p:nvSpPr>
        <p:spPr>
          <a:xfrm>
            <a:off x="8975824" y="1534396"/>
            <a:ext cx="1932711"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Transformer Encoding </a:t>
            </a:r>
          </a:p>
        </p:txBody>
      </p:sp>
      <p:sp>
        <p:nvSpPr>
          <p:cNvPr id="47" name="Right Arrow 46">
            <a:extLst>
              <a:ext uri="{FF2B5EF4-FFF2-40B4-BE49-F238E27FC236}">
                <a16:creationId xmlns:a16="http://schemas.microsoft.com/office/drawing/2014/main" id="{048F6719-0327-2D1B-2713-06819406F7EE}"/>
              </a:ext>
            </a:extLst>
          </p:cNvPr>
          <p:cNvSpPr/>
          <p:nvPr/>
        </p:nvSpPr>
        <p:spPr>
          <a:xfrm>
            <a:off x="8228996" y="1875731"/>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35FBD42-ED9A-E4C4-236F-650C964A15DC}"/>
              </a:ext>
            </a:extLst>
          </p:cNvPr>
          <p:cNvSpPr/>
          <p:nvPr/>
        </p:nvSpPr>
        <p:spPr>
          <a:xfrm>
            <a:off x="8245301" y="351680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0" name="Rectangle 49">
            <a:extLst>
              <a:ext uri="{FF2B5EF4-FFF2-40B4-BE49-F238E27FC236}">
                <a16:creationId xmlns:a16="http://schemas.microsoft.com/office/drawing/2014/main" id="{89394A98-6169-68F9-FDE4-203EE0EC610E}"/>
              </a:ext>
            </a:extLst>
          </p:cNvPr>
          <p:cNvSpPr/>
          <p:nvPr/>
        </p:nvSpPr>
        <p:spPr>
          <a:xfrm>
            <a:off x="8421278" y="369278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1" name="Rectangle 50">
            <a:extLst>
              <a:ext uri="{FF2B5EF4-FFF2-40B4-BE49-F238E27FC236}">
                <a16:creationId xmlns:a16="http://schemas.microsoft.com/office/drawing/2014/main" id="{45BB961F-3858-41B0-E288-58B655CC4C16}"/>
              </a:ext>
            </a:extLst>
          </p:cNvPr>
          <p:cNvSpPr/>
          <p:nvPr/>
        </p:nvSpPr>
        <p:spPr>
          <a:xfrm>
            <a:off x="859725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2" name="Rectangle 51">
            <a:extLst>
              <a:ext uri="{FF2B5EF4-FFF2-40B4-BE49-F238E27FC236}">
                <a16:creationId xmlns:a16="http://schemas.microsoft.com/office/drawing/2014/main" id="{F41215C8-A97C-60B2-5EAC-A7B9B9F49ACF}"/>
              </a:ext>
            </a:extLst>
          </p:cNvPr>
          <p:cNvSpPr/>
          <p:nvPr/>
        </p:nvSpPr>
        <p:spPr>
          <a:xfrm>
            <a:off x="8773231" y="4044737"/>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Transformer Encoding </a:t>
            </a:r>
          </a:p>
        </p:txBody>
      </p:sp>
      <p:sp>
        <p:nvSpPr>
          <p:cNvPr id="53" name="Rectangle 52">
            <a:extLst>
              <a:ext uri="{FF2B5EF4-FFF2-40B4-BE49-F238E27FC236}">
                <a16:creationId xmlns:a16="http://schemas.microsoft.com/office/drawing/2014/main" id="{B0BAC892-9326-C3BE-A0A9-65832A8CF83F}"/>
              </a:ext>
            </a:extLst>
          </p:cNvPr>
          <p:cNvSpPr/>
          <p:nvPr/>
        </p:nvSpPr>
        <p:spPr>
          <a:xfrm>
            <a:off x="8949208" y="4220714"/>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Autoencoders for Dimensionality Reduction</a:t>
            </a:r>
          </a:p>
        </p:txBody>
      </p:sp>
      <p:sp>
        <p:nvSpPr>
          <p:cNvPr id="54" name="Right Arrow 53">
            <a:extLst>
              <a:ext uri="{FF2B5EF4-FFF2-40B4-BE49-F238E27FC236}">
                <a16:creationId xmlns:a16="http://schemas.microsoft.com/office/drawing/2014/main" id="{5504C26F-CAAA-4087-558F-11BB7B000AED}"/>
              </a:ext>
            </a:extLst>
          </p:cNvPr>
          <p:cNvSpPr/>
          <p:nvPr/>
        </p:nvSpPr>
        <p:spPr>
          <a:xfrm rot="5400000">
            <a:off x="9548846" y="2828876"/>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2B20BA76-8AC8-A435-8900-D866E61E2808}"/>
              </a:ext>
            </a:extLst>
          </p:cNvPr>
          <p:cNvSpPr/>
          <p:nvPr/>
        </p:nvSpPr>
        <p:spPr>
          <a:xfrm rot="10800000">
            <a:off x="7455671" y="4131377"/>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486AD8-55E4-CDD9-F94F-DE50B4737EFD}"/>
              </a:ext>
            </a:extLst>
          </p:cNvPr>
          <p:cNvSpPr/>
          <p:nvPr/>
        </p:nvSpPr>
        <p:spPr>
          <a:xfrm>
            <a:off x="4910074" y="3868760"/>
            <a:ext cx="2457607" cy="1074066"/>
          </a:xfrm>
          <a:prstGeom prst="rect">
            <a:avLst/>
          </a:prstGeom>
          <a:solidFill>
            <a:schemeClr val="accent4">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Classification via Support Vector Machine</a:t>
            </a:r>
          </a:p>
        </p:txBody>
      </p:sp>
      <p:sp>
        <p:nvSpPr>
          <p:cNvPr id="59" name="Right Brace 58">
            <a:extLst>
              <a:ext uri="{FF2B5EF4-FFF2-40B4-BE49-F238E27FC236}">
                <a16:creationId xmlns:a16="http://schemas.microsoft.com/office/drawing/2014/main" id="{3653B2BC-F63B-4730-5143-73AC8743138D}"/>
              </a:ext>
            </a:extLst>
          </p:cNvPr>
          <p:cNvSpPr/>
          <p:nvPr/>
        </p:nvSpPr>
        <p:spPr>
          <a:xfrm>
            <a:off x="4213669" y="3633788"/>
            <a:ext cx="609723" cy="17690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1CFFB2C5-EE12-885A-2221-425129AB1E39}"/>
              </a:ext>
            </a:extLst>
          </p:cNvPr>
          <p:cNvSpPr/>
          <p:nvPr/>
        </p:nvSpPr>
        <p:spPr>
          <a:xfrm>
            <a:off x="2428015" y="3501541"/>
            <a:ext cx="1724203"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Diseased </a:t>
            </a:r>
          </a:p>
        </p:txBody>
      </p:sp>
      <p:sp>
        <p:nvSpPr>
          <p:cNvPr id="62" name="Rectangle 61">
            <a:extLst>
              <a:ext uri="{FF2B5EF4-FFF2-40B4-BE49-F238E27FC236}">
                <a16:creationId xmlns:a16="http://schemas.microsoft.com/office/drawing/2014/main" id="{92628918-241F-4B85-E6B6-78A52041BDE8}"/>
              </a:ext>
            </a:extLst>
          </p:cNvPr>
          <p:cNvSpPr/>
          <p:nvPr/>
        </p:nvSpPr>
        <p:spPr>
          <a:xfrm>
            <a:off x="2428015" y="5129666"/>
            <a:ext cx="1754928" cy="482671"/>
          </a:xfrm>
          <a:prstGeom prst="rect">
            <a:avLst/>
          </a:prstGeom>
          <a:solidFill>
            <a:schemeClr val="accent2">
              <a:lumMod val="20000"/>
              <a:lumOff val="8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Wildtype</a:t>
            </a:r>
          </a:p>
        </p:txBody>
      </p:sp>
      <p:sp>
        <p:nvSpPr>
          <p:cNvPr id="2" name="Rectangle 1">
            <a:extLst>
              <a:ext uri="{FF2B5EF4-FFF2-40B4-BE49-F238E27FC236}">
                <a16:creationId xmlns:a16="http://schemas.microsoft.com/office/drawing/2014/main" id="{E4F459C2-85FB-230C-DE62-A9FE041E4839}"/>
              </a:ext>
            </a:extLst>
          </p:cNvPr>
          <p:cNvSpPr/>
          <p:nvPr/>
        </p:nvSpPr>
        <p:spPr>
          <a:xfrm>
            <a:off x="3544665" y="1182413"/>
            <a:ext cx="2551335" cy="1964724"/>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77944C-9B36-B1EA-8D1C-60C0F2CEF628}"/>
              </a:ext>
            </a:extLst>
          </p:cNvPr>
          <p:cNvSpPr/>
          <p:nvPr/>
        </p:nvSpPr>
        <p:spPr>
          <a:xfrm>
            <a:off x="3945873" y="1586419"/>
            <a:ext cx="1698151" cy="1074066"/>
          </a:xfrm>
          <a:prstGeom prst="rect">
            <a:avLst/>
          </a:prstGeom>
          <a:solidFill>
            <a:schemeClr val="accent4">
              <a:lumMod val="40000"/>
              <a:lumOff val="60000"/>
            </a:schemeClr>
          </a:solidFill>
          <a:ln>
            <a:solidFill>
              <a:schemeClr val="accent5"/>
            </a:solidFill>
            <a:prstDash val="sysDot"/>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Preprocessing</a:t>
            </a:r>
          </a:p>
        </p:txBody>
      </p:sp>
      <p:sp>
        <p:nvSpPr>
          <p:cNvPr id="5" name="Right Arrow 4">
            <a:extLst>
              <a:ext uri="{FF2B5EF4-FFF2-40B4-BE49-F238E27FC236}">
                <a16:creationId xmlns:a16="http://schemas.microsoft.com/office/drawing/2014/main" id="{936FA1E5-668B-25AE-A203-835C66DC75F2}"/>
              </a:ext>
            </a:extLst>
          </p:cNvPr>
          <p:cNvSpPr/>
          <p:nvPr/>
        </p:nvSpPr>
        <p:spPr>
          <a:xfrm>
            <a:off x="5712804" y="1912898"/>
            <a:ext cx="728179" cy="391397"/>
          </a:xfrm>
          <a:prstGeom prst="rightArrow">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193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15351</TotalTime>
  <Words>4374</Words>
  <Application>Microsoft Macintosh PowerPoint</Application>
  <PresentationFormat>Widescreen</PresentationFormat>
  <Paragraphs>310</Paragraphs>
  <Slides>27</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Cambria Math</vt:lpstr>
      <vt:lpstr>Helvetica</vt:lpstr>
      <vt:lpstr>IBM Plex Sans</vt:lpstr>
      <vt:lpstr>Open Sans</vt:lpstr>
      <vt:lpstr>Roboto</vt:lpstr>
      <vt:lpstr>Times New Roman</vt:lpstr>
      <vt:lpstr>Wingdings</vt:lpstr>
      <vt:lpstr>Office Theme</vt:lpstr>
      <vt:lpstr>CardioGuardian: A Novel ECG-based  Diagnostic Pathway for Early Detection  of Contributory Disorders to SCA</vt:lpstr>
      <vt:lpstr>Thousands of familes are left to deal with the trauma and financial burden that develops from each instance</vt:lpstr>
      <vt:lpstr>There must be a better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Acknowledgements and References</vt:lpstr>
      <vt:lpstr>Acknowledgements</vt:lpstr>
      <vt:lpstr>References</vt:lpstr>
      <vt:lpstr>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Xiang</dc:creator>
  <cp:lastModifiedBy>Evan Xiang</cp:lastModifiedBy>
  <cp:revision>120</cp:revision>
  <cp:lastPrinted>2024-02-08T00:25:31Z</cp:lastPrinted>
  <dcterms:created xsi:type="dcterms:W3CDTF">2024-02-04T06:11:39Z</dcterms:created>
  <dcterms:modified xsi:type="dcterms:W3CDTF">2024-02-19T18:04:56Z</dcterms:modified>
</cp:coreProperties>
</file>