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1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4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5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22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5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142C9-E370-4CAA-A1BF-5707A2C1F7B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96A6E-81C6-46D1-9044-E02383E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08643" y="2655417"/>
            <a:ext cx="78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*</a:t>
            </a:r>
            <a:r>
              <a:rPr lang="en-US" sz="1400" dirty="0" err="1" smtClean="0">
                <a:solidFill>
                  <a:srgbClr val="FF0000"/>
                </a:solidFill>
              </a:rPr>
              <a:t>Pg</a:t>
            </a:r>
            <a:r>
              <a:rPr lang="en-US" sz="1400" dirty="0" smtClean="0">
                <a:solidFill>
                  <a:srgbClr val="FF0000"/>
                </a:solidFill>
              </a:rPr>
              <a:t>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8643" y="5280355"/>
            <a:ext cx="1083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*DON*P)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0489" y="2882189"/>
            <a:ext cx="78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(h*P*Z)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4250" y="411114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(Pm*P*P)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60737" y="34290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*P)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84182" y="3710024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04832" y="297152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65055" y="308792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5055" y="3556135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20301" y="368502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83651" y="0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Phytoplankton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775" y="461665"/>
            <a:ext cx="531541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err="1" smtClean="0">
                <a:solidFill>
                  <a:srgbClr val="FF0000"/>
                </a:solidFill>
              </a:rPr>
              <a:t>P_dot</a:t>
            </a:r>
            <a:r>
              <a:rPr lang="en-US" sz="1400" dirty="0" smtClean="0">
                <a:solidFill>
                  <a:srgbClr val="FF0000"/>
                </a:solidFill>
              </a:rPr>
              <a:t> = (</a:t>
            </a:r>
            <a:r>
              <a:rPr lang="en-US" sz="1400" dirty="0" err="1" smtClean="0">
                <a:solidFill>
                  <a:srgbClr val="FF0000"/>
                </a:solidFill>
              </a:rPr>
              <a:t>i</a:t>
            </a:r>
            <a:r>
              <a:rPr lang="en-US" sz="1400" dirty="0" smtClean="0">
                <a:solidFill>
                  <a:srgbClr val="FF0000"/>
                </a:solidFill>
              </a:rPr>
              <a:t> * </a:t>
            </a:r>
            <a:r>
              <a:rPr lang="en-US" sz="1400" dirty="0" err="1" smtClean="0">
                <a:solidFill>
                  <a:srgbClr val="FF0000"/>
                </a:solidFill>
              </a:rPr>
              <a:t>Pg</a:t>
            </a:r>
            <a:r>
              <a:rPr lang="en-US" sz="1400" dirty="0" smtClean="0">
                <a:solidFill>
                  <a:srgbClr val="FF0000"/>
                </a:solidFill>
              </a:rPr>
              <a:t> * P) + (</a:t>
            </a:r>
            <a:r>
              <a:rPr lang="en-US" sz="1400" dirty="0" err="1" smtClean="0">
                <a:solidFill>
                  <a:srgbClr val="FF0000"/>
                </a:solidFill>
              </a:rPr>
              <a:t>Pr</a:t>
            </a:r>
            <a:r>
              <a:rPr lang="en-US" sz="1400" dirty="0" smtClean="0">
                <a:solidFill>
                  <a:srgbClr val="FF0000"/>
                </a:solidFill>
              </a:rPr>
              <a:t> * DON * P) - (h * P * Z) - (Pm * P * P) - 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 * P)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79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63256" y="2778308"/>
            <a:ext cx="1808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[(2*e-1)*(h*P*Z)]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763999" y="311937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92335" y="29771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92334" y="371449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782426" y="35657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83651" y="0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Zooplankton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00" y="434607"/>
            <a:ext cx="4150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Z_dot</a:t>
            </a:r>
            <a:r>
              <a:rPr lang="en-US" dirty="0" smtClean="0">
                <a:solidFill>
                  <a:srgbClr val="FF0000"/>
                </a:solidFill>
              </a:rPr>
              <a:t> = ((2 * e - 1)*h * P * Z) - (</a:t>
            </a:r>
            <a:r>
              <a:rPr lang="en-US" dirty="0" err="1" smtClean="0">
                <a:solidFill>
                  <a:srgbClr val="FF0000"/>
                </a:solidFill>
              </a:rPr>
              <a:t>Zm</a:t>
            </a:r>
            <a:r>
              <a:rPr lang="en-US" dirty="0" smtClean="0">
                <a:solidFill>
                  <a:srgbClr val="FF0000"/>
                </a:solidFill>
              </a:rPr>
              <a:t> * Z * Z)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345042" y="4020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Zm</a:t>
            </a:r>
            <a:r>
              <a:rPr lang="en-US" sz="1400" dirty="0" smtClean="0">
                <a:solidFill>
                  <a:srgbClr val="FF0000"/>
                </a:solidFill>
              </a:rPr>
              <a:t>*Z*Z)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6738" y="2264431"/>
            <a:ext cx="14398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(0.8*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547296" y="3478427"/>
            <a:ext cx="14830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(0.2 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585686" y="823951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49178" y="83391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53125" y="43460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8000" y="8182"/>
            <a:ext cx="230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Benthos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0500" y="434607"/>
            <a:ext cx="50754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B_dot</a:t>
            </a:r>
            <a:r>
              <a:rPr lang="en-US" sz="1400" dirty="0" smtClean="0">
                <a:solidFill>
                  <a:srgbClr val="FF0000"/>
                </a:solidFill>
              </a:rPr>
              <a:t> = (</a:t>
            </a:r>
            <a:r>
              <a:rPr lang="en-US" sz="1400" dirty="0" err="1" smtClean="0">
                <a:solidFill>
                  <a:srgbClr val="FF0000"/>
                </a:solidFill>
              </a:rPr>
              <a:t>Bg</a:t>
            </a:r>
            <a:r>
              <a:rPr lang="en-US" sz="1400" dirty="0" smtClean="0">
                <a:solidFill>
                  <a:srgbClr val="FF0000"/>
                </a:solidFill>
              </a:rPr>
              <a:t> * B)/ (1 + </a:t>
            </a:r>
            <a:r>
              <a:rPr lang="en-US" sz="1400" dirty="0" err="1" smtClean="0">
                <a:solidFill>
                  <a:srgbClr val="FF0000"/>
                </a:solidFill>
              </a:rPr>
              <a:t>Bg</a:t>
            </a:r>
            <a:r>
              <a:rPr lang="en-US" sz="1400" dirty="0" smtClean="0">
                <a:solidFill>
                  <a:srgbClr val="FF0000"/>
                </a:solidFill>
              </a:rPr>
              <a:t> * B) * (DON + DIN) - (BM * B * B) - (Be * B)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585687" y="43460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3025" y="653819"/>
            <a:ext cx="182293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 smtClean="0">
                <a:solidFill>
                  <a:srgbClr val="FF0000"/>
                </a:solidFill>
              </a:rPr>
              <a:t>(</a:t>
            </a:r>
            <a:r>
              <a:rPr lang="en-US" sz="900" dirty="0" err="1" smtClean="0">
                <a:solidFill>
                  <a:srgbClr val="FF0000"/>
                </a:solidFill>
              </a:rPr>
              <a:t>Bg</a:t>
            </a:r>
            <a:r>
              <a:rPr lang="en-US" sz="900" dirty="0" smtClean="0">
                <a:solidFill>
                  <a:srgbClr val="FF0000"/>
                </a:solidFill>
              </a:rPr>
              <a:t> * B)/ (1 + </a:t>
            </a:r>
            <a:r>
              <a:rPr lang="en-US" sz="900" dirty="0" err="1" smtClean="0">
                <a:solidFill>
                  <a:srgbClr val="FF0000"/>
                </a:solidFill>
              </a:rPr>
              <a:t>Bg</a:t>
            </a:r>
            <a:r>
              <a:rPr lang="en-US" sz="900" dirty="0" smtClean="0">
                <a:solidFill>
                  <a:srgbClr val="FF0000"/>
                </a:solidFill>
              </a:rPr>
              <a:t> * B) * (DON + DIN)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838853" y="297148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(BM * B * B)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2375" y="1233232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(Be * B)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84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03467" y="924814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371285" y="176968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47961" y="176968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64500" y="216899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11" y="41344"/>
            <a:ext cx="38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Dissolved Inorganic Nitrogen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8198" y="503009"/>
            <a:ext cx="517160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>
                <a:solidFill>
                  <a:srgbClr val="FF0000"/>
                </a:solidFill>
              </a:rPr>
              <a:t>DIN_dot</a:t>
            </a:r>
            <a:r>
              <a:rPr lang="en-US" sz="1050" dirty="0" smtClean="0">
                <a:solidFill>
                  <a:srgbClr val="FF0000"/>
                </a:solidFill>
              </a:rPr>
              <a:t> = </a:t>
            </a:r>
            <a:r>
              <a:rPr lang="en-US" sz="1050" dirty="0" err="1" smtClean="0">
                <a:solidFill>
                  <a:srgbClr val="FF0000"/>
                </a:solidFill>
              </a:rPr>
              <a:t>ddin</a:t>
            </a:r>
            <a:r>
              <a:rPr lang="en-US" sz="1050" dirty="0" smtClean="0">
                <a:solidFill>
                  <a:srgbClr val="FF0000"/>
                </a:solidFill>
              </a:rPr>
              <a:t> + (0.8* (1 - e) * h * P * Z) + (Be * B) - (</a:t>
            </a:r>
            <a:r>
              <a:rPr lang="en-US" sz="1050" dirty="0" err="1" smtClean="0">
                <a:solidFill>
                  <a:srgbClr val="FF0000"/>
                </a:solidFill>
              </a:rPr>
              <a:t>i</a:t>
            </a:r>
            <a:r>
              <a:rPr lang="en-US" sz="1050" dirty="0" smtClean="0">
                <a:solidFill>
                  <a:srgbClr val="FF0000"/>
                </a:solidFill>
              </a:rPr>
              <a:t> * </a:t>
            </a:r>
            <a:r>
              <a:rPr lang="en-US" sz="1050" dirty="0" err="1" smtClean="0">
                <a:solidFill>
                  <a:srgbClr val="FF0000"/>
                </a:solidFill>
              </a:rPr>
              <a:t>Pg</a:t>
            </a:r>
            <a:r>
              <a:rPr lang="en-US" sz="1050" dirty="0" smtClean="0">
                <a:solidFill>
                  <a:srgbClr val="FF0000"/>
                </a:solidFill>
              </a:rPr>
              <a:t> * P) - (</a:t>
            </a:r>
            <a:r>
              <a:rPr lang="en-US" sz="1050" dirty="0" err="1" smtClean="0">
                <a:solidFill>
                  <a:srgbClr val="FF0000"/>
                </a:solidFill>
              </a:rPr>
              <a:t>Bg</a:t>
            </a:r>
            <a:r>
              <a:rPr lang="en-US" sz="1050" dirty="0" smtClean="0">
                <a:solidFill>
                  <a:srgbClr val="FF0000"/>
                </a:solidFill>
              </a:rPr>
              <a:t> * B)/ (1 + </a:t>
            </a:r>
            <a:r>
              <a:rPr lang="en-US" sz="1050" dirty="0" err="1" smtClean="0">
                <a:solidFill>
                  <a:srgbClr val="FF0000"/>
                </a:solidFill>
              </a:rPr>
              <a:t>Bg</a:t>
            </a:r>
            <a:r>
              <a:rPr lang="en-US" sz="1050" dirty="0" smtClean="0">
                <a:solidFill>
                  <a:srgbClr val="FF0000"/>
                </a:solidFill>
              </a:rPr>
              <a:t> * B) * DIN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49178" y="2015110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9178" y="2414422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895823" y="1908186"/>
            <a:ext cx="5533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FF0000"/>
                </a:solidFill>
              </a:rPr>
              <a:t>ddin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766738" y="2264431"/>
            <a:ext cx="143981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(0.8*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682375" y="1288835"/>
            <a:ext cx="6687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(Be * B)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41584" y="2040486"/>
            <a:ext cx="8402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smtClean="0">
                <a:solidFill>
                  <a:srgbClr val="FF0000"/>
                </a:solidFill>
              </a:rPr>
              <a:t>(i * Pg * 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663766" y="1262652"/>
            <a:ext cx="17075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(</a:t>
            </a:r>
            <a:r>
              <a:rPr lang="en-US" sz="1100" dirty="0" err="1" smtClean="0">
                <a:solidFill>
                  <a:srgbClr val="FF0000"/>
                </a:solidFill>
              </a:rPr>
              <a:t>Bg</a:t>
            </a:r>
            <a:r>
              <a:rPr lang="en-US" sz="1100" dirty="0" smtClean="0">
                <a:solidFill>
                  <a:srgbClr val="FF0000"/>
                </a:solidFill>
              </a:rPr>
              <a:t> * B)/ (1 + </a:t>
            </a:r>
            <a:r>
              <a:rPr lang="en-US" sz="1100" dirty="0" err="1" smtClean="0">
                <a:solidFill>
                  <a:srgbClr val="FF0000"/>
                </a:solidFill>
              </a:rPr>
              <a:t>Bg</a:t>
            </a:r>
            <a:r>
              <a:rPr lang="en-US" sz="1100" dirty="0" smtClean="0">
                <a:solidFill>
                  <a:srgbClr val="FF0000"/>
                </a:solidFill>
              </a:rPr>
              <a:t> * B) * DIN</a:t>
            </a:r>
            <a:endParaRPr 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0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9695" y="1"/>
            <a:ext cx="7967382" cy="68579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5131" y="1129640"/>
            <a:ext cx="36645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 = initial[0]            # phytoplankton</a:t>
            </a:r>
          </a:p>
          <a:p>
            <a:r>
              <a:rPr lang="en-US" sz="1400" dirty="0" smtClean="0"/>
              <a:t>Z = initial[1]            # zooplankton</a:t>
            </a:r>
          </a:p>
          <a:p>
            <a:r>
              <a:rPr lang="en-US" sz="1400" dirty="0" smtClean="0"/>
              <a:t>B = initial[2]            # benthos</a:t>
            </a:r>
          </a:p>
          <a:p>
            <a:r>
              <a:rPr lang="en-US" sz="1400" dirty="0" smtClean="0"/>
              <a:t>DIN = initial[3]        # dissolved inorganic</a:t>
            </a:r>
          </a:p>
          <a:p>
            <a:r>
              <a:rPr lang="en-US" sz="1400" dirty="0" smtClean="0"/>
              <a:t>DON = initial[4]      # dissolved organic</a:t>
            </a:r>
          </a:p>
          <a:p>
            <a:r>
              <a:rPr lang="en-US" sz="1400" dirty="0" err="1" smtClean="0"/>
              <a:t>ddin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ddin</a:t>
            </a:r>
            <a:r>
              <a:rPr lang="en-US" sz="1400" dirty="0" smtClean="0"/>
              <a:t>")</a:t>
            </a:r>
          </a:p>
          <a:p>
            <a:r>
              <a:rPr lang="en-US" sz="1400" dirty="0" err="1" smtClean="0"/>
              <a:t>ddon</a:t>
            </a:r>
            <a:r>
              <a:rPr lang="en-US" sz="1400" dirty="0" smtClean="0"/>
              <a:t> = </a:t>
            </a:r>
            <a:r>
              <a:rPr lang="en-US" sz="1400" dirty="0" err="1" smtClean="0"/>
              <a:t>dtinput.Val</a:t>
            </a:r>
            <a:r>
              <a:rPr lang="en-US" sz="1400" dirty="0" smtClean="0"/>
              <a:t>("</a:t>
            </a:r>
            <a:r>
              <a:rPr lang="en-US" sz="1400" dirty="0" err="1" smtClean="0"/>
              <a:t>ddon</a:t>
            </a:r>
            <a:r>
              <a:rPr lang="en-US" sz="1400" dirty="0" smtClean="0"/>
              <a:t>")</a:t>
            </a:r>
          </a:p>
          <a:p>
            <a:r>
              <a:rPr lang="en-US" sz="1400" dirty="0" smtClean="0"/>
              <a:t>    </a:t>
            </a:r>
          </a:p>
          <a:p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i</a:t>
            </a:r>
            <a:r>
              <a:rPr lang="en-US" sz="1400" dirty="0" smtClean="0"/>
              <a:t>")      #irradiance</a:t>
            </a:r>
          </a:p>
          <a:p>
            <a:r>
              <a:rPr lang="en-US" sz="1400" dirty="0" err="1" smtClean="0"/>
              <a:t>Pg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Pg</a:t>
            </a:r>
            <a:r>
              <a:rPr lang="en-US" sz="1400" dirty="0" smtClean="0"/>
              <a:t>")    # max P growth</a:t>
            </a:r>
          </a:p>
          <a:p>
            <a:r>
              <a:rPr lang="en-US" sz="1400" dirty="0" err="1" smtClean="0"/>
              <a:t>Bg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Bg</a:t>
            </a:r>
            <a:r>
              <a:rPr lang="en-US" sz="1400" dirty="0" smtClean="0"/>
              <a:t>")    # max B growth</a:t>
            </a:r>
          </a:p>
          <a:p>
            <a:r>
              <a:rPr lang="en-US" sz="1400" dirty="0" smtClean="0"/>
              <a:t>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("e")      # Z ingestion</a:t>
            </a:r>
          </a:p>
          <a:p>
            <a:r>
              <a:rPr lang="en-US" sz="1400" dirty="0" err="1" smtClean="0"/>
              <a:t>Zm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Zm</a:t>
            </a:r>
            <a:r>
              <a:rPr lang="en-US" sz="1400" dirty="0" smtClean="0"/>
              <a:t>")    # Z mortality</a:t>
            </a:r>
          </a:p>
          <a:p>
            <a:r>
              <a:rPr lang="en-US" sz="1400" dirty="0" smtClean="0"/>
              <a:t>Pm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("Pm")    # P mortality</a:t>
            </a:r>
          </a:p>
          <a:p>
            <a:r>
              <a:rPr lang="en-US" sz="1400" dirty="0" err="1" smtClean="0"/>
              <a:t>Bm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Bm</a:t>
            </a:r>
            <a:r>
              <a:rPr lang="en-US" sz="1400" dirty="0" smtClean="0"/>
              <a:t>")    # B mortality</a:t>
            </a:r>
          </a:p>
          <a:p>
            <a:r>
              <a:rPr lang="en-US" sz="1400" dirty="0" err="1" smtClean="0"/>
              <a:t>Pe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Pe</a:t>
            </a:r>
            <a:r>
              <a:rPr lang="en-US" sz="1400" dirty="0" smtClean="0"/>
              <a:t>")    # P excretion</a:t>
            </a:r>
          </a:p>
          <a:p>
            <a:r>
              <a:rPr lang="en-US" sz="1400" dirty="0" smtClean="0"/>
              <a:t>Be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("Be")    # B excretion</a:t>
            </a:r>
          </a:p>
          <a:p>
            <a:r>
              <a:rPr lang="en-US" sz="1400" dirty="0" err="1" smtClean="0"/>
              <a:t>Pr</a:t>
            </a:r>
            <a:r>
              <a:rPr lang="en-US" sz="1400" dirty="0" smtClean="0"/>
              <a:t>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</a:t>
            </a:r>
            <a:r>
              <a:rPr lang="en-US" sz="1400" dirty="0" err="1" smtClean="0"/>
              <a:t>Pr</a:t>
            </a:r>
            <a:r>
              <a:rPr lang="en-US" sz="1400" dirty="0" smtClean="0"/>
              <a:t>")    # P recycle</a:t>
            </a:r>
          </a:p>
          <a:p>
            <a:r>
              <a:rPr lang="en-US" sz="1400" dirty="0" smtClean="0"/>
              <a:t>h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("h")      # Z grazing</a:t>
            </a:r>
          </a:p>
          <a:p>
            <a:r>
              <a:rPr lang="en-US" sz="1400" dirty="0" smtClean="0"/>
              <a:t>s = </a:t>
            </a:r>
            <a:r>
              <a:rPr lang="en-US" sz="1400" dirty="0" err="1" smtClean="0"/>
              <a:t>constants.Val</a:t>
            </a:r>
            <a:r>
              <a:rPr lang="en-US" sz="1400" dirty="0" smtClean="0"/>
              <a:t>("s")      # sedimentation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8238087" y="4505570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56506" y="524896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557864" y="509507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91511" y="41344"/>
            <a:ext cx="3893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Dissolved </a:t>
            </a:r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dirty="0" smtClean="0">
                <a:solidFill>
                  <a:srgbClr val="FF0000"/>
                </a:solidFill>
              </a:rPr>
              <a:t>rganic Nitrogen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57020" y="450556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9177" y="4659457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3866" y="503009"/>
            <a:ext cx="5276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err="1" smtClean="0">
                <a:solidFill>
                  <a:srgbClr val="FF0000"/>
                </a:solidFill>
              </a:rPr>
              <a:t>DON_dot</a:t>
            </a:r>
            <a:r>
              <a:rPr lang="en-US" sz="1200" dirty="0" smtClean="0">
                <a:solidFill>
                  <a:srgbClr val="FF0000"/>
                </a:solidFill>
              </a:rPr>
              <a:t> = </a:t>
            </a:r>
            <a:r>
              <a:rPr lang="en-US" sz="1200" dirty="0" err="1" smtClean="0">
                <a:solidFill>
                  <a:srgbClr val="FF0000"/>
                </a:solidFill>
              </a:rPr>
              <a:t>ddon</a:t>
            </a:r>
            <a:r>
              <a:rPr lang="en-US" sz="1200" dirty="0" smtClean="0">
                <a:solidFill>
                  <a:srgbClr val="FF0000"/>
                </a:solidFill>
              </a:rPr>
              <a:t> + (</a:t>
            </a:r>
            <a:r>
              <a:rPr lang="en-US" sz="1200" dirty="0" err="1" smtClean="0">
                <a:solidFill>
                  <a:srgbClr val="FF0000"/>
                </a:solidFill>
              </a:rPr>
              <a:t>Bm</a:t>
            </a:r>
            <a:r>
              <a:rPr lang="en-US" sz="1200" dirty="0" smtClean="0">
                <a:solidFill>
                  <a:srgbClr val="FF0000"/>
                </a:solidFill>
              </a:rPr>
              <a:t> * B * B) + (Pm * P * P) + (</a:t>
            </a:r>
            <a:r>
              <a:rPr lang="en-US" sz="1200" dirty="0" err="1" smtClean="0">
                <a:solidFill>
                  <a:srgbClr val="FF0000"/>
                </a:solidFill>
              </a:rPr>
              <a:t>Zm</a:t>
            </a:r>
            <a:r>
              <a:rPr lang="en-US" sz="1200" dirty="0" smtClean="0">
                <a:solidFill>
                  <a:srgbClr val="FF0000"/>
                </a:solidFill>
              </a:rPr>
              <a:t> * Z * Z) + (</a:t>
            </a:r>
            <a:r>
              <a:rPr lang="en-US" sz="1200" dirty="0" err="1" smtClean="0">
                <a:solidFill>
                  <a:srgbClr val="FF0000"/>
                </a:solidFill>
              </a:rPr>
              <a:t>Pe</a:t>
            </a:r>
            <a:r>
              <a:rPr lang="en-US" sz="1200" dirty="0" smtClean="0">
                <a:solidFill>
                  <a:srgbClr val="FF0000"/>
                </a:solidFill>
              </a:rPr>
              <a:t> * P) + (0.2 * (1 - e) * H * P * Z)  - 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 * DON * P) - ((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B)/ (1 + 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 * DON) - (s * DON)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1814" y="4870379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49177" y="509507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92929" y="5260518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50092" y="4659456"/>
            <a:ext cx="266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+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029352" y="4967233"/>
            <a:ext cx="562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solidFill>
                  <a:srgbClr val="FF0000"/>
                </a:solidFill>
              </a:rPr>
              <a:t>ddon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24751" y="4743083"/>
            <a:ext cx="1069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Bm</a:t>
            </a:r>
            <a:r>
              <a:rPr lang="en-US" sz="1400" dirty="0" smtClean="0">
                <a:solidFill>
                  <a:srgbClr val="FF0000"/>
                </a:solidFill>
              </a:rPr>
              <a:t> * B * B)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4606" y="4120847"/>
            <a:ext cx="1055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(Pm * P * 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24751" y="4169343"/>
            <a:ext cx="10262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Zm</a:t>
            </a:r>
            <a:r>
              <a:rPr lang="en-US" sz="1400" dirty="0" smtClean="0">
                <a:solidFill>
                  <a:srgbClr val="FF0000"/>
                </a:solidFill>
              </a:rPr>
              <a:t> * Z * Z)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521846" y="3454393"/>
            <a:ext cx="7357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Pe</a:t>
            </a:r>
            <a:r>
              <a:rPr lang="en-US" sz="1400" dirty="0" smtClean="0">
                <a:solidFill>
                  <a:srgbClr val="FF0000"/>
                </a:solidFill>
              </a:rPr>
              <a:t> * P)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183202" y="3543727"/>
            <a:ext cx="148309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FF0000"/>
                </a:solidFill>
              </a:rPr>
              <a:t>(0.2 * (1 - e) * H * P * Z)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87318" y="4941190"/>
            <a:ext cx="10823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</a:t>
            </a:r>
            <a:r>
              <a:rPr lang="en-US" sz="1200" dirty="0" err="1" smtClean="0">
                <a:solidFill>
                  <a:srgbClr val="FF0000"/>
                </a:solidFill>
              </a:rPr>
              <a:t>Pr</a:t>
            </a:r>
            <a:r>
              <a:rPr lang="en-US" sz="1200" dirty="0" smtClean="0">
                <a:solidFill>
                  <a:srgbClr val="FF0000"/>
                </a:solidFill>
              </a:rPr>
              <a:t> * DON * P)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022032" y="5591818"/>
            <a:ext cx="20008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((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B)/ (1 + </a:t>
            </a:r>
            <a:r>
              <a:rPr lang="en-US" sz="1200" dirty="0" err="1" smtClean="0">
                <a:solidFill>
                  <a:srgbClr val="FF0000"/>
                </a:solidFill>
              </a:rPr>
              <a:t>Bg</a:t>
            </a:r>
            <a:r>
              <a:rPr lang="en-US" sz="1200" dirty="0" smtClean="0">
                <a:solidFill>
                  <a:srgbClr val="FF0000"/>
                </a:solidFill>
              </a:rPr>
              <a:t> * B) * DON)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82743" y="5652085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(s * DON)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88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1220</Words>
  <Application>Microsoft Office PowerPoint</Application>
  <PresentationFormat>Widescreen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TAMUCC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Rohal, Melissa</dc:creator>
  <cp:lastModifiedBy>Rohal, Melissa</cp:lastModifiedBy>
  <cp:revision>11</cp:revision>
  <dcterms:created xsi:type="dcterms:W3CDTF">2019-03-18T20:19:01Z</dcterms:created>
  <dcterms:modified xsi:type="dcterms:W3CDTF">2019-03-29T15:26:52Z</dcterms:modified>
</cp:coreProperties>
</file>