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42C9-E370-4CAA-A1BF-5707A2C1F7B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8643" y="2655417"/>
            <a:ext cx="78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r>
              <a:rPr lang="en-US" sz="1400" dirty="0" err="1" smtClean="0">
                <a:solidFill>
                  <a:srgbClr val="FF0000"/>
                </a:solidFill>
              </a:rPr>
              <a:t>Pg</a:t>
            </a:r>
            <a:r>
              <a:rPr lang="en-US" sz="1400" dirty="0" smtClean="0">
                <a:solidFill>
                  <a:srgbClr val="FF0000"/>
                </a:solidFill>
              </a:rPr>
              <a:t>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8643" y="5280355"/>
            <a:ext cx="108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*DON*P)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489" y="2882189"/>
            <a:ext cx="78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(h*P*Z)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4250" y="411114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(Pm*P*P)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0737" y="3429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4182" y="3710024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832" y="297152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5055" y="308792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5055" y="3556135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0301" y="368502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83651" y="0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Phytoplankton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75" y="461665"/>
            <a:ext cx="5315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P_dot</a:t>
            </a:r>
            <a:r>
              <a:rPr lang="en-US" sz="1400" dirty="0" smtClean="0">
                <a:solidFill>
                  <a:srgbClr val="FF0000"/>
                </a:solidFill>
              </a:rPr>
              <a:t> = (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* </a:t>
            </a:r>
            <a:r>
              <a:rPr lang="en-US" sz="1400" dirty="0" err="1" smtClean="0">
                <a:solidFill>
                  <a:srgbClr val="FF0000"/>
                </a:solidFill>
              </a:rPr>
              <a:t>Pg</a:t>
            </a:r>
            <a:r>
              <a:rPr lang="en-US" sz="1400" dirty="0" smtClean="0">
                <a:solidFill>
                  <a:srgbClr val="FF0000"/>
                </a:solidFill>
              </a:rPr>
              <a:t> * P) + (</a:t>
            </a:r>
            <a:r>
              <a:rPr lang="en-US" sz="1400" dirty="0" err="1" smtClean="0">
                <a:solidFill>
                  <a:srgbClr val="FF0000"/>
                </a:solidFill>
              </a:rPr>
              <a:t>Pr</a:t>
            </a:r>
            <a:r>
              <a:rPr lang="en-US" sz="1400" dirty="0" smtClean="0">
                <a:solidFill>
                  <a:srgbClr val="FF0000"/>
                </a:solidFill>
              </a:rPr>
              <a:t> * DON * P) - (h * P * Z) - (Pm * P * P) - 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 * P)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3256" y="2778308"/>
            <a:ext cx="180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[(2*e-1)*(h*P*Z)]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63999" y="311937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2335" y="29771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92334" y="371449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82426" y="35657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3651" y="0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Zooplankton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00" y="434607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Z_dot</a:t>
            </a:r>
            <a:r>
              <a:rPr lang="en-US" dirty="0" smtClean="0">
                <a:solidFill>
                  <a:srgbClr val="FF0000"/>
                </a:solidFill>
              </a:rPr>
              <a:t> = ((2 * e - 1)*h * P * Z) - (</a:t>
            </a:r>
            <a:r>
              <a:rPr lang="en-US" dirty="0" err="1" smtClean="0">
                <a:solidFill>
                  <a:srgbClr val="FF0000"/>
                </a:solidFill>
              </a:rPr>
              <a:t>Zm</a:t>
            </a:r>
            <a:r>
              <a:rPr lang="en-US" dirty="0" smtClean="0">
                <a:solidFill>
                  <a:srgbClr val="FF0000"/>
                </a:solidFill>
              </a:rPr>
              <a:t> * Z * Z)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45042" y="4020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Zm</a:t>
            </a:r>
            <a:r>
              <a:rPr lang="en-US" sz="1400" dirty="0" smtClean="0">
                <a:solidFill>
                  <a:srgbClr val="FF0000"/>
                </a:solidFill>
              </a:rPr>
              <a:t>*Z*Z)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49571" y="2761377"/>
            <a:ext cx="2599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1623" y="3406719"/>
            <a:ext cx="2599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5686" y="823951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49178" y="8339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3125" y="43460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8000" y="8182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Benthos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00" y="434607"/>
            <a:ext cx="5075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B_dot</a:t>
            </a:r>
            <a:r>
              <a:rPr lang="en-US" sz="1400" dirty="0" smtClean="0">
                <a:solidFill>
                  <a:srgbClr val="FF0000"/>
                </a:solidFill>
              </a:rPr>
              <a:t> = (</a:t>
            </a:r>
            <a:r>
              <a:rPr lang="en-US" sz="1400" dirty="0" err="1" smtClean="0">
                <a:solidFill>
                  <a:srgbClr val="FF0000"/>
                </a:solidFill>
              </a:rPr>
              <a:t>Bg</a:t>
            </a:r>
            <a:r>
              <a:rPr lang="en-US" sz="1400" dirty="0" smtClean="0">
                <a:solidFill>
                  <a:srgbClr val="FF0000"/>
                </a:solidFill>
              </a:rPr>
              <a:t> * B)/ (1 + </a:t>
            </a:r>
            <a:r>
              <a:rPr lang="en-US" sz="1400" dirty="0" err="1" smtClean="0">
                <a:solidFill>
                  <a:srgbClr val="FF0000"/>
                </a:solidFill>
              </a:rPr>
              <a:t>Bg</a:t>
            </a:r>
            <a:r>
              <a:rPr lang="en-US" sz="1400" dirty="0" smtClean="0">
                <a:solidFill>
                  <a:srgbClr val="FF0000"/>
                </a:solidFill>
              </a:rPr>
              <a:t> * B) * (DON + DIN) - (BM * B * B) - (Be * B)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5687" y="43460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3025" y="653819"/>
            <a:ext cx="18229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</a:rPr>
              <a:t>Bg</a:t>
            </a:r>
            <a:r>
              <a:rPr lang="en-US" sz="900" dirty="0" smtClean="0">
                <a:solidFill>
                  <a:srgbClr val="FF0000"/>
                </a:solidFill>
              </a:rPr>
              <a:t> * B)/ (1 + </a:t>
            </a:r>
            <a:r>
              <a:rPr lang="en-US" sz="900" dirty="0" err="1" smtClean="0">
                <a:solidFill>
                  <a:srgbClr val="FF0000"/>
                </a:solidFill>
              </a:rPr>
              <a:t>Bg</a:t>
            </a:r>
            <a:r>
              <a:rPr lang="en-US" sz="900" dirty="0" smtClean="0">
                <a:solidFill>
                  <a:srgbClr val="FF0000"/>
                </a:solidFill>
              </a:rPr>
              <a:t> * B) * (DON + DIN)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8853" y="29714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(BM * B * B)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2375" y="1233232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(Be * B)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4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71285" y="176968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961" y="176968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4500" y="216899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11" y="41344"/>
            <a:ext cx="38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Dissolved Inorganic Nitrogen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198" y="503009"/>
            <a:ext cx="5171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DIN_dot</a:t>
            </a:r>
            <a:r>
              <a:rPr lang="en-US" sz="1050" dirty="0" smtClean="0">
                <a:solidFill>
                  <a:srgbClr val="FF0000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ddin</a:t>
            </a:r>
            <a:r>
              <a:rPr lang="en-US" sz="1050" dirty="0" smtClean="0">
                <a:solidFill>
                  <a:srgbClr val="FF0000"/>
                </a:solidFill>
              </a:rPr>
              <a:t> + (0.8* (1 - e) * h * P * Z) + (Be * B) - (</a:t>
            </a:r>
            <a:r>
              <a:rPr lang="en-US" sz="1050" dirty="0" err="1" smtClean="0">
                <a:solidFill>
                  <a:srgbClr val="FF0000"/>
                </a:solidFill>
              </a:rPr>
              <a:t>i</a:t>
            </a:r>
            <a:r>
              <a:rPr lang="en-US" sz="1050" dirty="0" smtClean="0">
                <a:solidFill>
                  <a:srgbClr val="FF0000"/>
                </a:solidFill>
              </a:rPr>
              <a:t> * </a:t>
            </a:r>
            <a:r>
              <a:rPr lang="en-US" sz="1050" dirty="0" err="1" smtClean="0">
                <a:solidFill>
                  <a:srgbClr val="FF0000"/>
                </a:solidFill>
              </a:rPr>
              <a:t>Pg</a:t>
            </a:r>
            <a:r>
              <a:rPr lang="en-US" sz="1050" dirty="0" smtClean="0">
                <a:solidFill>
                  <a:srgbClr val="FF0000"/>
                </a:solidFill>
              </a:rPr>
              <a:t> * P) - (</a:t>
            </a:r>
            <a:r>
              <a:rPr lang="en-US" sz="1050" dirty="0" err="1" smtClean="0">
                <a:solidFill>
                  <a:srgbClr val="FF0000"/>
                </a:solidFill>
              </a:rPr>
              <a:t>Bg</a:t>
            </a:r>
            <a:r>
              <a:rPr lang="en-US" sz="1050" dirty="0" smtClean="0">
                <a:solidFill>
                  <a:srgbClr val="FF0000"/>
                </a:solidFill>
              </a:rPr>
              <a:t> * B)/ (1 + </a:t>
            </a:r>
            <a:r>
              <a:rPr lang="en-US" sz="1050" dirty="0" err="1" smtClean="0">
                <a:solidFill>
                  <a:srgbClr val="FF0000"/>
                </a:solidFill>
              </a:rPr>
              <a:t>Bg</a:t>
            </a:r>
            <a:r>
              <a:rPr lang="en-US" sz="1050" dirty="0" smtClean="0">
                <a:solidFill>
                  <a:srgbClr val="FF0000"/>
                </a:solidFill>
              </a:rPr>
              <a:t> * B) * DIN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9178" y="2015110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9178" y="2414422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823" y="1908186"/>
            <a:ext cx="553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ddin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66738" y="2264431"/>
            <a:ext cx="14398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(0.8*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2375" y="1288835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(Be * B)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1584" y="2040486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(i * Pg * 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766" y="1262652"/>
            <a:ext cx="1707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</a:rPr>
              <a:t>Bg</a:t>
            </a:r>
            <a:r>
              <a:rPr lang="en-US" sz="1100" dirty="0" smtClean="0">
                <a:solidFill>
                  <a:srgbClr val="FF0000"/>
                </a:solidFill>
              </a:rPr>
              <a:t> * B)/ (1 + </a:t>
            </a:r>
            <a:r>
              <a:rPr lang="en-US" sz="1100" dirty="0" err="1" smtClean="0">
                <a:solidFill>
                  <a:srgbClr val="FF0000"/>
                </a:solidFill>
              </a:rPr>
              <a:t>Bg</a:t>
            </a:r>
            <a:r>
              <a:rPr lang="en-US" sz="1100" dirty="0" smtClean="0">
                <a:solidFill>
                  <a:srgbClr val="FF0000"/>
                </a:solidFill>
              </a:rPr>
              <a:t> * B) * DIN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5131" y="1129640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38087" y="4505570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56506" y="524896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7864" y="509507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11" y="41344"/>
            <a:ext cx="38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Dissolved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rganic Nitrogen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7020" y="450556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9177" y="4659457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866" y="503009"/>
            <a:ext cx="527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DON_dot</a:t>
            </a:r>
            <a:r>
              <a:rPr lang="en-US" sz="1200" dirty="0" smtClean="0">
                <a:solidFill>
                  <a:srgbClr val="FF0000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ddon</a:t>
            </a:r>
            <a:r>
              <a:rPr lang="en-US" sz="1200" dirty="0" smtClean="0">
                <a:solidFill>
                  <a:srgbClr val="FF0000"/>
                </a:solidFill>
              </a:rPr>
              <a:t> + (</a:t>
            </a:r>
            <a:r>
              <a:rPr lang="en-US" sz="1200" dirty="0" err="1" smtClean="0">
                <a:solidFill>
                  <a:srgbClr val="FF0000"/>
                </a:solidFill>
              </a:rPr>
              <a:t>Bm</a:t>
            </a:r>
            <a:r>
              <a:rPr lang="en-US" sz="1200" dirty="0" smtClean="0">
                <a:solidFill>
                  <a:srgbClr val="FF0000"/>
                </a:solidFill>
              </a:rPr>
              <a:t> * B * B) + (Pm * P * P) + (</a:t>
            </a:r>
            <a:r>
              <a:rPr lang="en-US" sz="1200" dirty="0" err="1" smtClean="0">
                <a:solidFill>
                  <a:srgbClr val="FF0000"/>
                </a:solidFill>
              </a:rPr>
              <a:t>Zm</a:t>
            </a:r>
            <a:r>
              <a:rPr lang="en-US" sz="1200" dirty="0" smtClean="0">
                <a:solidFill>
                  <a:srgbClr val="FF0000"/>
                </a:solidFill>
              </a:rPr>
              <a:t> * Z * Z) + (</a:t>
            </a:r>
            <a:r>
              <a:rPr lang="en-US" sz="1200" dirty="0" err="1" smtClean="0">
                <a:solidFill>
                  <a:srgbClr val="FF0000"/>
                </a:solidFill>
              </a:rPr>
              <a:t>Pe</a:t>
            </a:r>
            <a:r>
              <a:rPr lang="en-US" sz="1200" dirty="0" smtClean="0">
                <a:solidFill>
                  <a:srgbClr val="FF0000"/>
                </a:solidFill>
              </a:rPr>
              <a:t> * P) + (0.2 * (1 - e) * H * P * Z)  - 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 * DON * P) - ((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B)/ (1 + 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 * DON) - (s * DON)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1814" y="487037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9177" y="509507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92929" y="526051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0092" y="465945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29352" y="4967233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ddon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4751" y="474308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Bm</a:t>
            </a:r>
            <a:r>
              <a:rPr lang="en-US" sz="1400" dirty="0" smtClean="0">
                <a:solidFill>
                  <a:srgbClr val="FF0000"/>
                </a:solidFill>
              </a:rPr>
              <a:t> * B * B)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4606" y="4120847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(Pm * P * 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4751" y="4169343"/>
            <a:ext cx="1026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Zm</a:t>
            </a:r>
            <a:r>
              <a:rPr lang="en-US" sz="1400" dirty="0" smtClean="0">
                <a:solidFill>
                  <a:srgbClr val="FF0000"/>
                </a:solidFill>
              </a:rPr>
              <a:t> * Z * 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21846" y="3454393"/>
            <a:ext cx="735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 * 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83202" y="3543727"/>
            <a:ext cx="14830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(0.2 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7318" y="4941190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 * DON * 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2032" y="5591818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((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B)/ (1 + 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 * DON)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82743" y="565208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(s * DON)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1192</Words>
  <Application>Microsoft Office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Rohal, Melissa</dc:creator>
  <cp:lastModifiedBy>Rohal, Melissa</cp:lastModifiedBy>
  <cp:revision>8</cp:revision>
  <dcterms:created xsi:type="dcterms:W3CDTF">2019-03-18T20:19:01Z</dcterms:created>
  <dcterms:modified xsi:type="dcterms:W3CDTF">2019-03-19T20:12:24Z</dcterms:modified>
</cp:coreProperties>
</file>