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27" r:id="rId2"/>
    <p:sldId id="344" r:id="rId3"/>
    <p:sldId id="337" r:id="rId4"/>
    <p:sldId id="365" r:id="rId5"/>
    <p:sldId id="345" r:id="rId6"/>
    <p:sldId id="346" r:id="rId7"/>
    <p:sldId id="366" r:id="rId8"/>
    <p:sldId id="367" r:id="rId9"/>
    <p:sldId id="369" r:id="rId10"/>
    <p:sldId id="348" r:id="rId11"/>
    <p:sldId id="349" r:id="rId12"/>
    <p:sldId id="370" r:id="rId13"/>
    <p:sldId id="310" r:id="rId14"/>
    <p:sldId id="265" r:id="rId15"/>
    <p:sldId id="339" r:id="rId16"/>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690" autoAdjust="0"/>
  </p:normalViewPr>
  <p:slideViewPr>
    <p:cSldViewPr snapToGrid="0" showGuides="1">
      <p:cViewPr varScale="1">
        <p:scale>
          <a:sx n="111" d="100"/>
          <a:sy n="111" d="100"/>
        </p:scale>
        <p:origin x="-1956" y="-78"/>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64838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66130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userDrawn="1"/>
        </p:nvSpPr>
        <p:spPr>
          <a:xfrm>
            <a:off x="7569200" y="6604000"/>
            <a:ext cx="673261"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Confidential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tdwiki.pgdev.sap.corp/display/GTLC/Context+File+Requirement"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June 01, 2012</a:t>
            </a:r>
          </a:p>
        </p:txBody>
      </p:sp>
      <p:sp>
        <p:nvSpPr>
          <p:cNvPr id="2" name="Title 1"/>
          <p:cNvSpPr>
            <a:spLocks noGrp="1"/>
          </p:cNvSpPr>
          <p:nvPr>
            <p:ph type="ctrTitle"/>
          </p:nvPr>
        </p:nvSpPr>
        <p:spPr/>
        <p:txBody>
          <a:bodyPr/>
          <a:lstStyle/>
          <a:p>
            <a:r>
              <a:rPr lang="en-US" dirty="0" smtClean="0"/>
              <a:t>The Exam System – User Guide</a:t>
            </a:r>
            <a:r>
              <a:rPr lang="en-US" dirty="0" smtClean="0"/>
              <a:t/>
            </a:r>
            <a:br>
              <a:rPr lang="en-US" dirty="0" smtClean="0"/>
            </a:br>
            <a:r>
              <a:rPr lang="en-US" dirty="0" smtClean="0"/>
              <a:t>Global Technology Legal Compliance</a:t>
            </a:r>
            <a:endParaRPr lang="en-US" b="0" dirty="0"/>
          </a:p>
        </p:txBody>
      </p:sp>
      <p:sp>
        <p:nvSpPr>
          <p:cNvPr id="4" name="ConfidentialFlag"/>
          <p:cNvSpPr txBox="1"/>
          <p:nvPr/>
        </p:nvSpPr>
        <p:spPr>
          <a:xfrm>
            <a:off x="7552690" y="1776774"/>
            <a:ext cx="1137539"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Confidential</a:t>
            </a:r>
            <a:endParaRPr lang="en-US" sz="1600" kern="0" dirty="0" err="1" smtClean="0">
              <a:solidFill>
                <a:srgbClr val="000000"/>
              </a:solidFil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Page</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65446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Panel</a:t>
            </a:r>
            <a:endParaRPr lang="en-US" sz="2000" b="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4" y="2150384"/>
            <a:ext cx="5259806" cy="2593570"/>
          </a:xfrm>
          <a:prstGeom prst="rect">
            <a:avLst/>
          </a:prstGeom>
        </p:spPr>
      </p:pic>
      <p:sp>
        <p:nvSpPr>
          <p:cNvPr id="6" name="TextBox 5"/>
          <p:cNvSpPr txBox="1"/>
          <p:nvPr/>
        </p:nvSpPr>
        <p:spPr>
          <a:xfrm>
            <a:off x="316194" y="1572426"/>
            <a:ext cx="851161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The user panel contains all things which non admins will ever require. </a:t>
            </a:r>
            <a:endParaRPr lang="en-US" sz="1800" kern="0" dirty="0" smtClean="0">
              <a:ea typeface="Arial Unicode MS" pitchFamily="34" charset="-128"/>
              <a:cs typeface="Arial Unicode MS" pitchFamily="34" charset="-128"/>
            </a:endParaRPr>
          </a:p>
        </p:txBody>
      </p:sp>
      <p:sp>
        <p:nvSpPr>
          <p:cNvPr id="7" name="TextBox 6"/>
          <p:cNvSpPr txBox="1"/>
          <p:nvPr/>
        </p:nvSpPr>
        <p:spPr>
          <a:xfrm>
            <a:off x="5811140" y="2150384"/>
            <a:ext cx="2897024" cy="2492990"/>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Exam selector for taking exams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Record of previously taken exams with scores and dates taken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Links to past exams to see correct answers and what they answered with</a:t>
            </a:r>
            <a:endParaRPr lang="en-US" sz="1800" kern="0" dirty="0" smtClean="0">
              <a:ea typeface="Arial Unicode MS" pitchFamily="34" charset="-128"/>
              <a:cs typeface="Arial Unicode MS" pitchFamily="34" charset="-128"/>
            </a:endParaRPr>
          </a:p>
        </p:txBody>
      </p:sp>
      <p:cxnSp>
        <p:nvCxnSpPr>
          <p:cNvPr id="13" name="Elbow Connector 12"/>
          <p:cNvCxnSpPr/>
          <p:nvPr/>
        </p:nvCxnSpPr>
        <p:spPr>
          <a:xfrm rot="10800000" flipV="1">
            <a:off x="2102272" y="2358639"/>
            <a:ext cx="3879785" cy="606752"/>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0800000" flipV="1">
            <a:off x="726393" y="4255806"/>
            <a:ext cx="5255664" cy="213644"/>
          </a:xfrm>
          <a:prstGeom prst="bentConnector3">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646479"/>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Taking</a:t>
            </a:r>
            <a:endParaRPr lang="en-US" sz="2000" b="0" dirty="0"/>
          </a:p>
        </p:txBody>
      </p:sp>
      <p:sp>
        <p:nvSpPr>
          <p:cNvPr id="6" name="TextBox 5"/>
          <p:cNvSpPr txBox="1"/>
          <p:nvPr/>
        </p:nvSpPr>
        <p:spPr>
          <a:xfrm>
            <a:off x="316194" y="1572426"/>
            <a:ext cx="8511612"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After Selecting an Exam and pressing Go, the user will be greeted with a list of sections containing the questions and possible answers</a:t>
            </a:r>
            <a:endParaRPr lang="en-US" sz="1800" kern="0" dirty="0" smtClean="0">
              <a:ea typeface="Arial Unicode MS" pitchFamily="34" charset="-128"/>
              <a:cs typeface="Arial Unicode MS" pitchFamily="34" charset="-128"/>
            </a:endParaRPr>
          </a:p>
        </p:txBody>
      </p:sp>
      <p:sp>
        <p:nvSpPr>
          <p:cNvPr id="7" name="TextBox 6"/>
          <p:cNvSpPr txBox="1"/>
          <p:nvPr/>
        </p:nvSpPr>
        <p:spPr>
          <a:xfrm>
            <a:off x="4939469" y="2150384"/>
            <a:ext cx="3768695" cy="31854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All non answered questions are assumed wrong</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Users must click ‘Lock Answers’ at the end of every section</a:t>
            </a:r>
          </a:p>
          <a:p>
            <a:pPr marL="285750" indent="-285750" fontAlgn="base">
              <a:spcBef>
                <a:spcPct val="50000"/>
              </a:spcBef>
              <a:spcAft>
                <a:spcPct val="0"/>
              </a:spcAft>
              <a:buClr>
                <a:srgbClr val="F0AB00"/>
              </a:buClr>
              <a:buSzPct val="80000"/>
              <a:buFont typeface="Arial" pitchFamily="34" charset="0"/>
              <a:buChar char="•"/>
            </a:pPr>
            <a:r>
              <a:rPr lang="en-US" sz="1800" kern="0" dirty="0" smtClean="0">
                <a:ea typeface="Arial Unicode MS" pitchFamily="34" charset="-128"/>
                <a:cs typeface="Arial Unicode MS" pitchFamily="34" charset="-128"/>
              </a:rPr>
              <a:t>At the end, users will click “Submit Exam”</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exam will then be saved to the server and the correct answers will be highlighted in green and incorrect in red</a:t>
            </a:r>
            <a:endParaRPr lang="en-US" kern="0" dirty="0" smtClean="0">
              <a:ea typeface="Arial Unicode MS" pitchFamily="34" charset="-128"/>
              <a:cs typeface="Arial Unicode MS" pitchFamily="34" charset="-12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94" y="2278571"/>
            <a:ext cx="4203844" cy="197602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1801" y="5472109"/>
            <a:ext cx="2329339" cy="643341"/>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6194" y="4254591"/>
            <a:ext cx="3166947" cy="1860859"/>
          </a:xfrm>
          <a:prstGeom prst="rect">
            <a:avLst/>
          </a:prstGeom>
        </p:spPr>
      </p:pic>
    </p:spTree>
    <p:extLst>
      <p:ext uri="{BB962C8B-B14F-4D97-AF65-F5344CB8AC3E}">
        <p14:creationId xmlns:p14="http://schemas.microsoft.com/office/powerpoint/2010/main" val="386515831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For more complete examples of what a context file should look like, as well as the actual XML </a:t>
            </a:r>
            <a:r>
              <a:rPr lang="en-US" dirty="0" err="1" smtClean="0"/>
              <a:t>Scema</a:t>
            </a:r>
            <a:r>
              <a:rPr lang="en-US" dirty="0" smtClean="0"/>
              <a:t>, please refer to this site:</a:t>
            </a:r>
          </a:p>
          <a:p>
            <a:endParaRPr lang="en-US" dirty="0"/>
          </a:p>
          <a:p>
            <a:r>
              <a:rPr lang="en-US" dirty="0">
                <a:hlinkClick r:id="rId3"/>
              </a:rPr>
              <a:t>https://tdwiki.pgdev.sap.corp/display/GTLC/Context+File+Requirement</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Getting started:</a:t>
            </a:r>
          </a:p>
          <a:p>
            <a:pPr lvl="1"/>
            <a:r>
              <a:rPr lang="en-US" dirty="0" smtClean="0"/>
              <a:t>Registering</a:t>
            </a:r>
          </a:p>
          <a:p>
            <a:r>
              <a:rPr lang="en-US" dirty="0" smtClean="0"/>
              <a:t>Admin Page</a:t>
            </a:r>
          </a:p>
          <a:p>
            <a:pPr lvl="1"/>
            <a:r>
              <a:rPr lang="en-US" dirty="0" smtClean="0"/>
              <a:t>Exam Creation</a:t>
            </a:r>
          </a:p>
          <a:p>
            <a:pPr lvl="1"/>
            <a:r>
              <a:rPr lang="en-US" dirty="0" smtClean="0"/>
              <a:t>User Editing</a:t>
            </a:r>
            <a:endParaRPr lang="en-US" dirty="0" smtClean="0"/>
          </a:p>
          <a:p>
            <a:r>
              <a:rPr lang="en-US" dirty="0" smtClean="0"/>
              <a:t>User Page</a:t>
            </a:r>
            <a:endParaRPr lang="en-US" dirty="0"/>
          </a:p>
          <a:p>
            <a:pPr lvl="1"/>
            <a:r>
              <a:rPr lang="en-US" dirty="0" smtClean="0"/>
              <a:t>Exam taking</a:t>
            </a:r>
            <a:endParaRPr lang="en-US" dirty="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a:t>
            </a:r>
            <a:r>
              <a:rPr lang="en-US" dirty="0"/>
              <a:t/>
            </a:r>
            <a:br>
              <a:rPr lang="en-US" dirty="0"/>
            </a:br>
            <a:r>
              <a:rPr lang="en-US" dirty="0" smtClean="0"/>
              <a:t/>
            </a:r>
            <a:br>
              <a:rPr lang="en-US" dirty="0" smtClean="0"/>
            </a:br>
            <a:endParaRPr lang="en-US" dirty="0"/>
          </a:p>
        </p:txBody>
      </p:sp>
      <p:sp>
        <p:nvSpPr>
          <p:cNvPr id="3" name="Text Placeholder 2"/>
          <p:cNvSpPr>
            <a:spLocks noGrp="1"/>
          </p:cNvSpPr>
          <p:nvPr>
            <p:ph type="body" sz="quarter" idx="10"/>
          </p:nvPr>
        </p:nvSpPr>
        <p:spPr/>
        <p:txBody>
          <a:bodyPr/>
          <a:lstStyle/>
          <a:p>
            <a:r>
              <a:rPr lang="en-US" dirty="0" smtClean="0"/>
              <a:t>The Basics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a:t>
            </a:r>
            <a:endParaRPr lang="en-US" dirty="0"/>
          </a:p>
        </p:txBody>
      </p:sp>
      <p:grpSp>
        <p:nvGrpSpPr>
          <p:cNvPr id="6" name="Group 5"/>
          <p:cNvGrpSpPr/>
          <p:nvPr/>
        </p:nvGrpSpPr>
        <p:grpSpPr>
          <a:xfrm>
            <a:off x="271415" y="1622024"/>
            <a:ext cx="5328479" cy="2486372"/>
            <a:chOff x="568119" y="1784162"/>
            <a:chExt cx="5328479" cy="248637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19" y="1784162"/>
              <a:ext cx="5068008" cy="2486372"/>
            </a:xfrm>
            <a:prstGeom prst="rect">
              <a:avLst/>
            </a:prstGeom>
          </p:spPr>
        </p:pic>
        <p:sp>
          <p:nvSpPr>
            <p:cNvPr id="5" name="Left Arrow 4"/>
            <p:cNvSpPr/>
            <p:nvPr/>
          </p:nvSpPr>
          <p:spPr bwMode="gray">
            <a:xfrm>
              <a:off x="2854294" y="3794335"/>
              <a:ext cx="3042304" cy="256374"/>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7" name="TextBox 6"/>
          <p:cNvSpPr txBox="1"/>
          <p:nvPr/>
        </p:nvSpPr>
        <p:spPr>
          <a:xfrm>
            <a:off x="5802594" y="3546505"/>
            <a:ext cx="2691926"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Click on the hyperlink to bring you to the registration page</a:t>
            </a:r>
            <a:endParaRPr lang="en-US" sz="1800" kern="0" dirty="0" smtClean="0">
              <a:ea typeface="Arial Unicode MS" pitchFamily="34" charset="-128"/>
              <a:cs typeface="Arial Unicode MS" pitchFamily="34" charset="-128"/>
            </a:endParaRPr>
          </a:p>
        </p:txBody>
      </p:sp>
      <p:sp>
        <p:nvSpPr>
          <p:cNvPr id="3" name="TextBox 2"/>
          <p:cNvSpPr txBox="1"/>
          <p:nvPr/>
        </p:nvSpPr>
        <p:spPr>
          <a:xfrm>
            <a:off x="410198" y="4725824"/>
            <a:ext cx="793904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 After supplying the required information, your will be created!</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85022137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Admin Rights/Page</a:t>
            </a:r>
            <a:endParaRPr lang="en-US" dirty="0"/>
          </a:p>
        </p:txBody>
      </p:sp>
      <p:sp>
        <p:nvSpPr>
          <p:cNvPr id="3" name="Text Placeholder 2"/>
          <p:cNvSpPr>
            <a:spLocks noGrp="1"/>
          </p:cNvSpPr>
          <p:nvPr>
            <p:ph type="body" sz="quarter" idx="10"/>
          </p:nvPr>
        </p:nvSpPr>
        <p:spPr/>
        <p:txBody>
          <a:bodyPr/>
          <a:lstStyle/>
          <a:p>
            <a:r>
              <a:rPr lang="en-US" dirty="0" smtClean="0"/>
              <a:t>There are a few</a:t>
            </a:r>
            <a:endParaRPr lang="en-US" dirty="0"/>
          </a:p>
        </p:txBody>
      </p:sp>
    </p:spTree>
    <p:extLst>
      <p:ext uri="{BB962C8B-B14F-4D97-AF65-F5344CB8AC3E}">
        <p14:creationId xmlns:p14="http://schemas.microsoft.com/office/powerpoint/2010/main" val="3210636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Power</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Only existing administrators can give new users admin rights as well;</a:t>
            </a:r>
            <a:endParaRPr lang="en-US" dirty="0" smtClean="0"/>
          </a:p>
          <a:p>
            <a:pPr lvl="1"/>
            <a:r>
              <a:rPr lang="en-US" dirty="0" smtClean="0"/>
              <a:t>This is done through User Management:</a:t>
            </a:r>
          </a:p>
        </p:txBody>
      </p:sp>
      <p:grpSp>
        <p:nvGrpSpPr>
          <p:cNvPr id="7" name="Group 6"/>
          <p:cNvGrpSpPr/>
          <p:nvPr/>
        </p:nvGrpSpPr>
        <p:grpSpPr>
          <a:xfrm>
            <a:off x="4422444" y="2045169"/>
            <a:ext cx="3732657" cy="1286132"/>
            <a:chOff x="2112666" y="2422743"/>
            <a:chExt cx="5277587" cy="1880051"/>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666" y="2559476"/>
              <a:ext cx="5277587" cy="1743318"/>
            </a:xfrm>
            <a:prstGeom prst="rect">
              <a:avLst/>
            </a:prstGeom>
          </p:spPr>
        </p:pic>
        <p:sp>
          <p:nvSpPr>
            <p:cNvPr id="6" name="Down Arrow 5"/>
            <p:cNvSpPr/>
            <p:nvPr/>
          </p:nvSpPr>
          <p:spPr bwMode="gray">
            <a:xfrm>
              <a:off x="3067939" y="2422743"/>
              <a:ext cx="256374" cy="799021"/>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8" name="TextBox 7"/>
          <p:cNvSpPr txBox="1"/>
          <p:nvPr/>
        </p:nvSpPr>
        <p:spPr>
          <a:xfrm>
            <a:off x="384557" y="3451387"/>
            <a:ext cx="426434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Select a user, check ‘Admin’ and click Update Info</a:t>
            </a:r>
            <a:endParaRPr lang="en-US" sz="1800" kern="0" dirty="0" smtClean="0">
              <a:ea typeface="Arial Unicode MS" pitchFamily="34" charset="-128"/>
              <a:cs typeface="Arial Unicode MS" pitchFamily="34" charset="-128"/>
            </a:endParaRPr>
          </a:p>
        </p:txBody>
      </p:sp>
      <p:grpSp>
        <p:nvGrpSpPr>
          <p:cNvPr id="14" name="Group 13"/>
          <p:cNvGrpSpPr/>
          <p:nvPr/>
        </p:nvGrpSpPr>
        <p:grpSpPr>
          <a:xfrm>
            <a:off x="4422444" y="3524868"/>
            <a:ext cx="3811423" cy="1028395"/>
            <a:chOff x="1814803" y="4817834"/>
            <a:chExt cx="5115639" cy="1343213"/>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803" y="4817834"/>
              <a:ext cx="5115639" cy="1343213"/>
            </a:xfrm>
            <a:prstGeom prst="rect">
              <a:avLst/>
            </a:prstGeom>
          </p:spPr>
        </p:pic>
        <p:sp>
          <p:nvSpPr>
            <p:cNvPr id="12" name="Right Arrow 11"/>
            <p:cNvSpPr/>
            <p:nvPr/>
          </p:nvSpPr>
          <p:spPr bwMode="gray">
            <a:xfrm>
              <a:off x="2522747" y="5498301"/>
              <a:ext cx="376015" cy="21151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 name="Right Arrow 12"/>
            <p:cNvSpPr/>
            <p:nvPr/>
          </p:nvSpPr>
          <p:spPr bwMode="gray">
            <a:xfrm>
              <a:off x="5174867" y="5525387"/>
              <a:ext cx="658027" cy="210439"/>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5" name="TextBox 14"/>
          <p:cNvSpPr txBox="1"/>
          <p:nvPr/>
        </p:nvSpPr>
        <p:spPr>
          <a:xfrm>
            <a:off x="384557" y="4315593"/>
            <a:ext cx="3738787"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It is also from this panel that the administrator can see all previous exam attempts done by the user:</a:t>
            </a:r>
            <a:endParaRPr lang="en-US" sz="1800" kern="0" dirty="0" smtClean="0">
              <a:ea typeface="Arial Unicode MS" pitchFamily="34" charset="-128"/>
              <a:cs typeface="Arial Unicode MS" pitchFamily="34" charset="-128"/>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1739" y="5138845"/>
            <a:ext cx="5941166" cy="598016"/>
          </a:xfrm>
          <a:prstGeom prst="rect">
            <a:avLst/>
          </a:prstGeom>
        </p:spPr>
      </p:pic>
    </p:spTree>
    <p:extLst>
      <p:ext uri="{BB962C8B-B14F-4D97-AF65-F5344CB8AC3E}">
        <p14:creationId xmlns:p14="http://schemas.microsoft.com/office/powerpoint/2010/main" val="338259416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Creation Page</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You are able to create Exams, Sections, Questions and Answers here; as well as associate them to one another as you see fit.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60" y="2391579"/>
            <a:ext cx="5896598" cy="1576077"/>
          </a:xfrm>
          <a:prstGeom prst="rect">
            <a:avLst/>
          </a:prstGeom>
        </p:spPr>
      </p:pic>
      <p:sp>
        <p:nvSpPr>
          <p:cNvPr id="10" name="TextBox 9"/>
          <p:cNvSpPr txBox="1"/>
          <p:nvPr/>
        </p:nvSpPr>
        <p:spPr>
          <a:xfrm>
            <a:off x="418744" y="4170348"/>
            <a:ext cx="5400942"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Note: Although the ‘create’ buttons are designed to refresh the exam/section/question/answer lists, the AJAX call has been shown to be error prone on Mozilla Browsers as well as IE.</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60615472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Managers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Once your exams, sections, etc.. Have been created, you can associate them together using the provided managers.</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44" y="2330399"/>
            <a:ext cx="4811564" cy="16022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44" y="4178893"/>
            <a:ext cx="4811564" cy="2102574"/>
          </a:xfrm>
          <a:prstGeom prst="rect">
            <a:avLst/>
          </a:prstGeom>
        </p:spPr>
      </p:pic>
      <p:sp>
        <p:nvSpPr>
          <p:cNvPr id="13" name="Down Arrow 12"/>
          <p:cNvSpPr/>
          <p:nvPr/>
        </p:nvSpPr>
        <p:spPr bwMode="gray">
          <a:xfrm>
            <a:off x="2657742" y="3341406"/>
            <a:ext cx="166784" cy="940037"/>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 name="TextBox 13"/>
          <p:cNvSpPr txBox="1"/>
          <p:nvPr/>
        </p:nvSpPr>
        <p:spPr>
          <a:xfrm>
            <a:off x="5409488" y="2330399"/>
            <a:ext cx="3136306" cy="3600986"/>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an exam to edit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exam will automatically load</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It will display all in/excluded sections</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green edit button allows you to load an </a:t>
            </a:r>
            <a:r>
              <a:rPr lang="en-US" kern="0" dirty="0" err="1" smtClean="0">
                <a:ea typeface="Arial Unicode MS" pitchFamily="34" charset="-128"/>
                <a:cs typeface="Arial Unicode MS" pitchFamily="34" charset="-128"/>
              </a:rPr>
              <a:t>iframe</a:t>
            </a:r>
            <a:r>
              <a:rPr lang="en-US" kern="0" dirty="0" smtClean="0">
                <a:ea typeface="Arial Unicode MS" pitchFamily="34" charset="-128"/>
                <a:cs typeface="Arial Unicode MS" pitchFamily="34" charset="-128"/>
              </a:rPr>
              <a:t> containing the manager of that particular section</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The orange button will allow you to edit the section title</a:t>
            </a:r>
          </a:p>
        </p:txBody>
      </p:sp>
    </p:spTree>
    <p:extLst>
      <p:ext uri="{BB962C8B-B14F-4D97-AF65-F5344CB8AC3E}">
        <p14:creationId xmlns:p14="http://schemas.microsoft.com/office/powerpoint/2010/main" val="344224357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Edits</a:t>
            </a:r>
            <a:endParaRPr lang="en-US" sz="2000" b="0" dirty="0"/>
          </a:p>
        </p:txBody>
      </p:sp>
      <p:sp>
        <p:nvSpPr>
          <p:cNvPr id="3" name="Text Placeholder 2"/>
          <p:cNvSpPr>
            <a:spLocks noGrp="1"/>
          </p:cNvSpPr>
          <p:nvPr>
            <p:ph type="body" sz="quarter" idx="10"/>
          </p:nvPr>
        </p:nvSpPr>
        <p:spPr>
          <a:xfrm>
            <a:off x="324000" y="1690687"/>
            <a:ext cx="8461077" cy="958509"/>
          </a:xfrm>
        </p:spPr>
        <p:txBody>
          <a:bodyPr/>
          <a:lstStyle/>
          <a:p>
            <a:pPr lvl="0"/>
            <a:r>
              <a:rPr lang="en-US" dirty="0" smtClean="0"/>
              <a:t>If you require to do an a larger edit to a particular question/answer, you can the actual editor panel to so.</a:t>
            </a:r>
            <a:endParaRPr lang="en-US" dirty="0" smtClean="0"/>
          </a:p>
        </p:txBody>
      </p:sp>
      <p:sp>
        <p:nvSpPr>
          <p:cNvPr id="14" name="TextBox 13"/>
          <p:cNvSpPr txBox="1"/>
          <p:nvPr/>
        </p:nvSpPr>
        <p:spPr>
          <a:xfrm>
            <a:off x="4930924" y="2492334"/>
            <a:ext cx="3136306" cy="180049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the type of entity you wish to edit</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Select the actual entity</a:t>
            </a:r>
          </a:p>
          <a:p>
            <a:pPr marL="285750" indent="-285750" fontAlgn="base">
              <a:spcBef>
                <a:spcPct val="50000"/>
              </a:spcBef>
              <a:spcAft>
                <a:spcPct val="0"/>
              </a:spcAft>
              <a:buClr>
                <a:srgbClr val="F0AB00"/>
              </a:buClr>
              <a:buSzPct val="80000"/>
              <a:buFont typeface="Arial" pitchFamily="34" charset="0"/>
              <a:buChar char="•"/>
            </a:pPr>
            <a:r>
              <a:rPr lang="en-US" kern="0" dirty="0" smtClean="0">
                <a:ea typeface="Arial Unicode MS" pitchFamily="34" charset="-128"/>
                <a:cs typeface="Arial Unicode MS" pitchFamily="34" charset="-128"/>
              </a:rPr>
              <a:t>Edit away</a:t>
            </a:r>
          </a:p>
          <a:p>
            <a:pPr marL="285750" indent="-285750" fontAlgn="base">
              <a:spcBef>
                <a:spcPct val="50000"/>
              </a:spcBef>
              <a:spcAft>
                <a:spcPct val="0"/>
              </a:spcAft>
              <a:buClr>
                <a:srgbClr val="F0AB00"/>
              </a:buClr>
              <a:buSzPct val="80000"/>
              <a:buFont typeface="Arial" pitchFamily="34" charset="0"/>
              <a:buChar char="•"/>
            </a:pPr>
            <a:endParaRPr lang="en-US" kern="0" dirty="0" smtClean="0">
              <a:ea typeface="Arial Unicode MS" pitchFamily="34" charset="-128"/>
              <a:cs typeface="Arial Unicode MS" pitchFamily="34"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3" y="2492334"/>
            <a:ext cx="3787853" cy="1010993"/>
          </a:xfrm>
          <a:prstGeom prst="rect">
            <a:avLst/>
          </a:prstGeom>
        </p:spPr>
      </p:pic>
      <p:sp>
        <p:nvSpPr>
          <p:cNvPr id="7" name="Left Arrow 6"/>
          <p:cNvSpPr/>
          <p:nvPr/>
        </p:nvSpPr>
        <p:spPr bwMode="gray">
          <a:xfrm>
            <a:off x="2623559" y="2845750"/>
            <a:ext cx="743484" cy="213644"/>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02" y="4130892"/>
            <a:ext cx="2828389" cy="1874067"/>
          </a:xfrm>
          <a:prstGeom prst="rect">
            <a:avLst/>
          </a:prstGeom>
        </p:spPr>
      </p:pic>
      <p:sp>
        <p:nvSpPr>
          <p:cNvPr id="9" name="Down Arrow 8"/>
          <p:cNvSpPr/>
          <p:nvPr/>
        </p:nvSpPr>
        <p:spPr bwMode="gray">
          <a:xfrm>
            <a:off x="1444239" y="3503327"/>
            <a:ext cx="205099" cy="538834"/>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a:xfrm>
            <a:off x="3529413" y="4836920"/>
            <a:ext cx="4973652"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Note: this offers the same functionality as using the orange edit button; this simply give you a larger text area to type in.</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2887033499"/>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TotalTime>
  <Words>483</Words>
  <Application>Microsoft Office PowerPoint</Application>
  <PresentationFormat>On-screen Show (4:3)</PresentationFormat>
  <Paragraphs>69</Paragraphs>
  <Slides>15</Slides>
  <Notes>14</Notes>
  <HiddenSlides>2</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SAP_2011_v1.2</vt:lpstr>
      <vt:lpstr>The Exam System – User Guide Global Technology Legal Compliance</vt:lpstr>
      <vt:lpstr>Agenda</vt:lpstr>
      <vt:lpstr>Getting Started  </vt:lpstr>
      <vt:lpstr>Registering</vt:lpstr>
      <vt:lpstr>Admin Rights/Page</vt:lpstr>
      <vt:lpstr>Admin Power</vt:lpstr>
      <vt:lpstr>Exam Creation Page</vt:lpstr>
      <vt:lpstr>The Managers</vt:lpstr>
      <vt:lpstr>Big Edits</vt:lpstr>
      <vt:lpstr>User Page</vt:lpstr>
      <vt:lpstr>The User Panel</vt:lpstr>
      <vt:lpstr>Exam Taking</vt:lpstr>
      <vt:lpstr>Thank You!</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Louie, Evan</cp:lastModifiedBy>
  <cp:revision>71</cp:revision>
  <dcterms:created xsi:type="dcterms:W3CDTF">2011-02-17T10:36:00Z</dcterms:created>
  <dcterms:modified xsi:type="dcterms:W3CDTF">2012-08-07T21:45:50Z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