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27" r:id="rId2"/>
    <p:sldId id="344" r:id="rId3"/>
    <p:sldId id="337" r:id="rId4"/>
    <p:sldId id="365" r:id="rId5"/>
    <p:sldId id="345" r:id="rId6"/>
    <p:sldId id="346" r:id="rId7"/>
    <p:sldId id="366" r:id="rId8"/>
    <p:sldId id="367" r:id="rId9"/>
    <p:sldId id="369" r:id="rId10"/>
    <p:sldId id="348" r:id="rId11"/>
    <p:sldId id="349" r:id="rId12"/>
    <p:sldId id="370" r:id="rId13"/>
    <p:sldId id="372" r:id="rId14"/>
    <p:sldId id="310" r:id="rId15"/>
    <p:sldId id="265" r:id="rId16"/>
    <p:sldId id="339" r:id="rId17"/>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690" autoAdjust="0"/>
  </p:normalViewPr>
  <p:slideViewPr>
    <p:cSldViewPr snapToGrid="0" showGuides="1">
      <p:cViewPr varScale="1">
        <p:scale>
          <a:sx n="116" d="100"/>
          <a:sy n="116" d="100"/>
        </p:scale>
        <p:origin x="-1836" y="-96"/>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569200" y="6604000"/>
            <a:ext cx="673261"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Confidential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June 01, 2012</a:t>
            </a:r>
          </a:p>
        </p:txBody>
      </p:sp>
      <p:sp>
        <p:nvSpPr>
          <p:cNvPr id="2" name="Title 1"/>
          <p:cNvSpPr>
            <a:spLocks noGrp="1"/>
          </p:cNvSpPr>
          <p:nvPr>
            <p:ph type="ctrTitle"/>
          </p:nvPr>
        </p:nvSpPr>
        <p:spPr/>
        <p:txBody>
          <a:bodyPr/>
          <a:lstStyle/>
          <a:p>
            <a:r>
              <a:rPr lang="en-US" dirty="0" smtClean="0"/>
              <a:t>The Exam System – User Guide</a:t>
            </a:r>
            <a:br>
              <a:rPr lang="en-US" dirty="0" smtClean="0"/>
            </a:br>
            <a:r>
              <a:rPr lang="en-US" dirty="0" smtClean="0"/>
              <a:t>Global Technology Legal Compliance</a:t>
            </a:r>
            <a:endParaRPr lang="en-US" b="0" dirty="0"/>
          </a:p>
        </p:txBody>
      </p:sp>
      <p:sp>
        <p:nvSpPr>
          <p:cNvPr id="4" name="ConfidentialFlag"/>
          <p:cNvSpPr txBox="1"/>
          <p:nvPr/>
        </p:nvSpPr>
        <p:spPr>
          <a:xfrm>
            <a:off x="7552690" y="1776774"/>
            <a:ext cx="1137539"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Confidential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Page</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65446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Panel</a:t>
            </a:r>
            <a:endParaRPr lang="en-US" sz="2000" b="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4" y="2594765"/>
            <a:ext cx="5259806" cy="2593570"/>
          </a:xfrm>
          <a:prstGeom prst="rect">
            <a:avLst/>
          </a:prstGeom>
        </p:spPr>
      </p:pic>
      <p:sp>
        <p:nvSpPr>
          <p:cNvPr id="6" name="TextBox 5"/>
          <p:cNvSpPr txBox="1"/>
          <p:nvPr/>
        </p:nvSpPr>
        <p:spPr>
          <a:xfrm>
            <a:off x="316194" y="1572426"/>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user panel is the panel which </a:t>
            </a:r>
            <a:r>
              <a:rPr lang="en-US" kern="0" dirty="0" smtClean="0">
                <a:ea typeface="Arial Unicode MS" pitchFamily="34" charset="-128"/>
                <a:cs typeface="Arial Unicode MS" pitchFamily="34" charset="-128"/>
              </a:rPr>
              <a:t>greets all users upon login. T</a:t>
            </a:r>
            <a:r>
              <a:rPr lang="en-US" sz="1800" kern="0" dirty="0" smtClean="0">
                <a:ea typeface="Arial Unicode MS" pitchFamily="34" charset="-128"/>
                <a:cs typeface="Arial Unicode MS" pitchFamily="34" charset="-128"/>
              </a:rPr>
              <a:t>he user panel contains all things which non admins will ever require. </a:t>
            </a:r>
          </a:p>
        </p:txBody>
      </p:sp>
      <p:sp>
        <p:nvSpPr>
          <p:cNvPr id="7" name="TextBox 6"/>
          <p:cNvSpPr txBox="1"/>
          <p:nvPr/>
        </p:nvSpPr>
        <p:spPr>
          <a:xfrm>
            <a:off x="5811140" y="2594765"/>
            <a:ext cx="2897024" cy="24929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Exam selector for taking exams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Record of previously taken exams with scores and dates taken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Links to past exams to see correct answers and what they answered with</a:t>
            </a:r>
            <a:endParaRPr lang="en-US" sz="1800" kern="0" dirty="0" smtClean="0">
              <a:ea typeface="Arial Unicode MS" pitchFamily="34" charset="-128"/>
              <a:cs typeface="Arial Unicode MS" pitchFamily="34" charset="-128"/>
            </a:endParaRPr>
          </a:p>
        </p:txBody>
      </p:sp>
      <p:cxnSp>
        <p:nvCxnSpPr>
          <p:cNvPr id="13" name="Elbow Connector 12"/>
          <p:cNvCxnSpPr/>
          <p:nvPr/>
        </p:nvCxnSpPr>
        <p:spPr>
          <a:xfrm rot="10800000" flipV="1">
            <a:off x="2102272" y="2803020"/>
            <a:ext cx="3879785" cy="606752"/>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0800000" flipV="1">
            <a:off x="726393" y="4700187"/>
            <a:ext cx="5255664" cy="213644"/>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Elbow Connector 3"/>
          <p:cNvCxnSpPr/>
          <p:nvPr/>
        </p:nvCxnSpPr>
        <p:spPr>
          <a:xfrm rot="10800000" flipV="1">
            <a:off x="3354224" y="3409773"/>
            <a:ext cx="2456916" cy="709300"/>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flipV="1">
            <a:off x="4717280" y="3409771"/>
            <a:ext cx="1093863" cy="846034"/>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64647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Taking</a:t>
            </a:r>
            <a:endParaRPr lang="en-US" sz="2000" b="0" dirty="0"/>
          </a:p>
        </p:txBody>
      </p:sp>
      <p:sp>
        <p:nvSpPr>
          <p:cNvPr id="6" name="TextBox 5"/>
          <p:cNvSpPr txBox="1"/>
          <p:nvPr/>
        </p:nvSpPr>
        <p:spPr>
          <a:xfrm>
            <a:off x="316194" y="1572426"/>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After Selecting an Exam and pressing Go, the user will be greeted with a list of sections containing the questions and possible answers</a:t>
            </a:r>
          </a:p>
        </p:txBody>
      </p:sp>
      <p:sp>
        <p:nvSpPr>
          <p:cNvPr id="7" name="TextBox 6"/>
          <p:cNvSpPr txBox="1"/>
          <p:nvPr/>
        </p:nvSpPr>
        <p:spPr>
          <a:xfrm>
            <a:off x="4939468" y="2586482"/>
            <a:ext cx="3768695" cy="31854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Each question will contain a list of possible answers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Only one answer is selectable (selection is done via radio toggle)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Upon completion of a section, user must hit the “</a:t>
            </a:r>
            <a:r>
              <a:rPr lang="en-US" kern="0" dirty="0" smtClean="0">
                <a:solidFill>
                  <a:schemeClr val="accent1">
                    <a:lumMod val="60000"/>
                    <a:lumOff val="40000"/>
                  </a:schemeClr>
                </a:solidFill>
                <a:ea typeface="Arial Unicode MS" pitchFamily="34" charset="-128"/>
                <a:cs typeface="Arial Unicode MS" pitchFamily="34" charset="-128"/>
              </a:rPr>
              <a:t>Lock Answers</a:t>
            </a:r>
            <a:r>
              <a:rPr lang="en-US" kern="0" dirty="0" smtClean="0">
                <a:ea typeface="Arial Unicode MS" pitchFamily="34" charset="-128"/>
                <a:cs typeface="Arial Unicode MS" pitchFamily="34" charset="-128"/>
              </a:rPr>
              <a:t>” button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After clicking “Lock Answers”, the section will become greyed out and the radios disabled.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3" y="2654586"/>
            <a:ext cx="4424595" cy="2079784"/>
          </a:xfrm>
          <a:prstGeom prst="rect">
            <a:avLst/>
          </a:prstGeom>
        </p:spPr>
      </p:pic>
      <p:sp>
        <p:nvSpPr>
          <p:cNvPr id="5" name="Up Arrow 4"/>
          <p:cNvSpPr/>
          <p:nvPr/>
        </p:nvSpPr>
        <p:spPr bwMode="gray">
          <a:xfrm>
            <a:off x="4238714" y="4734369"/>
            <a:ext cx="341832" cy="546931"/>
          </a:xfrm>
          <a:prstGeom prst="up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6515831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Taking Continued</a:t>
            </a:r>
            <a:endParaRPr lang="en-US" sz="2000" b="0" dirty="0"/>
          </a:p>
        </p:txBody>
      </p:sp>
      <p:sp>
        <p:nvSpPr>
          <p:cNvPr id="6" name="TextBox 5"/>
          <p:cNvSpPr txBox="1"/>
          <p:nvPr/>
        </p:nvSpPr>
        <p:spPr>
          <a:xfrm>
            <a:off x="316194" y="1563880"/>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Once all sections are completed and locked, the user will have to click the “Submit Exam” button located in the bottom right corner of the page.</a:t>
            </a:r>
          </a:p>
        </p:txBody>
      </p:sp>
      <p:sp>
        <p:nvSpPr>
          <p:cNvPr id="7" name="TextBox 6"/>
          <p:cNvSpPr txBox="1"/>
          <p:nvPr/>
        </p:nvSpPr>
        <p:spPr>
          <a:xfrm>
            <a:off x="4939468" y="2315912"/>
            <a:ext cx="3768695" cy="23544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Once clicked, the then greyed out questions will change colors.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Green indicating a correct answer</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Red indicating incorrect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user can then return to the user panel to see their overall score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769" y="5472108"/>
            <a:ext cx="2329339" cy="64334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194" y="2315911"/>
            <a:ext cx="4502914" cy="2645857"/>
          </a:xfrm>
          <a:prstGeom prst="rect">
            <a:avLst/>
          </a:prstGeom>
        </p:spPr>
      </p:pic>
    </p:spTree>
    <p:extLst>
      <p:ext uri="{BB962C8B-B14F-4D97-AF65-F5344CB8AC3E}">
        <p14:creationId xmlns:p14="http://schemas.microsoft.com/office/powerpoint/2010/main" val="394626230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Getting started:</a:t>
            </a:r>
          </a:p>
          <a:p>
            <a:pPr lvl="1"/>
            <a:r>
              <a:rPr lang="en-US" dirty="0" smtClean="0"/>
              <a:t>Registering</a:t>
            </a:r>
          </a:p>
          <a:p>
            <a:r>
              <a:rPr lang="en-US" dirty="0" smtClean="0"/>
              <a:t>Admin Page</a:t>
            </a:r>
          </a:p>
          <a:p>
            <a:pPr lvl="1"/>
            <a:r>
              <a:rPr lang="en-US" dirty="0" smtClean="0"/>
              <a:t>Exam Creation</a:t>
            </a:r>
          </a:p>
          <a:p>
            <a:pPr lvl="1"/>
            <a:r>
              <a:rPr lang="en-US" dirty="0" smtClean="0"/>
              <a:t>User Management</a:t>
            </a:r>
          </a:p>
          <a:p>
            <a:r>
              <a:rPr lang="en-US" dirty="0" smtClean="0"/>
              <a:t>User Page</a:t>
            </a:r>
            <a:endParaRPr lang="en-US" dirty="0"/>
          </a:p>
          <a:p>
            <a:pPr lvl="1"/>
            <a:r>
              <a:rPr lang="en-US" dirty="0" smtClean="0"/>
              <a:t>Exam taking</a:t>
            </a:r>
            <a:endParaRPr lang="en-US" dirty="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r>
              <a:rPr lang="en-US" dirty="0"/>
              <a:t/>
            </a:r>
            <a:br>
              <a:rPr lang="en-US" dirty="0"/>
            </a:br>
            <a:r>
              <a:rPr lang="en-US" dirty="0" smtClean="0"/>
              <a:t/>
            </a:r>
            <a:br>
              <a:rPr lang="en-US" dirty="0" smtClean="0"/>
            </a:br>
            <a:endParaRPr lang="en-US" dirty="0"/>
          </a:p>
        </p:txBody>
      </p:sp>
      <p:sp>
        <p:nvSpPr>
          <p:cNvPr id="3" name="Text Placeholder 2"/>
          <p:cNvSpPr>
            <a:spLocks noGrp="1"/>
          </p:cNvSpPr>
          <p:nvPr>
            <p:ph type="body" sz="quarter" idx="10"/>
          </p:nvPr>
        </p:nvSpPr>
        <p:spPr/>
        <p:txBody>
          <a:bodyPr/>
          <a:lstStyle/>
          <a:p>
            <a:r>
              <a:rPr lang="en-US" dirty="0" smtClean="0"/>
              <a:t>The Basics</a:t>
            </a:r>
          </a:p>
          <a:p>
            <a:r>
              <a:rPr lang="en-US" dirty="0"/>
              <a:t>http://10.165.30.38/exam_system/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a:t>
            </a:r>
            <a:endParaRPr lang="en-US" dirty="0"/>
          </a:p>
        </p:txBody>
      </p:sp>
      <p:grpSp>
        <p:nvGrpSpPr>
          <p:cNvPr id="6" name="Group 5"/>
          <p:cNvGrpSpPr/>
          <p:nvPr/>
        </p:nvGrpSpPr>
        <p:grpSpPr>
          <a:xfrm>
            <a:off x="271415" y="1622024"/>
            <a:ext cx="5328479" cy="2486372"/>
            <a:chOff x="568119" y="1784162"/>
            <a:chExt cx="5328479" cy="248637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19" y="1784162"/>
              <a:ext cx="5068008" cy="2486372"/>
            </a:xfrm>
            <a:prstGeom prst="rect">
              <a:avLst/>
            </a:prstGeom>
          </p:spPr>
        </p:pic>
        <p:sp>
          <p:nvSpPr>
            <p:cNvPr id="5" name="Left Arrow 4"/>
            <p:cNvSpPr/>
            <p:nvPr/>
          </p:nvSpPr>
          <p:spPr bwMode="gray">
            <a:xfrm>
              <a:off x="2854294" y="3794335"/>
              <a:ext cx="3042304" cy="25637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7" name="TextBox 6"/>
          <p:cNvSpPr txBox="1"/>
          <p:nvPr/>
        </p:nvSpPr>
        <p:spPr>
          <a:xfrm>
            <a:off x="5802594" y="3546505"/>
            <a:ext cx="2691926"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Click on the hyperlink to bring you to the registration page</a:t>
            </a:r>
          </a:p>
        </p:txBody>
      </p:sp>
      <p:sp>
        <p:nvSpPr>
          <p:cNvPr id="3" name="TextBox 2"/>
          <p:cNvSpPr txBox="1"/>
          <p:nvPr/>
        </p:nvSpPr>
        <p:spPr>
          <a:xfrm>
            <a:off x="410198" y="4725824"/>
            <a:ext cx="7939043" cy="9694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Tx/>
              <a:buChar char="-"/>
            </a:pPr>
            <a:r>
              <a:rPr lang="en-US" kern="0" dirty="0" smtClean="0">
                <a:ea typeface="Arial Unicode MS" pitchFamily="34" charset="-128"/>
                <a:cs typeface="Arial Unicode MS" pitchFamily="34" charset="-128"/>
              </a:rPr>
              <a:t>After supplying the required information, your account will be created!</a:t>
            </a:r>
          </a:p>
          <a:p>
            <a:pPr marL="285750" indent="-285750" fontAlgn="base">
              <a:spcBef>
                <a:spcPct val="50000"/>
              </a:spcBef>
              <a:spcAft>
                <a:spcPct val="0"/>
              </a:spcAft>
              <a:buClr>
                <a:srgbClr val="F0AB00"/>
              </a:buClr>
              <a:buSzPct val="80000"/>
              <a:buFontTx/>
              <a:buChar char="-"/>
            </a:pPr>
            <a:r>
              <a:rPr lang="en-US" sz="1800" kern="0" dirty="0" smtClean="0">
                <a:ea typeface="Arial Unicode MS" pitchFamily="34" charset="-128"/>
                <a:cs typeface="Arial Unicode MS" pitchFamily="34" charset="-128"/>
              </a:rPr>
              <a:t>Note: Any valid email address will work, so you may use a non SAP address</a:t>
            </a:r>
          </a:p>
        </p:txBody>
      </p:sp>
    </p:spTree>
    <p:extLst>
      <p:ext uri="{BB962C8B-B14F-4D97-AF65-F5344CB8AC3E}">
        <p14:creationId xmlns:p14="http://schemas.microsoft.com/office/powerpoint/2010/main" val="185022137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Admin Rights/Page</a:t>
            </a:r>
            <a:endParaRPr lang="en-US" dirty="0"/>
          </a:p>
        </p:txBody>
      </p:sp>
      <p:sp>
        <p:nvSpPr>
          <p:cNvPr id="3" name="Text Placeholder 2"/>
          <p:cNvSpPr>
            <a:spLocks noGrp="1"/>
          </p:cNvSpPr>
          <p:nvPr>
            <p:ph type="body" sz="quarter" idx="10"/>
          </p:nvPr>
        </p:nvSpPr>
        <p:spPr/>
        <p:txBody>
          <a:bodyPr/>
          <a:lstStyle/>
          <a:p>
            <a:r>
              <a:rPr lang="en-US" dirty="0" smtClean="0"/>
              <a:t>There are a few</a:t>
            </a:r>
          </a:p>
          <a:p>
            <a:r>
              <a:rPr lang="en-US" dirty="0"/>
              <a:t>http://</a:t>
            </a:r>
            <a:r>
              <a:rPr lang="en-US" dirty="0" smtClean="0"/>
              <a:t>10.165.30.38/exam_system/admin/</a:t>
            </a:r>
            <a:endParaRPr lang="en-US" dirty="0"/>
          </a:p>
        </p:txBody>
      </p:sp>
    </p:spTree>
    <p:extLst>
      <p:ext uri="{BB962C8B-B14F-4D97-AF65-F5344CB8AC3E}">
        <p14:creationId xmlns:p14="http://schemas.microsoft.com/office/powerpoint/2010/main" val="321063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Power</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Only existing administrators can give new users admin rights as well;</a:t>
            </a:r>
          </a:p>
          <a:p>
            <a:pPr lvl="1"/>
            <a:r>
              <a:rPr lang="en-US" dirty="0" smtClean="0"/>
              <a:t>This is done through User Management:</a:t>
            </a:r>
          </a:p>
        </p:txBody>
      </p:sp>
      <p:grpSp>
        <p:nvGrpSpPr>
          <p:cNvPr id="7" name="Group 6"/>
          <p:cNvGrpSpPr/>
          <p:nvPr/>
        </p:nvGrpSpPr>
        <p:grpSpPr>
          <a:xfrm>
            <a:off x="4727672" y="2045169"/>
            <a:ext cx="3732657" cy="1286132"/>
            <a:chOff x="2112666" y="2422743"/>
            <a:chExt cx="5277587" cy="1880051"/>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666" y="2559476"/>
              <a:ext cx="5277587" cy="1743318"/>
            </a:xfrm>
            <a:prstGeom prst="rect">
              <a:avLst/>
            </a:prstGeom>
          </p:spPr>
        </p:pic>
        <p:sp>
          <p:nvSpPr>
            <p:cNvPr id="6" name="Down Arrow 5"/>
            <p:cNvSpPr/>
            <p:nvPr/>
          </p:nvSpPr>
          <p:spPr bwMode="gray">
            <a:xfrm>
              <a:off x="3067939" y="2422743"/>
              <a:ext cx="256374" cy="799021"/>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8" name="TextBox 7"/>
          <p:cNvSpPr txBox="1"/>
          <p:nvPr/>
        </p:nvSpPr>
        <p:spPr>
          <a:xfrm>
            <a:off x="384557" y="2591775"/>
            <a:ext cx="4264349" cy="22159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Click on the link “To User Management”</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Select a user, check ‘Admin’ and click Update Info</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Note: This is also the panel which is used to see previous user attempts of exams.</a:t>
            </a:r>
          </a:p>
        </p:txBody>
      </p:sp>
      <p:grpSp>
        <p:nvGrpSpPr>
          <p:cNvPr id="14" name="Group 13"/>
          <p:cNvGrpSpPr/>
          <p:nvPr/>
        </p:nvGrpSpPr>
        <p:grpSpPr>
          <a:xfrm>
            <a:off x="4648906" y="3612620"/>
            <a:ext cx="3811423" cy="1028395"/>
            <a:chOff x="1814803" y="4817834"/>
            <a:chExt cx="5115639" cy="1343213"/>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803" y="4817834"/>
              <a:ext cx="5115639" cy="1343213"/>
            </a:xfrm>
            <a:prstGeom prst="rect">
              <a:avLst/>
            </a:prstGeom>
          </p:spPr>
        </p:pic>
        <p:sp>
          <p:nvSpPr>
            <p:cNvPr id="12" name="Right Arrow 11"/>
            <p:cNvSpPr/>
            <p:nvPr/>
          </p:nvSpPr>
          <p:spPr bwMode="gray">
            <a:xfrm>
              <a:off x="2522747" y="5498301"/>
              <a:ext cx="376015" cy="21151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ight Arrow 12"/>
            <p:cNvSpPr/>
            <p:nvPr/>
          </p:nvSpPr>
          <p:spPr bwMode="gray">
            <a:xfrm>
              <a:off x="5174867" y="5525387"/>
              <a:ext cx="658027" cy="210439"/>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9163" y="5138845"/>
            <a:ext cx="5941166" cy="598016"/>
          </a:xfrm>
          <a:prstGeom prst="rect">
            <a:avLst/>
          </a:prstGeom>
        </p:spPr>
      </p:pic>
    </p:spTree>
    <p:extLst>
      <p:ext uri="{BB962C8B-B14F-4D97-AF65-F5344CB8AC3E}">
        <p14:creationId xmlns:p14="http://schemas.microsoft.com/office/powerpoint/2010/main" val="338259416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Creation Page</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You are able to create Exams, Sections, Questions and Answers here; as well as associate them to one another as you see fit.</a:t>
            </a:r>
          </a:p>
        </p:txBody>
      </p:sp>
      <p:sp>
        <p:nvSpPr>
          <p:cNvPr id="4" name="TextBox 3"/>
          <p:cNvSpPr txBox="1"/>
          <p:nvPr/>
        </p:nvSpPr>
        <p:spPr>
          <a:xfrm>
            <a:off x="521293" y="4042161"/>
            <a:ext cx="7998864" cy="170816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Each text windows has a corresponding ‘Create’ button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Input the title/text of what you wish the exam/section/question/answer to be called/contain and click create.</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Note: An alert will go off upon successful creation.</a:t>
            </a:r>
          </a:p>
          <a:p>
            <a:pPr marL="1200150" lvl="2" indent="-285750" fontAlgn="base">
              <a:spcBef>
                <a:spcPct val="50000"/>
              </a:spcBef>
              <a:spcAft>
                <a:spcPct val="0"/>
              </a:spcAft>
              <a:buClr>
                <a:srgbClr val="F0AB00"/>
              </a:buClr>
              <a:buFont typeface="Arial" pitchFamily="34" charset="0"/>
              <a:buChar char="•"/>
            </a:pPr>
            <a:r>
              <a:rPr lang="en-US" kern="0" dirty="0" smtClean="0">
                <a:ea typeface="Arial Unicode MS" pitchFamily="34" charset="-128"/>
                <a:cs typeface="Arial Unicode MS" pitchFamily="34" charset="-128"/>
              </a:rPr>
              <a:t>If you click create and an alert does not go off, contact the system administrator </a:t>
            </a:r>
          </a:p>
        </p:txBody>
      </p:sp>
      <p:grpSp>
        <p:nvGrpSpPr>
          <p:cNvPr id="18" name="Group 17"/>
          <p:cNvGrpSpPr/>
          <p:nvPr/>
        </p:nvGrpSpPr>
        <p:grpSpPr>
          <a:xfrm>
            <a:off x="589660" y="2391579"/>
            <a:ext cx="5896598" cy="1576077"/>
            <a:chOff x="589660" y="2391579"/>
            <a:chExt cx="5896598" cy="157607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60" y="2391579"/>
              <a:ext cx="5896598" cy="1576077"/>
            </a:xfrm>
            <a:prstGeom prst="rect">
              <a:avLst/>
            </a:prstGeom>
          </p:spPr>
        </p:pic>
        <p:sp>
          <p:nvSpPr>
            <p:cNvPr id="12" name="Left-Right Arrow 11"/>
            <p:cNvSpPr/>
            <p:nvPr/>
          </p:nvSpPr>
          <p:spPr bwMode="gray">
            <a:xfrm>
              <a:off x="2529555" y="2516737"/>
              <a:ext cx="3426864" cy="128186"/>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Left-Right Arrow 12"/>
            <p:cNvSpPr/>
            <p:nvPr/>
          </p:nvSpPr>
          <p:spPr bwMode="gray">
            <a:xfrm>
              <a:off x="2529555" y="2733230"/>
              <a:ext cx="3426864" cy="128186"/>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Left-Right Arrow 13"/>
            <p:cNvSpPr/>
            <p:nvPr/>
          </p:nvSpPr>
          <p:spPr bwMode="gray">
            <a:xfrm>
              <a:off x="5647346" y="3037317"/>
              <a:ext cx="394531" cy="8759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Left-Right Arrow 15"/>
            <p:cNvSpPr/>
            <p:nvPr/>
          </p:nvSpPr>
          <p:spPr bwMode="gray">
            <a:xfrm>
              <a:off x="5647346" y="3374032"/>
              <a:ext cx="394531" cy="8759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623" y="2861416"/>
            <a:ext cx="1928534" cy="697995"/>
          </a:xfrm>
          <a:prstGeom prst="rect">
            <a:avLst/>
          </a:prstGeom>
        </p:spPr>
      </p:pic>
    </p:spTree>
    <p:extLst>
      <p:ext uri="{BB962C8B-B14F-4D97-AF65-F5344CB8AC3E}">
        <p14:creationId xmlns:p14="http://schemas.microsoft.com/office/powerpoint/2010/main" val="160615472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Managers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Once your exams, sections, etc.. Have been created, you can associate them together using the provided managers.</a:t>
            </a:r>
          </a:p>
        </p:txBody>
      </p:sp>
      <p:grpSp>
        <p:nvGrpSpPr>
          <p:cNvPr id="7" name="Group 6"/>
          <p:cNvGrpSpPr/>
          <p:nvPr/>
        </p:nvGrpSpPr>
        <p:grpSpPr>
          <a:xfrm>
            <a:off x="418744" y="2330399"/>
            <a:ext cx="4324172" cy="4044764"/>
            <a:chOff x="418744" y="2330399"/>
            <a:chExt cx="4811564" cy="3951068"/>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44" y="4178893"/>
              <a:ext cx="4811564" cy="2102574"/>
            </a:xfrm>
            <a:prstGeom prst="rect">
              <a:avLst/>
            </a:prstGeom>
          </p:spPr>
        </p:pic>
        <p:grpSp>
          <p:nvGrpSpPr>
            <p:cNvPr id="5" name="Group 4"/>
            <p:cNvGrpSpPr/>
            <p:nvPr/>
          </p:nvGrpSpPr>
          <p:grpSpPr>
            <a:xfrm>
              <a:off x="418744" y="2330399"/>
              <a:ext cx="4811564" cy="1951044"/>
              <a:chOff x="418744" y="2330399"/>
              <a:chExt cx="4811564" cy="1951044"/>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44" y="2330399"/>
                <a:ext cx="4811564" cy="1602222"/>
              </a:xfrm>
              <a:prstGeom prst="rect">
                <a:avLst/>
              </a:prstGeom>
            </p:spPr>
          </p:pic>
          <p:sp>
            <p:nvSpPr>
              <p:cNvPr id="13" name="Down Arrow 12"/>
              <p:cNvSpPr/>
              <p:nvPr/>
            </p:nvSpPr>
            <p:spPr bwMode="gray">
              <a:xfrm>
                <a:off x="2657742" y="3341406"/>
                <a:ext cx="166784" cy="940037"/>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14" name="TextBox 13"/>
          <p:cNvSpPr txBox="1"/>
          <p:nvPr/>
        </p:nvSpPr>
        <p:spPr>
          <a:xfrm>
            <a:off x="4871103" y="2330399"/>
            <a:ext cx="3802877"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managers give you a way to </a:t>
            </a:r>
            <a:r>
              <a:rPr lang="en-US" kern="0" dirty="0" smtClean="0">
                <a:ea typeface="Arial Unicode MS" pitchFamily="34" charset="-128"/>
                <a:cs typeface="Arial Unicode MS" pitchFamily="34" charset="-128"/>
              </a:rPr>
              <a:t>associate </a:t>
            </a:r>
            <a:r>
              <a:rPr lang="en-US" kern="0" dirty="0" smtClean="0">
                <a:ea typeface="Arial Unicode MS" pitchFamily="34" charset="-128"/>
                <a:cs typeface="Arial Unicode MS" pitchFamily="34" charset="-128"/>
              </a:rPr>
              <a:t>the created pools of entities to one another (as shown in the previous slide)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Once an entity is chosen, the associated objects will be listed.</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green edit button will open a </a:t>
            </a:r>
            <a:r>
              <a:rPr lang="en-US" kern="0" dirty="0" err="1" smtClean="0">
                <a:ea typeface="Arial Unicode MS" pitchFamily="34" charset="-128"/>
                <a:cs typeface="Arial Unicode MS" pitchFamily="34" charset="-128"/>
              </a:rPr>
              <a:t>lightbox</a:t>
            </a:r>
            <a:r>
              <a:rPr lang="en-US" kern="0" dirty="0" smtClean="0">
                <a:ea typeface="Arial Unicode MS" pitchFamily="34" charset="-128"/>
                <a:cs typeface="Arial Unicode MS" pitchFamily="34" charset="-128"/>
              </a:rPr>
              <a:t> div containing the manager for that particular entity</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orange edit buttons will load edit panels for quick text edits.</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44224357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Edits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If you require to do an a larger edit to a particular question/answer, you can the actual editor panel to so.</a:t>
            </a:r>
          </a:p>
        </p:txBody>
      </p:sp>
      <p:sp>
        <p:nvSpPr>
          <p:cNvPr id="14" name="TextBox 13"/>
          <p:cNvSpPr txBox="1"/>
          <p:nvPr/>
        </p:nvSpPr>
        <p:spPr>
          <a:xfrm>
            <a:off x="4930924" y="2492334"/>
            <a:ext cx="3136306" cy="18004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type of entity you wish to edit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actual entity</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Edit away</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3" y="2492334"/>
            <a:ext cx="3787853" cy="1010993"/>
          </a:xfrm>
          <a:prstGeom prst="rect">
            <a:avLst/>
          </a:prstGeom>
        </p:spPr>
      </p:pic>
      <p:sp>
        <p:nvSpPr>
          <p:cNvPr id="7" name="Left Arrow 6"/>
          <p:cNvSpPr/>
          <p:nvPr/>
        </p:nvSpPr>
        <p:spPr bwMode="gray">
          <a:xfrm>
            <a:off x="2623559" y="2845750"/>
            <a:ext cx="743484" cy="21364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02" y="4130892"/>
            <a:ext cx="2828389" cy="1874067"/>
          </a:xfrm>
          <a:prstGeom prst="rect">
            <a:avLst/>
          </a:prstGeom>
        </p:spPr>
      </p:pic>
      <p:sp>
        <p:nvSpPr>
          <p:cNvPr id="9" name="Down Arrow 8"/>
          <p:cNvSpPr/>
          <p:nvPr/>
        </p:nvSpPr>
        <p:spPr bwMode="gray">
          <a:xfrm>
            <a:off x="1444239" y="3503327"/>
            <a:ext cx="205099" cy="53883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529413" y="4836920"/>
            <a:ext cx="4973652"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Note: this offers the same functionality as using the orange edit button; this simply give you a larger text area to type in.</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88703349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TotalTime>
  <Words>608</Words>
  <Application>Microsoft Office PowerPoint</Application>
  <PresentationFormat>On-screen Show (4:3)</PresentationFormat>
  <Paragraphs>79</Paragraphs>
  <Slides>16</Slides>
  <Notes>15</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SAP_2011_v1.2</vt:lpstr>
      <vt:lpstr>The Exam System – User Guide Global Technology Legal Compliance</vt:lpstr>
      <vt:lpstr>Agenda</vt:lpstr>
      <vt:lpstr>Getting Started  </vt:lpstr>
      <vt:lpstr>Registering</vt:lpstr>
      <vt:lpstr>Admin Rights/Page</vt:lpstr>
      <vt:lpstr>Admin Power</vt:lpstr>
      <vt:lpstr>Exam Creation Page</vt:lpstr>
      <vt:lpstr>The Managers</vt:lpstr>
      <vt:lpstr>Big Edits</vt:lpstr>
      <vt:lpstr>User Page</vt:lpstr>
      <vt:lpstr>The User Panel</vt:lpstr>
      <vt:lpstr>Exam Taking</vt:lpstr>
      <vt:lpstr>Exam Taking Continued</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Louie, Evan</cp:lastModifiedBy>
  <cp:revision>89</cp:revision>
  <dcterms:created xsi:type="dcterms:W3CDTF">2011-02-17T10:36:00Z</dcterms:created>
  <dcterms:modified xsi:type="dcterms:W3CDTF">2012-08-13T20:54:17Z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