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27" r:id="rId2"/>
    <p:sldId id="344" r:id="rId3"/>
    <p:sldId id="337" r:id="rId4"/>
    <p:sldId id="352" r:id="rId5"/>
    <p:sldId id="345" r:id="rId6"/>
    <p:sldId id="346" r:id="rId7"/>
    <p:sldId id="365" r:id="rId8"/>
    <p:sldId id="348" r:id="rId9"/>
    <p:sldId id="349" r:id="rId10"/>
    <p:sldId id="364" r:id="rId11"/>
    <p:sldId id="350" r:id="rId12"/>
    <p:sldId id="351" r:id="rId13"/>
    <p:sldId id="310" r:id="rId14"/>
    <p:sldId id="265" r:id="rId15"/>
    <p:sldId id="339" r:id="rId1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72" d="100"/>
          <a:sy n="72" d="100"/>
        </p:scale>
        <p:origin x="-1746" y="-10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tdwiki.pgdev.sap.corp/display/GTLC/Context+File+Requiremen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a:t>
            </a:r>
            <a:r>
              <a:rPr lang="en-US" smtClean="0"/>
              <a:t>- Documentation</a:t>
            </a:r>
            <a:r>
              <a:rPr lang="en-US" dirty="0" smtClean="0"/>
              <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Confidential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It’s Designed Like This</a:t>
            </a:r>
            <a:endParaRPr lang="en-US" sz="2000" b="0" dirty="0"/>
          </a:p>
        </p:txBody>
      </p:sp>
      <p:sp>
        <p:nvSpPr>
          <p:cNvPr id="3" name="Text Placeholder 2"/>
          <p:cNvSpPr>
            <a:spLocks noGrp="1"/>
          </p:cNvSpPr>
          <p:nvPr>
            <p:ph type="body" sz="quarter" idx="10"/>
          </p:nvPr>
        </p:nvSpPr>
        <p:spPr/>
        <p:txBody>
          <a:bodyPr/>
          <a:lstStyle/>
          <a:p>
            <a:pPr lvl="0"/>
            <a:r>
              <a:rPr lang="en-US" dirty="0" smtClean="0"/>
              <a:t>The database was designed like this to solve several use cases:</a:t>
            </a:r>
          </a:p>
          <a:p>
            <a:pPr marL="555625" lvl="2" indent="-285750">
              <a:buFont typeface="Arial" pitchFamily="34" charset="0"/>
              <a:buChar char="•"/>
            </a:pPr>
            <a:r>
              <a:rPr lang="en-US" dirty="0" smtClean="0"/>
              <a:t>An exam should be able to have multiple sections</a:t>
            </a:r>
          </a:p>
          <a:p>
            <a:pPr marL="555625" lvl="2" indent="-285750">
              <a:buFont typeface="Arial" pitchFamily="34" charset="0"/>
              <a:buChar char="•"/>
            </a:pPr>
            <a:r>
              <a:rPr lang="en-US" dirty="0" smtClean="0"/>
              <a:t>Each section should be able to have multiple questions</a:t>
            </a:r>
          </a:p>
          <a:p>
            <a:pPr marL="555625" lvl="2" indent="-285750">
              <a:buFont typeface="Arial" pitchFamily="34" charset="0"/>
              <a:buChar char="•"/>
            </a:pPr>
            <a:r>
              <a:rPr lang="en-US" dirty="0" smtClean="0"/>
              <a:t>Each question should be able to have several possible answers but only 1 correct one</a:t>
            </a:r>
          </a:p>
          <a:p>
            <a:pPr marL="555625" lvl="2" indent="-285750">
              <a:buFont typeface="Arial" pitchFamily="34" charset="0"/>
              <a:buChar char="•"/>
            </a:pPr>
            <a:r>
              <a:rPr lang="en-US" dirty="0" smtClean="0"/>
              <a:t>A question associated with any given section should not be required to have the same answer as itself in another section:</a:t>
            </a:r>
          </a:p>
          <a:p>
            <a:pPr marL="735750" lvl="3" indent="-285750">
              <a:buFont typeface="Arial" pitchFamily="34" charset="0"/>
              <a:buChar char="•"/>
            </a:pPr>
            <a:r>
              <a:rPr lang="en-US" dirty="0" smtClean="0"/>
              <a:t>ex:</a:t>
            </a:r>
          </a:p>
          <a:p>
            <a:pPr marL="915750" lvl="4" indent="-285750">
              <a:buFont typeface="Arial" pitchFamily="34" charset="0"/>
              <a:buChar char="•"/>
            </a:pPr>
            <a:r>
              <a:rPr lang="en-US" dirty="0" smtClean="0"/>
              <a:t>Question: What color do you get if you mix every color together?</a:t>
            </a:r>
          </a:p>
          <a:p>
            <a:pPr marL="915750" lvl="4" indent="-285750"/>
            <a:r>
              <a:rPr lang="en-US" dirty="0" smtClean="0"/>
              <a:t>If this question was being asked in an “Art” section, the answer would be “Black”</a:t>
            </a:r>
          </a:p>
          <a:p>
            <a:pPr marL="915750" lvl="4" indent="-285750"/>
            <a:r>
              <a:rPr lang="en-US" dirty="0" smtClean="0"/>
              <a:t>If this question was being asked in a “Physics” section, the answer would be “White”</a:t>
            </a:r>
            <a:endParaRPr lang="en-US" dirty="0"/>
          </a:p>
        </p:txBody>
      </p:sp>
    </p:spTree>
    <p:extLst>
      <p:ext uri="{BB962C8B-B14F-4D97-AF65-F5344CB8AC3E}">
        <p14:creationId xmlns:p14="http://schemas.microsoft.com/office/powerpoint/2010/main" val="149241191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Frameworks and Tools Used</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2884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Frameworks/Libraries</a:t>
            </a:r>
            <a:endParaRPr lang="en-US" sz="2000" dirty="0"/>
          </a:p>
        </p:txBody>
      </p:sp>
      <p:sp>
        <p:nvSpPr>
          <p:cNvPr id="3" name="Text Placeholder 2"/>
          <p:cNvSpPr>
            <a:spLocks noGrp="1"/>
          </p:cNvSpPr>
          <p:nvPr>
            <p:ph type="body" sz="quarter" idx="10"/>
          </p:nvPr>
        </p:nvSpPr>
        <p:spPr/>
        <p:txBody>
          <a:bodyPr/>
          <a:lstStyle/>
          <a:p>
            <a:pPr lvl="0"/>
            <a:r>
              <a:rPr lang="en-US" dirty="0" smtClean="0"/>
              <a:t>The only library used was </a:t>
            </a:r>
            <a:r>
              <a:rPr lang="en-US" dirty="0" err="1" smtClean="0"/>
              <a:t>jQuery</a:t>
            </a:r>
            <a:endParaRPr lang="en-US" dirty="0" smtClean="0"/>
          </a:p>
          <a:p>
            <a:pPr lvl="1"/>
            <a:r>
              <a:rPr lang="en-US" dirty="0" smtClean="0"/>
              <a:t>All other functionality and usability is </a:t>
            </a:r>
            <a:r>
              <a:rPr lang="en-US" dirty="0" err="1" smtClean="0"/>
              <a:t>handcoded</a:t>
            </a:r>
            <a:r>
              <a:rPr lang="en-US" dirty="0" smtClean="0"/>
              <a:t>.</a:t>
            </a:r>
          </a:p>
        </p:txBody>
      </p:sp>
    </p:spTree>
    <p:extLst>
      <p:ext uri="{BB962C8B-B14F-4D97-AF65-F5344CB8AC3E}">
        <p14:creationId xmlns:p14="http://schemas.microsoft.com/office/powerpoint/2010/main" val="294942758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For more complete examples of what a context file should look like, as well as the actual XML </a:t>
            </a:r>
            <a:r>
              <a:rPr lang="en-US" dirty="0" err="1" smtClean="0"/>
              <a:t>Scema</a:t>
            </a:r>
            <a:r>
              <a:rPr lang="en-US" dirty="0" smtClean="0"/>
              <a:t>, please refer to this site:</a:t>
            </a:r>
          </a:p>
          <a:p>
            <a:endParaRPr lang="en-US" dirty="0"/>
          </a:p>
          <a:p>
            <a:r>
              <a:rPr lang="en-US" dirty="0">
                <a:hlinkClick r:id="rId3"/>
              </a:rPr>
              <a:t>https://tdwiki.pgdev.sap.corp/display/GTLC/Context+File+Requirement</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What is the Exam System?:</a:t>
            </a:r>
          </a:p>
          <a:p>
            <a:pPr lvl="1"/>
            <a:r>
              <a:rPr lang="en-US" dirty="0" smtClean="0"/>
              <a:t>What it is</a:t>
            </a:r>
          </a:p>
          <a:p>
            <a:r>
              <a:rPr lang="en-US" dirty="0" smtClean="0"/>
              <a:t>Implementation &amp; Classes</a:t>
            </a:r>
          </a:p>
          <a:p>
            <a:pPr lvl="1"/>
            <a:r>
              <a:rPr lang="en-US" dirty="0" smtClean="0"/>
              <a:t>Classes explained</a:t>
            </a:r>
          </a:p>
          <a:p>
            <a:r>
              <a:rPr lang="en-US" dirty="0" smtClean="0"/>
              <a:t>Database</a:t>
            </a:r>
            <a:endParaRPr lang="en-US" dirty="0"/>
          </a:p>
          <a:p>
            <a:pPr lvl="1"/>
            <a:r>
              <a:rPr lang="en-US" dirty="0" smtClean="0"/>
              <a:t>ERD</a:t>
            </a:r>
          </a:p>
          <a:p>
            <a:r>
              <a:rPr lang="en-US" dirty="0" smtClean="0"/>
              <a:t>Frameworks and Tools Used</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the Exam System?:</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Text Placeholder 2"/>
          <p:cNvSpPr>
            <a:spLocks noGrp="1"/>
          </p:cNvSpPr>
          <p:nvPr>
            <p:ph type="body" sz="quarter" idx="10"/>
          </p:nvPr>
        </p:nvSpPr>
        <p:spPr/>
        <p:txBody>
          <a:bodyPr/>
          <a:lstStyle/>
          <a:p>
            <a:pPr lvl="0"/>
            <a:r>
              <a:rPr lang="en-US" dirty="0" smtClean="0"/>
              <a:t>A web application to create and administer quizzes/tests/exams</a:t>
            </a:r>
          </a:p>
          <a:p>
            <a:pPr lvl="1"/>
            <a:r>
              <a:rPr lang="en-US" dirty="0" smtClean="0"/>
              <a:t>Users will be able to:</a:t>
            </a:r>
          </a:p>
          <a:p>
            <a:pPr lvl="2"/>
            <a:r>
              <a:rPr lang="en-US" dirty="0" smtClean="0"/>
              <a:t>Create user accounts</a:t>
            </a:r>
          </a:p>
          <a:p>
            <a:pPr lvl="2"/>
            <a:r>
              <a:rPr lang="en-US" dirty="0" smtClean="0"/>
              <a:t>Create exam objects</a:t>
            </a:r>
          </a:p>
          <a:p>
            <a:pPr lvl="2"/>
            <a:r>
              <a:rPr lang="en-US" dirty="0" smtClean="0"/>
              <a:t>Create question objects</a:t>
            </a:r>
          </a:p>
          <a:p>
            <a:pPr lvl="2"/>
            <a:r>
              <a:rPr lang="en-US" dirty="0" smtClean="0"/>
              <a:t>Create answer objects</a:t>
            </a:r>
          </a:p>
          <a:p>
            <a:pPr lvl="2"/>
            <a:r>
              <a:rPr lang="en-US" dirty="0" smtClean="0"/>
              <a:t>Associate them all together as the user see fits to create an exam</a:t>
            </a:r>
          </a:p>
          <a:p>
            <a:pPr lvl="2"/>
            <a:r>
              <a:rPr lang="en-US" dirty="0" smtClean="0"/>
              <a:t>Take the created exams</a:t>
            </a:r>
          </a:p>
          <a:p>
            <a:pPr lvl="2"/>
            <a:r>
              <a:rPr lang="en-US" dirty="0" smtClean="0"/>
              <a:t>Get immediate responses on whether or not their answers are correct</a:t>
            </a:r>
          </a:p>
          <a:p>
            <a:pPr lvl="2"/>
            <a:r>
              <a:rPr lang="en-US" dirty="0" smtClean="0"/>
              <a:t>Keep track of the previous exams taken using the user control panel</a:t>
            </a:r>
          </a:p>
          <a:p>
            <a:pPr lvl="2"/>
            <a:endParaRPr lang="en-US" dirty="0" smtClean="0"/>
          </a:p>
        </p:txBody>
      </p:sp>
    </p:spTree>
    <p:extLst>
      <p:ext uri="{BB962C8B-B14F-4D97-AF65-F5344CB8AC3E}">
        <p14:creationId xmlns:p14="http://schemas.microsoft.com/office/powerpoint/2010/main" val="34402494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Classes</a:t>
            </a:r>
          </a:p>
        </p:txBody>
      </p:sp>
      <p:sp>
        <p:nvSpPr>
          <p:cNvPr id="3" name="Text Placeholder 2"/>
          <p:cNvSpPr>
            <a:spLocks noGrp="1"/>
          </p:cNvSpPr>
          <p:nvPr>
            <p:ph type="body" sz="quarter" idx="10"/>
          </p:nvPr>
        </p:nvSpPr>
        <p:spPr/>
        <p:txBody>
          <a:bodyPr/>
          <a:lstStyle/>
          <a:p>
            <a:r>
              <a:rPr lang="en-US" dirty="0" smtClean="0"/>
              <a:t>There are a few</a:t>
            </a:r>
            <a:endParaRPr lang="en-US" dirty="0"/>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table in the Database has a class</a:t>
            </a:r>
            <a:endParaRPr lang="en-US" sz="2000" b="0" dirty="0"/>
          </a:p>
        </p:txBody>
      </p:sp>
      <p:sp>
        <p:nvSpPr>
          <p:cNvPr id="3" name="Text Placeholder 2"/>
          <p:cNvSpPr>
            <a:spLocks noGrp="1"/>
          </p:cNvSpPr>
          <p:nvPr>
            <p:ph type="body" sz="quarter" idx="10"/>
          </p:nvPr>
        </p:nvSpPr>
        <p:spPr/>
        <p:txBody>
          <a:bodyPr/>
          <a:lstStyle/>
          <a:p>
            <a:pPr lvl="0"/>
            <a:r>
              <a:rPr lang="en-US" dirty="0" smtClean="0"/>
              <a:t>Every table in the database has its own class</a:t>
            </a:r>
          </a:p>
          <a:p>
            <a:pPr lvl="1"/>
            <a:r>
              <a:rPr lang="en-US" dirty="0" smtClean="0"/>
              <a:t>Along with basic getter/setters for every variable which a table row would have, each class has the ability to:</a:t>
            </a:r>
          </a:p>
          <a:p>
            <a:pPr lvl="2"/>
            <a:r>
              <a:rPr lang="en-US" dirty="0" smtClean="0"/>
              <a:t>Grab all associated information using only a primary key</a:t>
            </a:r>
          </a:p>
          <a:p>
            <a:pPr lvl="2"/>
            <a:r>
              <a:rPr lang="en-US" dirty="0" smtClean="0"/>
              <a:t>Save to the database</a:t>
            </a:r>
          </a:p>
          <a:p>
            <a:pPr lvl="2"/>
            <a:r>
              <a:rPr lang="en-US" dirty="0" smtClean="0"/>
              <a:t>Delete from the database</a:t>
            </a:r>
            <a:endParaRPr lang="en-US" dirty="0"/>
          </a:p>
          <a:p>
            <a:pPr lvl="2"/>
            <a:endParaRPr lang="en-US" dirty="0" smtClean="0"/>
          </a:p>
          <a:p>
            <a:pPr lvl="1"/>
            <a:r>
              <a:rPr lang="en-US" dirty="0" smtClean="0"/>
              <a:t>Refer to the ER Diagram for the classes.</a:t>
            </a:r>
          </a:p>
        </p:txBody>
      </p:sp>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324000" y="324000"/>
            <a:ext cx="8496000" cy="756000"/>
          </a:xfrm>
        </p:spPr>
        <p:txBody>
          <a:bodyPr/>
          <a:lstStyle/>
          <a:p>
            <a:r>
              <a:rPr lang="en-US" sz="2000" b="0" dirty="0" smtClean="0"/>
              <a:t>Exam Objects</a:t>
            </a:r>
            <a:endParaRPr lang="en-US" sz="2000" b="0" dirty="0"/>
          </a:p>
        </p:txBody>
      </p:sp>
      <p:sp>
        <p:nvSpPr>
          <p:cNvPr id="17" name="Text Placeholder 2"/>
          <p:cNvSpPr>
            <a:spLocks noGrp="1"/>
          </p:cNvSpPr>
          <p:nvPr>
            <p:ph type="body" sz="quarter" idx="10"/>
          </p:nvPr>
        </p:nvSpPr>
        <p:spPr>
          <a:xfrm>
            <a:off x="324000" y="1690687"/>
            <a:ext cx="8461077" cy="958509"/>
          </a:xfrm>
        </p:spPr>
        <p:txBody>
          <a:bodyPr/>
          <a:lstStyle/>
          <a:p>
            <a:pPr lvl="0"/>
            <a:r>
              <a:rPr lang="en-US" dirty="0" smtClean="0"/>
              <a:t>It is necessary to understand how the systems objects (exams, sections, etc..) are related to one another in order to create proper exams.</a:t>
            </a:r>
          </a:p>
        </p:txBody>
      </p:sp>
      <p:sp>
        <p:nvSpPr>
          <p:cNvPr id="18" name="TextBox 17"/>
          <p:cNvSpPr txBox="1"/>
          <p:nvPr/>
        </p:nvSpPr>
        <p:spPr>
          <a:xfrm>
            <a:off x="3717421" y="2418460"/>
            <a:ext cx="4802736"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Every exam can be linked with 0-many sections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Each section can be linked with multiple questions</a:t>
            </a:r>
          </a:p>
          <a:p>
            <a:pPr marL="285750" indent="-285750" fontAlgn="base">
              <a:spcBef>
                <a:spcPct val="50000"/>
              </a:spcBef>
              <a:spcAft>
                <a:spcPct val="0"/>
              </a:spcAft>
              <a:buClr>
                <a:srgbClr val="F0AB00"/>
              </a:buClr>
              <a:buSzPct val="80000"/>
              <a:buFont typeface="Arial" pitchFamily="34" charset="0"/>
              <a:buChar char="•"/>
            </a:pPr>
            <a:r>
              <a:rPr lang="en-US" dirty="0" smtClean="0"/>
              <a:t>Each question associated to any given section will be associated with an answer</a:t>
            </a:r>
          </a:p>
          <a:p>
            <a:pPr marL="742950" lvl="1" indent="-285750" fontAlgn="base">
              <a:spcBef>
                <a:spcPct val="50000"/>
              </a:spcBef>
              <a:spcAft>
                <a:spcPct val="0"/>
              </a:spcAft>
              <a:buClr>
                <a:srgbClr val="F0AB00"/>
              </a:buClr>
              <a:buSzPct val="80000"/>
              <a:buFont typeface="Arial" pitchFamily="34" charset="0"/>
              <a:buChar char="•"/>
            </a:pPr>
            <a:r>
              <a:rPr lang="en-US" dirty="0" smtClean="0"/>
              <a:t>This means that the same question existing in 2 different section can have differing answers</a:t>
            </a:r>
            <a:r>
              <a:rPr lang="en-US" dirty="0"/>
              <a:t> </a:t>
            </a:r>
            <a:endParaRPr lang="en-US" kern="0" dirty="0" smtClean="0">
              <a:ea typeface="Arial Unicode MS" pitchFamily="34" charset="-128"/>
              <a:cs typeface="Arial Unicode MS" pitchFamily="34" charset="-128"/>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68" y="2418460"/>
            <a:ext cx="3233919" cy="2615013"/>
          </a:xfrm>
          <a:prstGeom prst="rect">
            <a:avLst/>
          </a:prstGeom>
        </p:spPr>
      </p:pic>
      <p:sp>
        <p:nvSpPr>
          <p:cNvPr id="20" name="TextBox 19"/>
          <p:cNvSpPr txBox="1"/>
          <p:nvPr/>
        </p:nvSpPr>
        <p:spPr>
          <a:xfrm>
            <a:off x="367468" y="5326949"/>
            <a:ext cx="8152689"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Example:</a:t>
            </a:r>
          </a:p>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Question: Is this absence of color black or white?</a:t>
            </a:r>
          </a:p>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The answer would depend on the section; if physics, black, if art, white</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97585238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sz="2000" b="0" dirty="0"/>
          </a:p>
        </p:txBody>
      </p:sp>
      <p:sp>
        <p:nvSpPr>
          <p:cNvPr id="3" name="Text Placeholder 2"/>
          <p:cNvSpPr>
            <a:spLocks noGrp="1"/>
          </p:cNvSpPr>
          <p:nvPr>
            <p:ph type="body" sz="quarter" idx="10"/>
          </p:nvPr>
        </p:nvSpPr>
        <p:spPr/>
        <p:txBody>
          <a:bodyPr/>
          <a:lstStyle/>
          <a:p>
            <a:pPr lvl="0"/>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02" y="1709156"/>
            <a:ext cx="8548933" cy="4009316"/>
          </a:xfrm>
          <a:prstGeom prst="rect">
            <a:avLst/>
          </a:prstGeom>
        </p:spPr>
      </p:pic>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479</Words>
  <Application>Microsoft Office PowerPoint</Application>
  <PresentationFormat>On-screen Show (4:3)</PresentationFormat>
  <Paragraphs>77</Paragraphs>
  <Slides>15</Slides>
  <Notes>14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SAP_2011_v1.2</vt:lpstr>
      <vt:lpstr>The Exam System - Documentation Global Technology Legal Compliance</vt:lpstr>
      <vt:lpstr>Agenda</vt:lpstr>
      <vt:lpstr>What is the Exam System?:  </vt:lpstr>
      <vt:lpstr>What is it?</vt:lpstr>
      <vt:lpstr>Classes</vt:lpstr>
      <vt:lpstr>Every table in the Database has a class</vt:lpstr>
      <vt:lpstr>Exam Objects</vt:lpstr>
      <vt:lpstr>Database</vt:lpstr>
      <vt:lpstr>ER Diagram</vt:lpstr>
      <vt:lpstr>Why It’s Designed Like This</vt:lpstr>
      <vt:lpstr>Frameworks and Tools Used</vt:lpstr>
      <vt:lpstr>Frameworks/Libraries</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65</cp:revision>
  <dcterms:created xsi:type="dcterms:W3CDTF">2011-02-17T10:36:00Z</dcterms:created>
  <dcterms:modified xsi:type="dcterms:W3CDTF">2012-08-09T00:38:22Z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