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21" Target="slides/slide16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slide" Id="rId22" Target="slides/slide17.xml"/><Relationship Type="http://schemas.openxmlformats.org/officeDocument/2006/relationships/theme" Id="rId1" Target="theme/theme2.xml"/><Relationship Type="http://schemas.openxmlformats.org/officeDocument/2006/relationships/slide" Id="rId13" Target="slides/slide8.xml"/><Relationship Type="http://schemas.openxmlformats.org/officeDocument/2006/relationships/slide" Id="rId23" Target="slides/slide1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7" id="4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0" id="1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6" id="1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8" id="14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8" id="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9" id="1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0" id="1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2" id="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3" id="18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4" id="18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7" id="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8" id="1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9" id="1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3" id="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4" id="1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5" id="1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9" id="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0" id="2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1" id="2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5" id="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6" id="20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7" id="20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1" id="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9" id="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2" id="10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8" id="1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0" x="0"/>
            <a:ext cy="6901800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scaled="0" ang="7919881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/>
          <p:nvPr/>
        </p:nvSpPr>
        <p:spPr>
          <a:xfrm flipH="1">
            <a:off y="16052" x="-3832"/>
            <a:ext cy="6881034" cx="10925833"/>
          </a:xfrm>
          <a:custGeom>
            <a:pathLst>
              <a:path extrusionOk="0" h="6863875" w="24279631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 flipH="1">
            <a:off y="881" x="14659"/>
            <a:ext cy="6881034" cx="10500940"/>
          </a:xfrm>
          <a:custGeom>
            <a:pathLst>
              <a:path extrusionOk="0" h="6863875" w="24279631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/>
        </p:txBody>
      </p:sp>
      <p:sp>
        <p:nvSpPr>
          <p:cNvPr name="Shape 11" id="11"/>
          <p:cNvSpPr/>
          <p:nvPr/>
        </p:nvSpPr>
        <p:spPr>
          <a:xfrm>
            <a:off y="-881" x="-846666"/>
            <a:ext cy="6906895" cx="2167466"/>
          </a:xfrm>
          <a:custGeom>
            <a:pathLst>
              <a:path extrusionOk="0" h="6180667" w="21674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scaled="0" ang="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2" id="12"/>
          <p:cNvSpPr/>
          <p:nvPr/>
        </p:nvSpPr>
        <p:spPr>
          <a:xfrm rot="10800000" flipH="1">
            <a:off y="-4974" x="-524933"/>
            <a:ext cy="6906895" cx="1403434"/>
          </a:xfrm>
          <a:custGeom>
            <a:pathLst>
              <a:path extrusionOk="0" h="6180667" w="21674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scaled="0" ang="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3" id="13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4" id="14"/>
          <p:cNvSpPr txBox="1"/>
          <p:nvPr>
            <p:ph type="subTitle" idx="1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152400" algn="r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5" id="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" id="16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extrusionOk="0" h="6879900" w="4476675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8" id="18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extrusionOk="0" h="6879900" w="8053639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9" id="19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extrusionOk="0" h="6916846" w="1100668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scaled="0" ang="5700127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0" id="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" id="22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extrusionOk="0" h="6879900" w="4476675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3" id="23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extrusionOk="0" h="6879900" w="8053639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4" id="24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extrusionOk="0" h="6916846" w="1100668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scaled="0" ang="5700127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6" id="26"/>
          <p:cNvSpPr txBox="1"/>
          <p:nvPr>
            <p:ph type="body" idx="1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name="Shape 27" id="27"/>
          <p:cNvSpPr txBox="1"/>
          <p:nvPr>
            <p:ph type="body" idx="2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extrusionOk="0" h="6879900" w="4476675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0" id="30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extrusionOk="0" h="6879900" w="8053639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l="-100%" b="-100%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1" id="31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extrusionOk="0" h="6916846" w="1100668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scaled="0" ang="5700127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2" id="3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34" id="34"/>
          <p:cNvGrpSpPr/>
          <p:nvPr/>
        </p:nvGrpSpPr>
        <p:grpSpPr>
          <a:xfrm>
            <a:off y="4933386" x="-6264"/>
            <a:ext cy="3100650" cx="9150267"/>
            <a:chOff y="4933386" x="-6264"/>
            <a:chExt cy="3100650" cx="9150267"/>
          </a:xfrm>
        </p:grpSpPr>
        <p:sp>
          <p:nvSpPr>
            <p:cNvPr name="Shape 35" id="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extrusionOk="0" h="1257301" w="9144009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r="50%" l="50%" b="50%" t="50%"/>
              </a:path>
              <a:tileRect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6" id="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extrusionOk="0" h="6879900" w="8053639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l="-100%" b="-100%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7" id="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extrusionOk="0" h="1257301" w="914401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r="50%" l="50%" b="50%" t="50%"/>
              </a:path>
              <a:tileRect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38" id="38"/>
          <p:cNvSpPr txBox="1"/>
          <p:nvPr>
            <p:ph type="body" idx="1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52400" algn="ctr" marL="0" rtl="0">
              <a:buSzPct val="100000"/>
              <a:buFont typeface="Trebuchet MS"/>
              <a:buNone/>
              <a:defRPr sz="2400"/>
            </a:lvl1pPr>
            <a:lvl2pPr indent="152400" algn="ctr" marL="0" rtl="0">
              <a:buSzPct val="100000"/>
              <a:buFont typeface="Trebuchet MS"/>
              <a:buNone/>
              <a:defRPr sz="2400"/>
            </a:lvl2pPr>
            <a:lvl3pPr indent="152400" algn="ctr" marL="0" rtl="0">
              <a:buSzPct val="100000"/>
              <a:buFont typeface="Trebuchet MS"/>
              <a:buNone/>
              <a:defRPr sz="2400"/>
            </a:lvl3pPr>
            <a:lvl4pPr indent="152400" algn="ctr" marL="0" rtl="0">
              <a:buSzPct val="100000"/>
              <a:buFont typeface="Trebuchet MS"/>
              <a:buNone/>
              <a:defRPr sz="2400"/>
            </a:lvl4pPr>
            <a:lvl5pPr indent="152400" algn="ctr" marL="0" rtl="0">
              <a:buSzPct val="100000"/>
              <a:buFont typeface="Trebuchet MS"/>
              <a:buNone/>
              <a:defRPr sz="2400"/>
            </a:lvl5pPr>
            <a:lvl6pPr indent="152400" algn="ctr" marL="0" rtl="0">
              <a:buSzPct val="100000"/>
              <a:buFont typeface="Trebuchet MS"/>
              <a:buNone/>
              <a:defRPr sz="2400"/>
            </a:lvl6pPr>
            <a:lvl7pPr indent="152400" algn="ctr" marL="0" rtl="0">
              <a:buSzPct val="100000"/>
              <a:buFont typeface="Trebuchet MS"/>
              <a:buNone/>
              <a:defRPr sz="2400"/>
            </a:lvl7pPr>
            <a:lvl8pPr indent="152400" algn="ctr" marL="0" rtl="0">
              <a:buSzPct val="100000"/>
              <a:buFont typeface="Trebuchet MS"/>
              <a:buNone/>
              <a:defRPr sz="2400"/>
            </a:lvl8pPr>
            <a:lvl9pPr indent="152400" algn="ctr" marL="0" rtl="0">
              <a:buSzPct val="100000"/>
              <a:buFont typeface="Trebuchet MS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54000" algn="l" marL="0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i="0" baseline="0" strike="noStrike" sz="4000" b="1" cap="none" u="non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727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2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1.png"/><Relationship Type="http://schemas.openxmlformats.org/officeDocument/2006/relationships/image" Id="rId3" Target="../media/image02.pn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://youtube.com/v/sH40A9uwTos"/><Relationship Type="http://schemas.openxmlformats.org/officeDocument/2006/relationships/image" Id="rId5" Target="../media/image10.jp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3.png"/><Relationship Type="http://schemas.openxmlformats.org/officeDocument/2006/relationships/image" Id="rId3" Target="../media/image07.pn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3.png"/><Relationship Type="http://schemas.openxmlformats.org/officeDocument/2006/relationships/image" Id="rId3" Target="../media/image14.png"/><Relationship Type="http://schemas.openxmlformats.org/officeDocument/2006/relationships/image" Id="rId6" Target="../media/image15.png"/><Relationship Type="http://schemas.openxmlformats.org/officeDocument/2006/relationships/image" Id="rId5" Target="../media/image07.pn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3.png"/><Relationship Type="http://schemas.openxmlformats.org/officeDocument/2006/relationships/image" Id="rId3" Target="../media/image07.png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8.png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0.png"/><Relationship Type="http://schemas.openxmlformats.org/officeDocument/2006/relationships/image" Id="rId3" Target="../media/image12.png"/><Relationship Type="http://schemas.openxmlformats.org/officeDocument/2006/relationships/image" Id="rId6" Target="../media/image06.png"/><Relationship Type="http://schemas.openxmlformats.org/officeDocument/2006/relationships/image" Id="rId5" Target="../media/image04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9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5.png"/><Relationship Type="http://schemas.openxmlformats.org/officeDocument/2006/relationships/image" Id="rId3" Target="../media/image08.png"/><Relationship Type="http://schemas.openxmlformats.org/officeDocument/2006/relationships/image" Id="rId5" Target="../media/image03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6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1.pn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7.jp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ctrTitle"/>
          </p:nvPr>
        </p:nvSpPr>
        <p:spPr>
          <a:xfrm>
            <a:off y="2743438" x="572650"/>
            <a:ext cy="20217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rtl="0" lvl="0">
              <a:buNone/>
            </a:pPr>
            <a:r>
              <a:rPr lang="en" sz="6000">
                <a:latin typeface="Syncopate"/>
                <a:ea typeface="Syncopate"/>
                <a:cs typeface="Syncopate"/>
                <a:sym typeface="Syncopate"/>
              </a:rPr>
              <a:t>CONNECT</a:t>
            </a:r>
          </a:p>
          <a:p>
            <a:r>
              <a:t/>
            </a:r>
          </a:p>
        </p:txBody>
      </p:sp>
      <p:sp>
        <p:nvSpPr>
          <p:cNvPr name="Shape 42" id="42"/>
          <p:cNvSpPr txBox="1"/>
          <p:nvPr>
            <p:ph type="ctrTitle" idx="2"/>
          </p:nvPr>
        </p:nvSpPr>
        <p:spPr>
          <a:xfrm>
            <a:off y="2743438" x="7016950"/>
            <a:ext cy="600300" cx="1328099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 sz="1400">
                <a:solidFill>
                  <a:srgbClr val="F3F3F3"/>
                </a:solidFill>
                <a:latin typeface="Syncopate"/>
                <a:ea typeface="Syncopate"/>
                <a:cs typeface="Syncopate"/>
                <a:sym typeface="Syncopate"/>
              </a:rPr>
              <a:t>(better)</a:t>
            </a:r>
          </a:p>
        </p:txBody>
      </p:sp>
      <p:sp>
        <p:nvSpPr>
          <p:cNvPr name="Shape 43" id="43"/>
          <p:cNvSpPr/>
          <p:nvPr/>
        </p:nvSpPr>
        <p:spPr>
          <a:xfrm>
            <a:off y="4361339" x="4857750"/>
            <a:ext cy="628650" cx="2857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44" id="44"/>
          <p:cNvSpPr/>
          <p:nvPr/>
        </p:nvSpPr>
        <p:spPr>
          <a:xfrm>
            <a:off y="5430760" x="236825"/>
            <a:ext cy="1299079" cx="12202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Med-Fi Demo</a:t>
            </a:r>
          </a:p>
        </p:txBody>
      </p:sp>
      <p:sp>
        <p:nvSpPr>
          <p:cNvPr name="Shape 117" id="117">
            <a:hlinkClick r:id="rId4"/>
          </p:cNvPr>
          <p:cNvSpPr/>
          <p:nvPr/>
        </p:nvSpPr>
        <p:spPr>
          <a:xfrm>
            <a:off y="1663538" x="1309652"/>
            <a:ext cy="4893009" cx="652469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 txBox="1"/>
          <p:nvPr>
            <p:ph type="body" idx="1"/>
          </p:nvPr>
        </p:nvSpPr>
        <p:spPr>
          <a:xfrm>
            <a:off y="1941825" x="952225"/>
            <a:ext cy="3311100" cx="73563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318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b="1"/>
              <a:t>Observational walkthrough and post task semi-structured interview </a:t>
            </a:r>
          </a:p>
          <a:p>
            <a:pPr indent="-4318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b="1"/>
              <a:t>2 Professors, 5 TAs, 1 Student.</a:t>
            </a:r>
          </a:p>
        </p:txBody>
      </p:sp>
      <p:sp>
        <p:nvSpPr>
          <p:cNvPr name="Shape 123" id="123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User Feedback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7" id="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8" id="128"/>
          <p:cNvSpPr txBox="1"/>
          <p:nvPr>
            <p:ph type="body" idx="1"/>
          </p:nvPr>
        </p:nvSpPr>
        <p:spPr>
          <a:xfrm>
            <a:off y="1841950" x="893850"/>
            <a:ext cy="2304300" cx="73563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en" b="1"/>
              <a:t>Inheritance  </a:t>
            </a:r>
          </a:p>
          <a:p>
            <a:pPr indent="-4318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Ease of use </a:t>
            </a:r>
            <a:r>
              <a:rPr lang="en" b="1"/>
              <a:t>8/8</a:t>
            </a:r>
          </a:p>
          <a:p>
            <a:pPr indent="-4318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Suggested Confirmation Box </a:t>
            </a:r>
            <a:r>
              <a:rPr lang="en" b="1"/>
              <a:t>2/8</a:t>
            </a:r>
          </a:p>
        </p:txBody>
      </p:sp>
      <p:sp>
        <p:nvSpPr>
          <p:cNvPr name="Shape 129" id="129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User Feedback</a:t>
            </a:r>
          </a:p>
        </p:txBody>
      </p:sp>
      <p:sp>
        <p:nvSpPr>
          <p:cNvPr name="Shape 130" id="130"/>
          <p:cNvSpPr/>
          <p:nvPr/>
        </p:nvSpPr>
        <p:spPr>
          <a:xfrm>
            <a:off y="3067050" x="4342936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31" id="131"/>
          <p:cNvSpPr/>
          <p:nvPr/>
        </p:nvSpPr>
        <p:spPr>
          <a:xfrm>
            <a:off y="4350550" x="5482185"/>
            <a:ext cy="600075" cx="228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32" id="132"/>
          <p:cNvSpPr/>
          <p:nvPr/>
        </p:nvSpPr>
        <p:spPr>
          <a:xfrm>
            <a:off y="4350550" x="2634063"/>
            <a:ext cy="600075" cx="228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33" id="133"/>
          <p:cNvSpPr/>
          <p:nvPr/>
        </p:nvSpPr>
        <p:spPr>
          <a:xfrm>
            <a:off y="4350550" x="3203687"/>
            <a:ext cy="600075" cx="228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34" id="134"/>
          <p:cNvSpPr/>
          <p:nvPr/>
        </p:nvSpPr>
        <p:spPr>
          <a:xfrm>
            <a:off y="4350550" x="3773312"/>
            <a:ext cy="600075" cx="228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35" id="135"/>
          <p:cNvSpPr/>
          <p:nvPr/>
        </p:nvSpPr>
        <p:spPr>
          <a:xfrm>
            <a:off y="4350550" x="4342936"/>
            <a:ext cy="600075" cx="228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36" id="136"/>
          <p:cNvSpPr/>
          <p:nvPr/>
        </p:nvSpPr>
        <p:spPr>
          <a:xfrm>
            <a:off y="4350550" x="4912561"/>
            <a:ext cy="600075" cx="228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37" id="137"/>
          <p:cNvSpPr/>
          <p:nvPr/>
        </p:nvSpPr>
        <p:spPr>
          <a:xfrm>
            <a:off y="3067050" x="3773312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38" id="138"/>
          <p:cNvSpPr/>
          <p:nvPr/>
        </p:nvSpPr>
        <p:spPr>
          <a:xfrm>
            <a:off y="3067050" x="3203687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39" id="139"/>
          <p:cNvSpPr/>
          <p:nvPr/>
        </p:nvSpPr>
        <p:spPr>
          <a:xfrm>
            <a:off y="3067050" x="2634063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40" id="140"/>
          <p:cNvSpPr/>
          <p:nvPr/>
        </p:nvSpPr>
        <p:spPr>
          <a:xfrm>
            <a:off y="3067050" x="1494814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41" id="141"/>
          <p:cNvSpPr/>
          <p:nvPr/>
        </p:nvSpPr>
        <p:spPr>
          <a:xfrm>
            <a:off y="3067050" x="2064438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42" id="142"/>
          <p:cNvSpPr/>
          <p:nvPr/>
        </p:nvSpPr>
        <p:spPr>
          <a:xfrm>
            <a:off y="3067050" x="4912561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43" id="143"/>
          <p:cNvSpPr/>
          <p:nvPr/>
        </p:nvSpPr>
        <p:spPr>
          <a:xfrm>
            <a:off y="3067050" x="5482185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44" id="144"/>
          <p:cNvSpPr/>
          <p:nvPr/>
        </p:nvSpPr>
        <p:spPr>
          <a:xfrm>
            <a:off y="4364837" x="1494814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45" id="145"/>
          <p:cNvSpPr/>
          <p:nvPr/>
        </p:nvSpPr>
        <p:spPr>
          <a:xfrm>
            <a:off y="4364837" x="2064438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/>
        </p:nvSpPr>
        <p:spPr>
          <a:xfrm>
            <a:off y="4439073" x="1105787"/>
            <a:ext cy="2093664" cx="26874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51" id="151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User Feedback</a:t>
            </a:r>
          </a:p>
        </p:txBody>
      </p:sp>
      <p:sp>
        <p:nvSpPr>
          <p:cNvPr name="Shape 152" id="152"/>
          <p:cNvSpPr txBox="1"/>
          <p:nvPr>
            <p:ph type="body" idx="1"/>
          </p:nvPr>
        </p:nvSpPr>
        <p:spPr>
          <a:xfrm>
            <a:off y="1841975" x="917300"/>
            <a:ext cy="2382000" cx="73563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en" b="1"/>
              <a:t>Exam Adoption </a:t>
            </a:r>
          </a:p>
          <a:p>
            <a:pPr indent="-4318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Requested for More Instructions</a:t>
            </a:r>
            <a:r>
              <a:rPr lang="en" b="1"/>
              <a:t> 7/8</a:t>
            </a:r>
          </a:p>
          <a:p>
            <a:pPr indent="-4318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Reduced Number of...</a:t>
            </a:r>
          </a:p>
        </p:txBody>
      </p:sp>
      <p:sp>
        <p:nvSpPr>
          <p:cNvPr name="Shape 153" id="153"/>
          <p:cNvSpPr/>
          <p:nvPr/>
        </p:nvSpPr>
        <p:spPr>
          <a:xfrm>
            <a:off y="3032375" x="4925486"/>
            <a:ext cy="600075" cx="228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54" id="154"/>
          <p:cNvSpPr/>
          <p:nvPr/>
        </p:nvSpPr>
        <p:spPr>
          <a:xfrm>
            <a:off y="3046662" x="1507739"/>
            <a:ext cy="571500" cx="2286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155" id="155"/>
          <p:cNvSpPr/>
          <p:nvPr/>
        </p:nvSpPr>
        <p:spPr>
          <a:xfrm>
            <a:off y="3046662" x="2077363"/>
            <a:ext cy="571500" cx="2286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156" id="156"/>
          <p:cNvSpPr/>
          <p:nvPr/>
        </p:nvSpPr>
        <p:spPr>
          <a:xfrm>
            <a:off y="3046662" x="2646988"/>
            <a:ext cy="571500" cx="2286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157" id="157"/>
          <p:cNvSpPr/>
          <p:nvPr/>
        </p:nvSpPr>
        <p:spPr>
          <a:xfrm>
            <a:off y="3046662" x="3216612"/>
            <a:ext cy="571500" cx="2286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158" id="158"/>
          <p:cNvSpPr/>
          <p:nvPr/>
        </p:nvSpPr>
        <p:spPr>
          <a:xfrm>
            <a:off y="3046662" x="3786237"/>
            <a:ext cy="571500" cx="2286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159" id="159"/>
          <p:cNvSpPr/>
          <p:nvPr/>
        </p:nvSpPr>
        <p:spPr>
          <a:xfrm>
            <a:off y="3046662" x="4355861"/>
            <a:ext cy="571500" cx="2286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160" id="160"/>
          <p:cNvSpPr txBox="1"/>
          <p:nvPr/>
        </p:nvSpPr>
        <p:spPr>
          <a:xfrm>
            <a:off y="4481550" x="6535550"/>
            <a:ext cy="628499" cx="1137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 b="1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25%</a:t>
            </a:r>
          </a:p>
          <a:p>
            <a:r>
              <a:t/>
            </a:r>
          </a:p>
        </p:txBody>
      </p:sp>
      <p:cxnSp>
        <p:nvCxnSpPr>
          <p:cNvPr name="Shape 161" id="161"/>
          <p:cNvCxnSpPr/>
          <p:nvPr/>
        </p:nvCxnSpPr>
        <p:spPr>
          <a:xfrm flipH="1">
            <a:off y="4439073" x="2875588"/>
            <a:ext cy="1583999" cx="14999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62" id="162"/>
          <p:cNvSpPr/>
          <p:nvPr/>
        </p:nvSpPr>
        <p:spPr>
          <a:xfrm>
            <a:off y="4408662" x="4355861"/>
            <a:ext cy="2124075" cx="299085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cxnSp>
        <p:nvCxnSpPr>
          <p:cNvPr name="Shape 163" id="163"/>
          <p:cNvCxnSpPr/>
          <p:nvPr/>
        </p:nvCxnSpPr>
        <p:spPr>
          <a:xfrm flipH="1">
            <a:off y="4596600" x="6245200"/>
            <a:ext cy="495899" cx="119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64" id="164"/>
          <p:cNvSpPr txBox="1"/>
          <p:nvPr/>
        </p:nvSpPr>
        <p:spPr>
          <a:xfrm>
            <a:off y="4596600" x="2970187"/>
            <a:ext cy="628499" cx="1137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 b="1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75%</a:t>
            </a:r>
          </a:p>
          <a:p>
            <a:r>
              <a:t/>
            </a:r>
          </a:p>
        </p:txBody>
      </p:sp>
      <p:sp>
        <p:nvSpPr>
          <p:cNvPr name="Shape 165" id="165"/>
          <p:cNvSpPr txBox="1"/>
          <p:nvPr/>
        </p:nvSpPr>
        <p:spPr>
          <a:xfrm>
            <a:off y="5068100" x="164397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66" id="166"/>
          <p:cNvSpPr txBox="1"/>
          <p:nvPr/>
        </p:nvSpPr>
        <p:spPr>
          <a:xfrm>
            <a:off y="5171655" x="567111"/>
            <a:ext cy="628499" cx="1720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 b="1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Pages</a:t>
            </a:r>
          </a:p>
          <a:p>
            <a:r>
              <a:t/>
            </a:r>
          </a:p>
        </p:txBody>
      </p:sp>
      <p:sp>
        <p:nvSpPr>
          <p:cNvPr name="Shape 167" id="167"/>
          <p:cNvSpPr txBox="1"/>
          <p:nvPr/>
        </p:nvSpPr>
        <p:spPr>
          <a:xfrm>
            <a:off y="5326423" x="6243800"/>
            <a:ext cy="497100" cx="1720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 b="1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Clicks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1" id="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2" id="17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User Feedback</a:t>
            </a:r>
          </a:p>
        </p:txBody>
      </p:sp>
      <p:sp>
        <p:nvSpPr>
          <p:cNvPr name="Shape 173" id="173"/>
          <p:cNvSpPr txBox="1"/>
          <p:nvPr>
            <p:ph type="body" idx="1"/>
          </p:nvPr>
        </p:nvSpPr>
        <p:spPr>
          <a:xfrm>
            <a:off y="1841975" x="917300"/>
            <a:ext cy="2382000" cx="73563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en" b="1"/>
              <a:t>Group Management</a:t>
            </a:r>
          </a:p>
          <a:p>
            <a:pPr indent="-4318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Like Layout &amp; Idea of Grouping</a:t>
            </a:r>
            <a:r>
              <a:rPr lang="en" b="1"/>
              <a:t> 4/4</a:t>
            </a:r>
          </a:p>
          <a:p>
            <a:pPr indent="-4318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Requested for More Instruction </a:t>
            </a:r>
            <a:r>
              <a:rPr lang="en" b="1"/>
              <a:t>2/4</a:t>
            </a:r>
          </a:p>
        </p:txBody>
      </p:sp>
      <p:sp>
        <p:nvSpPr>
          <p:cNvPr name="Shape 174" id="174"/>
          <p:cNvSpPr/>
          <p:nvPr/>
        </p:nvSpPr>
        <p:spPr>
          <a:xfrm>
            <a:off y="3046662" x="1507739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75" id="175"/>
          <p:cNvSpPr/>
          <p:nvPr/>
        </p:nvSpPr>
        <p:spPr>
          <a:xfrm>
            <a:off y="3046662" x="2077363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76" id="176"/>
          <p:cNvSpPr/>
          <p:nvPr/>
        </p:nvSpPr>
        <p:spPr>
          <a:xfrm>
            <a:off y="3046662" x="2646988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77" id="177"/>
          <p:cNvSpPr/>
          <p:nvPr/>
        </p:nvSpPr>
        <p:spPr>
          <a:xfrm>
            <a:off y="3046662" x="3216612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78" id="178"/>
          <p:cNvSpPr/>
          <p:nvPr/>
        </p:nvSpPr>
        <p:spPr>
          <a:xfrm>
            <a:off y="4350550" x="2634063"/>
            <a:ext cy="600075" cx="228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79" id="179"/>
          <p:cNvSpPr/>
          <p:nvPr/>
        </p:nvSpPr>
        <p:spPr>
          <a:xfrm>
            <a:off y="4350550" x="3203687"/>
            <a:ext cy="600075" cx="228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80" id="180"/>
          <p:cNvSpPr/>
          <p:nvPr/>
        </p:nvSpPr>
        <p:spPr>
          <a:xfrm>
            <a:off y="4364837" x="1494814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81" id="181"/>
          <p:cNvSpPr/>
          <p:nvPr/>
        </p:nvSpPr>
        <p:spPr>
          <a:xfrm>
            <a:off y="4364837" x="2064438"/>
            <a:ext cy="571500" cx="2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85" id="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6" id="186"/>
          <p:cNvSpPr/>
          <p:nvPr/>
        </p:nvSpPr>
        <p:spPr>
          <a:xfrm>
            <a:off y="0" x="3048000"/>
            <a:ext cy="6857999" cx="3047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0" id="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1" id="191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Reference</a:t>
            </a:r>
          </a:p>
        </p:txBody>
      </p:sp>
      <p:sp>
        <p:nvSpPr>
          <p:cNvPr name="Shape 192" id="192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100"/>
              <a:t>[1]:http://www.flickr.com/photos/heatsink/110859301/</a:t>
            </a:r>
          </a:p>
          <a:p>
            <a:pPr>
              <a:buNone/>
            </a:pPr>
            <a:r>
              <a:rPr lang="en" sz="1100"/>
              <a:t>[2] http://www.modspace.com/fileadmin/Media/images/mobile_offices/classrooms/daycare-rendering.jpg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6" id="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7" id="197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Analysis</a:t>
            </a:r>
          </a:p>
        </p:txBody>
      </p:sp>
      <p:sp>
        <p:nvSpPr>
          <p:cNvPr name="Shape 198" id="198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Inheritance:</a:t>
            </a:r>
          </a:p>
          <a:p>
            <a:pPr rtl="0" lvl="0">
              <a:buNone/>
            </a:pPr>
            <a:r>
              <a:rPr lang="en"/>
              <a:t>	Make system status more visible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Test Creation:</a:t>
            </a:r>
          </a:p>
          <a:p>
            <a:pPr rtl="0" lvl="0">
              <a:buNone/>
            </a:pPr>
            <a:r>
              <a:rPr lang="en"/>
              <a:t>	More Straightforward Layout</a:t>
            </a:r>
            <a:br>
              <a:rPr lang="en"/>
            </a:br>
            <a:r>
              <a:rPr lang="en"/>
              <a:t>	Optimization of Workflow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Grouping:</a:t>
            </a:r>
          </a:p>
          <a:p>
            <a:pPr rtl="0" lvl="0">
              <a:buNone/>
            </a:pPr>
            <a:r>
              <a:rPr lang="en"/>
              <a:t>	Better labelling of content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2" id="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3" id="203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Page To be deleted</a:t>
            </a:r>
          </a:p>
        </p:txBody>
      </p:sp>
      <p:sp>
        <p:nvSpPr>
          <p:cNvPr name="Shape 204" id="204"/>
          <p:cNvSpPr txBox="1"/>
          <p:nvPr>
            <p:ph type="body" idx="1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What final result did you achieve, what is its principal value, and how is this value </a:t>
            </a:r>
          </a:p>
          <a:p>
            <a:pPr rtl="0" lvl="0">
              <a:buNone/>
            </a:pPr>
            <a:r>
              <a:rPr lang="en"/>
              <a:t>substantiated by your user-centered process? </a:t>
            </a:r>
          </a:p>
          <a:p>
            <a:pPr rtl="0" lvl="0">
              <a:buNone/>
            </a:pPr>
            <a:r>
              <a:rPr lang="en"/>
              <a:t>• What was the turning point / defining discovery for your team? Learnings?</a:t>
            </a:r>
          </a:p>
          <a:p>
            <a:pPr rtl="0" lvl="0">
              <a:buNone/>
            </a:pPr>
            <a:r>
              <a:rPr lang="en"/>
              <a:t>• What are you most proud / excited about? </a:t>
            </a:r>
          </a:p>
          <a:p>
            <a:pPr rtl="0" lvl="0">
              <a:buNone/>
            </a:pPr>
            <a:r>
              <a:rPr lang="en"/>
              <a:t>• You probably will want to show a demo. Think strategically about where &amp; how much.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 txBox="1"/>
          <p:nvPr>
            <p:ph type="title"/>
          </p:nvPr>
        </p:nvSpPr>
        <p:spPr>
          <a:xfrm>
            <a:off y="274637" x="457200"/>
            <a:ext cy="6572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Who We Are</a:t>
            </a:r>
          </a:p>
        </p:txBody>
      </p:sp>
      <p:grpSp>
        <p:nvGrpSpPr>
          <p:cNvPr name="Shape 50" id="50"/>
          <p:cNvGrpSpPr/>
          <p:nvPr/>
        </p:nvGrpSpPr>
        <p:grpSpPr>
          <a:xfrm>
            <a:off y="1190585" x="624760"/>
            <a:ext cy="2437689" cx="2538343"/>
            <a:chOff y="1600200" x="365726"/>
            <a:chExt cy="2400717" cx="2499599"/>
          </a:xfrm>
        </p:grpSpPr>
        <p:sp>
          <p:nvSpPr>
            <p:cNvPr name="Shape 51" id="51"/>
            <p:cNvSpPr/>
            <p:nvPr/>
          </p:nvSpPr>
          <p:spPr>
            <a:xfrm>
              <a:off y="1600200" x="457200"/>
              <a:ext cy="2400717" cx="240812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name="Shape 52" id="52"/>
            <p:cNvSpPr txBox="1"/>
            <p:nvPr/>
          </p:nvSpPr>
          <p:spPr>
            <a:xfrm>
              <a:off y="1600200" x="365726"/>
              <a:ext cy="518100" cx="2499599"/>
            </a:xfrm>
            <a:prstGeom prst="rect">
              <a:avLst/>
            </a:prstGeom>
            <a:noFill/>
          </p:spPr>
          <p:txBody>
            <a:bodyPr bIns="91425" tIns="91425" lIns="91425" anchor="t" anchorCtr="0" rIns="91425">
              <a:spAutoFit/>
            </a:bodyPr>
            <a:lstStyle/>
            <a:p>
              <a:pPr>
                <a:buNone/>
              </a:pPr>
              <a:r>
                <a:rPr lang="en" b="1">
                  <a:solidFill>
                    <a:srgbClr val="FFFFFF"/>
                  </a:solidFill>
                  <a:latin typeface="Syncopate"/>
                  <a:ea typeface="Syncopate"/>
                  <a:cs typeface="Syncopate"/>
                  <a:sym typeface="Syncopate"/>
                </a:rPr>
                <a:t>Evan Louie</a:t>
              </a:r>
            </a:p>
          </p:txBody>
        </p:sp>
      </p:grpSp>
      <p:sp>
        <p:nvSpPr>
          <p:cNvPr name="Shape 53" id="53"/>
          <p:cNvSpPr/>
          <p:nvPr/>
        </p:nvSpPr>
        <p:spPr>
          <a:xfrm>
            <a:off y="1304378" x="3942691"/>
            <a:ext cy="2210102" cx="26252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grpSp>
        <p:nvGrpSpPr>
          <p:cNvPr name="Shape 54" id="54"/>
          <p:cNvGrpSpPr/>
          <p:nvPr/>
        </p:nvGrpSpPr>
        <p:grpSpPr>
          <a:xfrm>
            <a:off y="2965795" x="2059875"/>
            <a:ext cy="2459779" cx="3713350"/>
            <a:chOff y="4108120" x="457200"/>
            <a:chExt cy="2459779" cx="3713350"/>
          </a:xfrm>
        </p:grpSpPr>
        <p:sp>
          <p:nvSpPr>
            <p:cNvPr name="Shape 55" id="55"/>
            <p:cNvSpPr/>
            <p:nvPr/>
          </p:nvSpPr>
          <p:spPr>
            <a:xfrm>
              <a:off y="4108120" x="457200"/>
              <a:ext cy="2459779" cx="2459779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</p:sp>
        <p:sp>
          <p:nvSpPr>
            <p:cNvPr name="Shape 56" id="56"/>
            <p:cNvSpPr txBox="1"/>
            <p:nvPr/>
          </p:nvSpPr>
          <p:spPr>
            <a:xfrm>
              <a:off y="4325074" x="1036150"/>
              <a:ext cy="556799" cx="3134400"/>
            </a:xfrm>
            <a:prstGeom prst="rect">
              <a:avLst/>
            </a:prstGeom>
            <a:noFill/>
          </p:spPr>
          <p:txBody>
            <a:bodyPr bIns="91425" tIns="91425" lIns="91425" anchor="t" anchorCtr="0" rIns="91425">
              <a:spAutoFit/>
            </a:bodyPr>
            <a:lstStyle/>
            <a:p>
              <a:pPr>
                <a:buNone/>
              </a:pPr>
              <a:r>
                <a:rPr lang="en" sz="1800" b="1">
                  <a:solidFill>
                    <a:srgbClr val="FFFFFF"/>
                  </a:solidFill>
                  <a:latin typeface="Syncopate"/>
                  <a:ea typeface="Syncopate"/>
                  <a:cs typeface="Syncopate"/>
                  <a:sym typeface="Syncopate"/>
                </a:rPr>
                <a:t>Jeff Chan</a:t>
              </a:r>
            </a:p>
          </p:txBody>
        </p:sp>
      </p:grpSp>
      <p:grpSp>
        <p:nvGrpSpPr>
          <p:cNvPr name="Shape 57" id="57"/>
          <p:cNvGrpSpPr/>
          <p:nvPr/>
        </p:nvGrpSpPr>
        <p:grpSpPr>
          <a:xfrm>
            <a:off y="2818986" x="5955182"/>
            <a:ext cy="2430438" cx="3522393"/>
            <a:chOff y="4137461" x="6257882"/>
            <a:chExt cy="2430438" cx="3522393"/>
          </a:xfrm>
        </p:grpSpPr>
        <p:sp>
          <p:nvSpPr>
            <p:cNvPr name="Shape 58" id="58"/>
            <p:cNvSpPr/>
            <p:nvPr/>
          </p:nvSpPr>
          <p:spPr>
            <a:xfrm>
              <a:off y="4137461" x="6257882"/>
              <a:ext cy="2430438" cx="2428918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</p:sp>
        <p:sp>
          <p:nvSpPr>
            <p:cNvPr name="Shape 59" id="59"/>
            <p:cNvSpPr txBox="1"/>
            <p:nvPr/>
          </p:nvSpPr>
          <p:spPr>
            <a:xfrm>
              <a:off y="5631074" x="6645875"/>
              <a:ext cy="556799" cx="3134400"/>
            </a:xfrm>
            <a:prstGeom prst="rect">
              <a:avLst/>
            </a:prstGeom>
            <a:noFill/>
          </p:spPr>
          <p:txBody>
            <a:bodyPr bIns="91425" tIns="91425" lIns="91425" anchor="t" anchorCtr="0" rIns="91425">
              <a:spAutoFit/>
            </a:bodyPr>
            <a:lstStyle/>
            <a:p>
              <a:pPr rtl="0" lvl="0">
                <a:buNone/>
              </a:pPr>
              <a:r>
                <a:rPr lang="en" sz="1800" b="1">
                  <a:solidFill>
                    <a:srgbClr val="FFFFFF"/>
                  </a:solidFill>
                  <a:latin typeface="Syncopate"/>
                  <a:ea typeface="Syncopate"/>
                  <a:cs typeface="Syncopate"/>
                  <a:sym typeface="Syncopate"/>
                </a:rPr>
                <a:t>Sandy Fang</a:t>
              </a:r>
            </a:p>
          </p:txBody>
        </p:sp>
      </p:grpSp>
      <p:sp>
        <p:nvSpPr>
          <p:cNvPr name="Shape 60" id="60"/>
          <p:cNvSpPr txBox="1"/>
          <p:nvPr/>
        </p:nvSpPr>
        <p:spPr>
          <a:xfrm>
            <a:off y="1527128" x="5118125"/>
            <a:ext cy="628499" cx="26366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1800" b="1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Weifon Liu</a:t>
            </a:r>
          </a:p>
        </p:txBody>
      </p:sp>
      <p:sp>
        <p:nvSpPr>
          <p:cNvPr name="Shape 61" id="61"/>
          <p:cNvSpPr txBox="1"/>
          <p:nvPr>
            <p:ph type="subTitle" idx="1"/>
          </p:nvPr>
        </p:nvSpPr>
        <p:spPr>
          <a:xfrm>
            <a:off y="5932500" x="624760"/>
            <a:ext cy="925499" cx="81338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 sz="2400" b="1">
                <a:latin typeface="Syncopate"/>
                <a:ea typeface="Syncopate"/>
                <a:cs typeface="Syncopate"/>
                <a:sym typeface="Syncopate"/>
              </a:rPr>
              <a:t>Socially Awkward Penguins</a:t>
            </a:r>
          </a:p>
          <a:p>
            <a:pPr algn="ctr" rtl="0" lvl="0">
              <a:buNone/>
            </a:pPr>
            <a:r>
              <a:rPr lang="en" sz="2400" b="1">
                <a:latin typeface="Syncopate"/>
                <a:ea typeface="Syncopate"/>
                <a:cs typeface="Syncopate"/>
                <a:sym typeface="Syncopate"/>
              </a:rPr>
              <a:t>(Nebulung)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What is Connect?</a:t>
            </a:r>
          </a:p>
        </p:txBody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1600337" x="607475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Course Management Tool</a:t>
            </a:r>
          </a:p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Aimed at professors and students to enable:</a:t>
            </a:r>
          </a:p>
          <a:p>
            <a:pPr indent="-406400" marL="914400" rtl="0" lvl="1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Collaboration</a:t>
            </a:r>
          </a:p>
          <a:p>
            <a:pPr indent="-406400" marL="914400" rtl="0" lvl="1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Online Quiz</a:t>
            </a:r>
          </a:p>
          <a:p>
            <a:pPr indent="-406400" marL="914400" rtl="0" lvl="1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Announcement</a:t>
            </a:r>
          </a:p>
          <a:p>
            <a:r>
              <a:t/>
            </a:r>
          </a:p>
        </p:txBody>
      </p:sp>
      <p:sp>
        <p:nvSpPr>
          <p:cNvPr name="Shape 68" id="68"/>
          <p:cNvSpPr/>
          <p:nvPr/>
        </p:nvSpPr>
        <p:spPr>
          <a:xfrm>
            <a:off y="4227725" x="4705875"/>
            <a:ext cy="2371725" cx="42195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
</a:t>
            </a:r>
            <a:r>
              <a:rPr lang="en">
                <a:latin typeface="Syncopate"/>
                <a:ea typeface="Syncopate"/>
                <a:cs typeface="Syncopate"/>
                <a:sym typeface="Syncopate"/>
              </a:rPr>
              <a:t>Stakeholders</a:t>
            </a:r>
          </a:p>
        </p:txBody>
      </p:sp>
      <p:sp>
        <p:nvSpPr>
          <p:cNvPr name="Shape 74" id="74"/>
          <p:cNvSpPr/>
          <p:nvPr/>
        </p:nvSpPr>
        <p:spPr>
          <a:xfrm>
            <a:off y="1860075" x="398300"/>
            <a:ext cy="3110883" cx="28228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75" id="75"/>
          <p:cNvSpPr txBox="1"/>
          <p:nvPr/>
        </p:nvSpPr>
        <p:spPr>
          <a:xfrm>
            <a:off y="4970958" x="398300"/>
            <a:ext cy="628499" cx="26366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 b="1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Professor</a:t>
            </a:r>
          </a:p>
        </p:txBody>
      </p:sp>
      <p:sp>
        <p:nvSpPr>
          <p:cNvPr name="Shape 76" id="76"/>
          <p:cNvSpPr/>
          <p:nvPr/>
        </p:nvSpPr>
        <p:spPr>
          <a:xfrm>
            <a:off y="1860075" x="3874650"/>
            <a:ext cy="1952625" cx="18954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name="Shape 77" id="77"/>
          <p:cNvSpPr txBox="1"/>
          <p:nvPr/>
        </p:nvSpPr>
        <p:spPr>
          <a:xfrm>
            <a:off y="3812700" x="3997600"/>
            <a:ext cy="628499" cx="26366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 b="1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TA</a:t>
            </a:r>
          </a:p>
          <a:p>
            <a:r>
              <a:t/>
            </a:r>
          </a:p>
        </p:txBody>
      </p:sp>
      <p:sp>
        <p:nvSpPr>
          <p:cNvPr name="Shape 78" id="78"/>
          <p:cNvSpPr txBox="1"/>
          <p:nvPr/>
        </p:nvSpPr>
        <p:spPr>
          <a:xfrm>
            <a:off y="3514275" x="6634300"/>
            <a:ext cy="628499" cx="26366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 b="1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STUDENTS</a:t>
            </a:r>
          </a:p>
          <a:p>
            <a:r>
              <a:t/>
            </a:r>
          </a:p>
        </p:txBody>
      </p:sp>
      <p:sp>
        <p:nvSpPr>
          <p:cNvPr name="Shape 79" id="79"/>
          <p:cNvSpPr/>
          <p:nvPr/>
        </p:nvSpPr>
        <p:spPr>
          <a:xfrm>
            <a:off y="4050125" x="5511900"/>
            <a:ext cy="2481658" cx="341704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Problems</a:t>
            </a:r>
          </a:p>
        </p:txBody>
      </p:sp>
      <p:sp>
        <p:nvSpPr>
          <p:cNvPr name="Shape 85" id="85"/>
          <p:cNvSpPr txBox="1"/>
          <p:nvPr>
            <p:ph type="body" idx="1"/>
          </p:nvPr>
        </p:nvSpPr>
        <p:spPr>
          <a:xfrm>
            <a:off y="1600337" x="607475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Cluttered UI</a:t>
            </a:r>
          </a:p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Difficult to Navigate</a:t>
            </a:r>
          </a:p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Cannot Inherit Content </a:t>
            </a:r>
          </a:p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Difficult to edit quizzes</a:t>
            </a:r>
          </a:p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 File Sharing or Group Management</a:t>
            </a:r>
          </a:p>
          <a:p>
            <a:r>
              <a:t/>
            </a:r>
          </a:p>
        </p:txBody>
      </p:sp>
      <p:sp>
        <p:nvSpPr>
          <p:cNvPr name="Shape 86" id="86"/>
          <p:cNvSpPr/>
          <p:nvPr/>
        </p:nvSpPr>
        <p:spPr>
          <a:xfrm>
            <a:off y="1600337" x="631167"/>
            <a:ext cy="5062418" cx="78687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Problems</a:t>
            </a:r>
          </a:p>
        </p:txBody>
      </p:sp>
      <p:sp>
        <p:nvSpPr>
          <p:cNvPr name="Shape 92" id="92"/>
          <p:cNvSpPr txBox="1"/>
          <p:nvPr>
            <p:ph type="body" idx="1"/>
          </p:nvPr>
        </p:nvSpPr>
        <p:spPr>
          <a:xfrm>
            <a:off y="1600337" x="607475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Cluttered UI</a:t>
            </a:r>
          </a:p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Difficult to Navigate</a:t>
            </a:r>
          </a:p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Cannot Inherit Content </a:t>
            </a:r>
          </a:p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Difficult to edit quizzes</a:t>
            </a:r>
          </a:p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 File Sharing or Group Management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/>
          <p:nvPr/>
        </p:nvSpPr>
        <p:spPr>
          <a:xfrm>
            <a:off y="2972203" x="3719222"/>
            <a:ext cy="3724996" cx="496771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98" id="9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Goals</a:t>
            </a:r>
          </a:p>
        </p:txBody>
      </p:sp>
      <p:sp>
        <p:nvSpPr>
          <p:cNvPr name="Shape 99" id="99"/>
          <p:cNvSpPr txBox="1"/>
          <p:nvPr>
            <p:ph type="body" idx="1"/>
          </p:nvPr>
        </p:nvSpPr>
        <p:spPr>
          <a:xfrm>
            <a:off y="1863260" x="1084638"/>
            <a:ext cy="2743199" cx="76023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318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 </a:t>
            </a:r>
            <a:r>
              <a:rPr lang="en" b="1">
                <a:solidFill>
                  <a:srgbClr val="FF0000"/>
                </a:solidFill>
              </a:rPr>
              <a:t>UNIFIED</a:t>
            </a:r>
            <a:r>
              <a:rPr lang="en"/>
              <a:t> course management tool which fulfills the needs of all users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Low-fi ProtoType</a:t>
            </a:r>
          </a:p>
        </p:txBody>
      </p:sp>
      <p:sp>
        <p:nvSpPr>
          <p:cNvPr name="Shape 105" id="105"/>
          <p:cNvSpPr/>
          <p:nvPr/>
        </p:nvSpPr>
        <p:spPr>
          <a:xfrm>
            <a:off y="1720148" x="632520"/>
            <a:ext cy="4879337" cx="78789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Low-fi ProtoType</a:t>
            </a:r>
          </a:p>
        </p:txBody>
      </p:sp>
      <p:sp>
        <p:nvSpPr>
          <p:cNvPr name="Shape 111" id="111"/>
          <p:cNvSpPr txBox="1"/>
          <p:nvPr>
            <p:ph type="body" idx="1"/>
          </p:nvPr>
        </p:nvSpPr>
        <p:spPr>
          <a:xfrm>
            <a:off y="2111323" x="661348"/>
            <a:ext cy="4300200" cx="81860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en"/>
              <a:t>Cognitive Walkthrough:</a:t>
            </a:r>
          </a:p>
          <a:p>
            <a:r>
              <a:t/>
            </a:r>
          </a:p>
          <a:p>
            <a:pPr indent="-431800" marL="457200" rtl="0" lvl="0">
              <a:lnSpc>
                <a:spcPct val="115000"/>
              </a:lnSpc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We found that we need: </a:t>
            </a:r>
          </a:p>
          <a:p>
            <a:pPr indent="-431800" marL="914400" rtl="0" lvl="1">
              <a:lnSpc>
                <a:spcPct val="115000"/>
              </a:lnSpc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3200"/>
              <a:t>a more reduced and minimal UI</a:t>
            </a:r>
          </a:p>
          <a:p>
            <a:pPr indent="-431800" marL="914400" rtl="0" lvl="1">
              <a:lnSpc>
                <a:spcPct val="115000"/>
              </a:lnSpc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3200"/>
              <a:t>Easier navigation of functionality</a:t>
            </a:r>
          </a:p>
          <a:p>
            <a:pPr indent="-431800" marL="914400" rtl="0" lvl="1">
              <a:lnSpc>
                <a:spcPct val="115000"/>
              </a:lnSpc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3200"/>
              <a:t>Reduce the number of steps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