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13"/>
  </p:notesMasterIdLst>
  <p:handoutMasterIdLst>
    <p:handoutMasterId r:id="rId14"/>
  </p:handoutMasterIdLst>
  <p:sldIdLst>
    <p:sldId id="256" r:id="rId7"/>
    <p:sldId id="290" r:id="rId8"/>
    <p:sldId id="285" r:id="rId9"/>
    <p:sldId id="287" r:id="rId10"/>
    <p:sldId id="289" r:id="rId11"/>
    <p:sldId id="29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000000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1232" y="36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rgbClr val="003D5C"/>
                </a:solidFill>
              </a:rPr>
              <a:t>Single Door Over Two Days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 1</c:v>
                </c:pt>
              </c:strCache>
            </c:strRef>
          </c:tx>
          <c:spPr>
            <a:ln w="22225" cap="rnd">
              <a:solidFill>
                <a:schemeClr val="tx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35</c:v>
                </c:pt>
                <c:pt idx="6">
                  <c:v>60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C-4CD4-A3BF-A71E71615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 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60</c:v>
                </c:pt>
                <c:pt idx="3">
                  <c:v>10</c:v>
                </c:pt>
                <c:pt idx="4">
                  <c:v>60</c:v>
                </c:pt>
                <c:pt idx="5">
                  <c:v>10</c:v>
                </c:pt>
                <c:pt idx="6">
                  <c:v>0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C-4CD4-A3BF-A71E71615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809039"/>
        <c:axId val="786811119"/>
      </c:lineChart>
      <c:catAx>
        <c:axId val="78680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11119"/>
        <c:crosses val="autoZero"/>
        <c:auto val="0"/>
        <c:lblAlgn val="ctr"/>
        <c:lblOffset val="100"/>
        <c:noMultiLvlLbl val="0"/>
      </c:catAx>
      <c:valAx>
        <c:axId val="786811119"/>
        <c:scaling>
          <c:orientation val="minMax"/>
          <c:max val="6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09039"/>
        <c:crosses val="autoZero"/>
        <c:crossBetween val="between"/>
        <c:majorUnit val="20"/>
      </c:valAx>
      <c:spPr>
        <a:noFill/>
        <a:ln cap="sq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3D5C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SET</a:t>
            </a:r>
            <a:r>
              <a:rPr lang="en-US" sz="1200" baseline="0" dirty="0" smtClean="0"/>
              <a:t> OF DOORS IN ONE HOUR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3D5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Facility in One Hour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20</c:v>
                </c:pt>
                <c:pt idx="1">
                  <c:v>93</c:v>
                </c:pt>
                <c:pt idx="2">
                  <c:v>63</c:v>
                </c:pt>
                <c:pt idx="3">
                  <c:v>50</c:v>
                </c:pt>
                <c:pt idx="4">
                  <c:v>35</c:v>
                </c:pt>
                <c:pt idx="5">
                  <c:v>80</c:v>
                </c:pt>
                <c:pt idx="6">
                  <c:v>55</c:v>
                </c:pt>
                <c:pt idx="7">
                  <c:v>15</c:v>
                </c:pt>
                <c:pt idx="8">
                  <c:v>1</c:v>
                </c:pt>
                <c:pt idx="9">
                  <c:v>102</c:v>
                </c:pt>
                <c:pt idx="10">
                  <c:v>55</c:v>
                </c:pt>
                <c:pt idx="11">
                  <c:v>124</c:v>
                </c:pt>
                <c:pt idx="12">
                  <c:v>12</c:v>
                </c:pt>
                <c:pt idx="13">
                  <c:v>0</c:v>
                </c:pt>
                <c:pt idx="14">
                  <c:v>97</c:v>
                </c:pt>
                <c:pt idx="15">
                  <c:v>85</c:v>
                </c:pt>
                <c:pt idx="16">
                  <c:v>10</c:v>
                </c:pt>
                <c:pt idx="17">
                  <c:v>80</c:v>
                </c:pt>
                <c:pt idx="18">
                  <c:v>50</c:v>
                </c:pt>
                <c:pt idx="19">
                  <c:v>61</c:v>
                </c:pt>
                <c:pt idx="20">
                  <c:v>0</c:v>
                </c:pt>
                <c:pt idx="21">
                  <c:v>49</c:v>
                </c:pt>
                <c:pt idx="22">
                  <c:v>0</c:v>
                </c:pt>
                <c:pt idx="23">
                  <c:v>76</c:v>
                </c:pt>
                <c:pt idx="24">
                  <c:v>48</c:v>
                </c:pt>
                <c:pt idx="25">
                  <c:v>35</c:v>
                </c:pt>
                <c:pt idx="26">
                  <c:v>20</c:v>
                </c:pt>
                <c:pt idx="27">
                  <c:v>110</c:v>
                </c:pt>
                <c:pt idx="28">
                  <c:v>48</c:v>
                </c:pt>
                <c:pt idx="29">
                  <c:v>47</c:v>
                </c:pt>
                <c:pt idx="30">
                  <c:v>27</c:v>
                </c:pt>
                <c:pt idx="31">
                  <c:v>30</c:v>
                </c:pt>
                <c:pt idx="32">
                  <c:v>50</c:v>
                </c:pt>
                <c:pt idx="33">
                  <c:v>36</c:v>
                </c:pt>
                <c:pt idx="34">
                  <c:v>35</c:v>
                </c:pt>
                <c:pt idx="35">
                  <c:v>37</c:v>
                </c:pt>
                <c:pt idx="36">
                  <c:v>60</c:v>
                </c:pt>
                <c:pt idx="37">
                  <c:v>67</c:v>
                </c:pt>
                <c:pt idx="38">
                  <c:v>78</c:v>
                </c:pt>
                <c:pt idx="39">
                  <c:v>61</c:v>
                </c:pt>
                <c:pt idx="40">
                  <c:v>44</c:v>
                </c:pt>
                <c:pt idx="41">
                  <c:v>0</c:v>
                </c:pt>
                <c:pt idx="42">
                  <c:v>10</c:v>
                </c:pt>
                <c:pt idx="43">
                  <c:v>50</c:v>
                </c:pt>
                <c:pt idx="44">
                  <c:v>60</c:v>
                </c:pt>
                <c:pt idx="45">
                  <c:v>3</c:v>
                </c:pt>
                <c:pt idx="46">
                  <c:v>80</c:v>
                </c:pt>
                <c:pt idx="47">
                  <c:v>0</c:v>
                </c:pt>
                <c:pt idx="48">
                  <c:v>40</c:v>
                </c:pt>
                <c:pt idx="4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1-43D5-B423-FD683FC91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006783"/>
        <c:axId val="814007615"/>
      </c:barChart>
      <c:catAx>
        <c:axId val="81400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07615"/>
        <c:crosses val="autoZero"/>
        <c:auto val="1"/>
        <c:lblAlgn val="ctr"/>
        <c:lblOffset val="100"/>
        <c:noMultiLvlLbl val="0"/>
      </c:catAx>
      <c:valAx>
        <c:axId val="81400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0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cap="all" baseline="0" dirty="0" smtClean="0">
                <a:solidFill>
                  <a:srgbClr val="003D5C"/>
                </a:solidFill>
                <a:effectLst/>
              </a:rPr>
              <a:t>Hourly productivity Over one month</a:t>
            </a:r>
            <a:endParaRPr lang="en-US" sz="1200" dirty="0">
              <a:solidFill>
                <a:srgbClr val="003D5C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Without SDA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  <c:pt idx="0">
                  <c:v>178</c:v>
                </c:pt>
                <c:pt idx="1">
                  <c:v>270</c:v>
                </c:pt>
                <c:pt idx="2">
                  <c:v>293</c:v>
                </c:pt>
                <c:pt idx="3">
                  <c:v>239</c:v>
                </c:pt>
                <c:pt idx="4">
                  <c:v>252</c:v>
                </c:pt>
                <c:pt idx="5">
                  <c:v>209</c:v>
                </c:pt>
                <c:pt idx="6">
                  <c:v>284</c:v>
                </c:pt>
                <c:pt idx="7">
                  <c:v>254</c:v>
                </c:pt>
                <c:pt idx="8">
                  <c:v>165</c:v>
                </c:pt>
                <c:pt idx="9">
                  <c:v>215</c:v>
                </c:pt>
                <c:pt idx="10">
                  <c:v>190</c:v>
                </c:pt>
                <c:pt idx="11">
                  <c:v>233</c:v>
                </c:pt>
                <c:pt idx="12">
                  <c:v>232</c:v>
                </c:pt>
                <c:pt idx="13">
                  <c:v>170</c:v>
                </c:pt>
                <c:pt idx="14">
                  <c:v>246</c:v>
                </c:pt>
                <c:pt idx="15">
                  <c:v>102</c:v>
                </c:pt>
                <c:pt idx="16">
                  <c:v>226</c:v>
                </c:pt>
                <c:pt idx="17">
                  <c:v>185</c:v>
                </c:pt>
                <c:pt idx="18">
                  <c:v>215</c:v>
                </c:pt>
                <c:pt idx="19">
                  <c:v>217</c:v>
                </c:pt>
                <c:pt idx="20">
                  <c:v>215</c:v>
                </c:pt>
                <c:pt idx="21">
                  <c:v>245</c:v>
                </c:pt>
                <c:pt idx="22">
                  <c:v>315</c:v>
                </c:pt>
                <c:pt idx="23">
                  <c:v>253</c:v>
                </c:pt>
                <c:pt idx="24">
                  <c:v>264</c:v>
                </c:pt>
                <c:pt idx="25">
                  <c:v>254</c:v>
                </c:pt>
                <c:pt idx="26">
                  <c:v>159</c:v>
                </c:pt>
                <c:pt idx="27">
                  <c:v>216</c:v>
                </c:pt>
                <c:pt idx="28">
                  <c:v>292</c:v>
                </c:pt>
                <c:pt idx="29">
                  <c:v>249</c:v>
                </c:pt>
                <c:pt idx="30">
                  <c:v>249</c:v>
                </c:pt>
                <c:pt idx="31">
                  <c:v>277</c:v>
                </c:pt>
                <c:pt idx="32">
                  <c:v>275</c:v>
                </c:pt>
                <c:pt idx="33">
                  <c:v>261</c:v>
                </c:pt>
                <c:pt idx="34">
                  <c:v>249</c:v>
                </c:pt>
                <c:pt idx="35">
                  <c:v>310</c:v>
                </c:pt>
                <c:pt idx="36">
                  <c:v>290</c:v>
                </c:pt>
                <c:pt idx="37">
                  <c:v>237</c:v>
                </c:pt>
                <c:pt idx="38">
                  <c:v>243</c:v>
                </c:pt>
                <c:pt idx="39">
                  <c:v>254</c:v>
                </c:pt>
                <c:pt idx="40">
                  <c:v>248</c:v>
                </c:pt>
                <c:pt idx="41">
                  <c:v>283</c:v>
                </c:pt>
                <c:pt idx="42">
                  <c:v>243</c:v>
                </c:pt>
                <c:pt idx="43">
                  <c:v>253</c:v>
                </c:pt>
                <c:pt idx="44">
                  <c:v>255</c:v>
                </c:pt>
                <c:pt idx="45">
                  <c:v>247</c:v>
                </c:pt>
                <c:pt idx="46">
                  <c:v>245</c:v>
                </c:pt>
                <c:pt idx="47">
                  <c:v>279</c:v>
                </c:pt>
                <c:pt idx="48">
                  <c:v>296</c:v>
                </c:pt>
                <c:pt idx="49">
                  <c:v>242</c:v>
                </c:pt>
                <c:pt idx="50">
                  <c:v>269</c:v>
                </c:pt>
                <c:pt idx="51">
                  <c:v>267</c:v>
                </c:pt>
                <c:pt idx="52">
                  <c:v>311</c:v>
                </c:pt>
                <c:pt idx="53">
                  <c:v>229</c:v>
                </c:pt>
                <c:pt idx="54">
                  <c:v>234</c:v>
                </c:pt>
                <c:pt idx="55">
                  <c:v>274</c:v>
                </c:pt>
                <c:pt idx="56">
                  <c:v>286</c:v>
                </c:pt>
                <c:pt idx="57">
                  <c:v>289</c:v>
                </c:pt>
                <c:pt idx="58">
                  <c:v>260</c:v>
                </c:pt>
                <c:pt idx="59">
                  <c:v>322</c:v>
                </c:pt>
                <c:pt idx="60">
                  <c:v>255</c:v>
                </c:pt>
                <c:pt idx="61">
                  <c:v>284</c:v>
                </c:pt>
                <c:pt idx="62">
                  <c:v>244</c:v>
                </c:pt>
                <c:pt idx="63">
                  <c:v>229</c:v>
                </c:pt>
                <c:pt idx="64">
                  <c:v>210</c:v>
                </c:pt>
                <c:pt idx="65">
                  <c:v>154</c:v>
                </c:pt>
                <c:pt idx="66">
                  <c:v>203</c:v>
                </c:pt>
                <c:pt idx="67">
                  <c:v>289</c:v>
                </c:pt>
                <c:pt idx="68">
                  <c:v>250</c:v>
                </c:pt>
                <c:pt idx="69">
                  <c:v>313</c:v>
                </c:pt>
                <c:pt idx="70">
                  <c:v>213</c:v>
                </c:pt>
                <c:pt idx="71">
                  <c:v>206</c:v>
                </c:pt>
                <c:pt idx="72">
                  <c:v>276</c:v>
                </c:pt>
                <c:pt idx="73">
                  <c:v>234</c:v>
                </c:pt>
                <c:pt idx="74">
                  <c:v>87</c:v>
                </c:pt>
                <c:pt idx="75">
                  <c:v>312</c:v>
                </c:pt>
                <c:pt idx="76">
                  <c:v>161</c:v>
                </c:pt>
                <c:pt idx="77">
                  <c:v>257</c:v>
                </c:pt>
                <c:pt idx="78">
                  <c:v>335</c:v>
                </c:pt>
                <c:pt idx="79">
                  <c:v>217</c:v>
                </c:pt>
                <c:pt idx="80">
                  <c:v>370</c:v>
                </c:pt>
                <c:pt idx="81">
                  <c:v>308</c:v>
                </c:pt>
                <c:pt idx="82">
                  <c:v>251</c:v>
                </c:pt>
                <c:pt idx="83">
                  <c:v>268</c:v>
                </c:pt>
                <c:pt idx="84">
                  <c:v>265</c:v>
                </c:pt>
                <c:pt idx="85">
                  <c:v>313</c:v>
                </c:pt>
                <c:pt idx="86">
                  <c:v>294</c:v>
                </c:pt>
                <c:pt idx="87">
                  <c:v>269</c:v>
                </c:pt>
                <c:pt idx="88">
                  <c:v>235</c:v>
                </c:pt>
                <c:pt idx="89">
                  <c:v>206</c:v>
                </c:pt>
                <c:pt idx="90">
                  <c:v>228</c:v>
                </c:pt>
                <c:pt idx="91">
                  <c:v>194</c:v>
                </c:pt>
                <c:pt idx="92">
                  <c:v>238</c:v>
                </c:pt>
                <c:pt idx="93">
                  <c:v>347</c:v>
                </c:pt>
                <c:pt idx="94">
                  <c:v>274</c:v>
                </c:pt>
                <c:pt idx="95">
                  <c:v>259</c:v>
                </c:pt>
                <c:pt idx="96">
                  <c:v>272</c:v>
                </c:pt>
                <c:pt idx="97">
                  <c:v>162</c:v>
                </c:pt>
                <c:pt idx="98">
                  <c:v>203</c:v>
                </c:pt>
                <c:pt idx="99">
                  <c:v>247</c:v>
                </c:pt>
                <c:pt idx="100">
                  <c:v>288</c:v>
                </c:pt>
                <c:pt idx="101">
                  <c:v>307</c:v>
                </c:pt>
                <c:pt idx="102">
                  <c:v>229</c:v>
                </c:pt>
                <c:pt idx="103">
                  <c:v>189</c:v>
                </c:pt>
                <c:pt idx="104">
                  <c:v>290</c:v>
                </c:pt>
                <c:pt idx="105">
                  <c:v>312</c:v>
                </c:pt>
                <c:pt idx="106">
                  <c:v>258</c:v>
                </c:pt>
                <c:pt idx="107">
                  <c:v>309</c:v>
                </c:pt>
                <c:pt idx="108">
                  <c:v>216</c:v>
                </c:pt>
                <c:pt idx="109">
                  <c:v>306</c:v>
                </c:pt>
                <c:pt idx="110">
                  <c:v>299</c:v>
                </c:pt>
                <c:pt idx="111">
                  <c:v>117</c:v>
                </c:pt>
                <c:pt idx="112">
                  <c:v>248</c:v>
                </c:pt>
                <c:pt idx="113">
                  <c:v>283</c:v>
                </c:pt>
                <c:pt idx="114">
                  <c:v>243</c:v>
                </c:pt>
                <c:pt idx="115">
                  <c:v>253</c:v>
                </c:pt>
                <c:pt idx="116">
                  <c:v>255</c:v>
                </c:pt>
                <c:pt idx="117">
                  <c:v>247</c:v>
                </c:pt>
                <c:pt idx="118">
                  <c:v>245</c:v>
                </c:pt>
                <c:pt idx="119">
                  <c:v>279</c:v>
                </c:pt>
                <c:pt idx="120">
                  <c:v>296</c:v>
                </c:pt>
                <c:pt idx="121">
                  <c:v>242</c:v>
                </c:pt>
                <c:pt idx="122">
                  <c:v>269</c:v>
                </c:pt>
                <c:pt idx="123">
                  <c:v>267</c:v>
                </c:pt>
                <c:pt idx="124">
                  <c:v>311</c:v>
                </c:pt>
                <c:pt idx="125">
                  <c:v>229</c:v>
                </c:pt>
                <c:pt idx="126">
                  <c:v>234</c:v>
                </c:pt>
                <c:pt idx="127">
                  <c:v>274</c:v>
                </c:pt>
                <c:pt idx="128">
                  <c:v>286</c:v>
                </c:pt>
                <c:pt idx="129">
                  <c:v>289</c:v>
                </c:pt>
                <c:pt idx="130">
                  <c:v>260</c:v>
                </c:pt>
                <c:pt idx="131">
                  <c:v>322</c:v>
                </c:pt>
                <c:pt idx="132">
                  <c:v>255</c:v>
                </c:pt>
                <c:pt idx="133">
                  <c:v>284</c:v>
                </c:pt>
                <c:pt idx="134">
                  <c:v>244</c:v>
                </c:pt>
                <c:pt idx="135">
                  <c:v>229</c:v>
                </c:pt>
                <c:pt idx="136">
                  <c:v>210</c:v>
                </c:pt>
                <c:pt idx="137">
                  <c:v>154</c:v>
                </c:pt>
                <c:pt idx="138">
                  <c:v>203</c:v>
                </c:pt>
                <c:pt idx="139">
                  <c:v>289</c:v>
                </c:pt>
                <c:pt idx="140">
                  <c:v>250</c:v>
                </c:pt>
                <c:pt idx="141">
                  <c:v>313</c:v>
                </c:pt>
                <c:pt idx="142">
                  <c:v>213</c:v>
                </c:pt>
                <c:pt idx="143">
                  <c:v>206</c:v>
                </c:pt>
                <c:pt idx="144">
                  <c:v>276</c:v>
                </c:pt>
                <c:pt idx="145">
                  <c:v>234</c:v>
                </c:pt>
                <c:pt idx="146">
                  <c:v>87</c:v>
                </c:pt>
                <c:pt idx="147">
                  <c:v>312</c:v>
                </c:pt>
                <c:pt idx="148">
                  <c:v>161</c:v>
                </c:pt>
                <c:pt idx="149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1C-4B75-9FD6-50A647C4926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Sheet1!$D$2:$D$151</c:f>
              <c:numCache>
                <c:formatCode>General</c:formatCode>
                <c:ptCount val="150"/>
                <c:pt idx="0">
                  <c:v>266</c:v>
                </c:pt>
                <c:pt idx="1">
                  <c:v>266</c:v>
                </c:pt>
                <c:pt idx="2">
                  <c:v>266</c:v>
                </c:pt>
                <c:pt idx="3">
                  <c:v>266</c:v>
                </c:pt>
                <c:pt idx="4">
                  <c:v>266</c:v>
                </c:pt>
                <c:pt idx="5">
                  <c:v>266</c:v>
                </c:pt>
                <c:pt idx="6">
                  <c:v>266</c:v>
                </c:pt>
                <c:pt idx="7">
                  <c:v>266</c:v>
                </c:pt>
                <c:pt idx="8">
                  <c:v>266</c:v>
                </c:pt>
                <c:pt idx="9">
                  <c:v>266</c:v>
                </c:pt>
                <c:pt idx="10">
                  <c:v>266</c:v>
                </c:pt>
                <c:pt idx="11">
                  <c:v>266</c:v>
                </c:pt>
                <c:pt idx="12">
                  <c:v>266</c:v>
                </c:pt>
                <c:pt idx="13">
                  <c:v>266</c:v>
                </c:pt>
                <c:pt idx="14">
                  <c:v>266</c:v>
                </c:pt>
                <c:pt idx="15">
                  <c:v>266</c:v>
                </c:pt>
                <c:pt idx="16">
                  <c:v>266</c:v>
                </c:pt>
                <c:pt idx="17">
                  <c:v>266</c:v>
                </c:pt>
                <c:pt idx="18">
                  <c:v>266</c:v>
                </c:pt>
                <c:pt idx="19">
                  <c:v>266</c:v>
                </c:pt>
                <c:pt idx="20">
                  <c:v>266</c:v>
                </c:pt>
                <c:pt idx="21">
                  <c:v>266</c:v>
                </c:pt>
                <c:pt idx="22">
                  <c:v>266</c:v>
                </c:pt>
                <c:pt idx="23">
                  <c:v>266</c:v>
                </c:pt>
                <c:pt idx="24">
                  <c:v>266</c:v>
                </c:pt>
                <c:pt idx="25">
                  <c:v>266</c:v>
                </c:pt>
                <c:pt idx="26">
                  <c:v>266</c:v>
                </c:pt>
                <c:pt idx="27">
                  <c:v>266</c:v>
                </c:pt>
                <c:pt idx="28">
                  <c:v>266</c:v>
                </c:pt>
                <c:pt idx="29">
                  <c:v>266</c:v>
                </c:pt>
                <c:pt idx="30">
                  <c:v>266</c:v>
                </c:pt>
                <c:pt idx="31">
                  <c:v>266</c:v>
                </c:pt>
                <c:pt idx="32">
                  <c:v>266</c:v>
                </c:pt>
                <c:pt idx="33">
                  <c:v>266</c:v>
                </c:pt>
                <c:pt idx="34">
                  <c:v>266</c:v>
                </c:pt>
                <c:pt idx="35">
                  <c:v>266</c:v>
                </c:pt>
                <c:pt idx="36">
                  <c:v>266</c:v>
                </c:pt>
                <c:pt idx="37">
                  <c:v>266</c:v>
                </c:pt>
                <c:pt idx="38">
                  <c:v>266</c:v>
                </c:pt>
                <c:pt idx="39">
                  <c:v>266</c:v>
                </c:pt>
                <c:pt idx="40">
                  <c:v>266</c:v>
                </c:pt>
                <c:pt idx="41">
                  <c:v>266</c:v>
                </c:pt>
                <c:pt idx="42">
                  <c:v>266</c:v>
                </c:pt>
                <c:pt idx="43">
                  <c:v>266</c:v>
                </c:pt>
                <c:pt idx="44">
                  <c:v>266</c:v>
                </c:pt>
                <c:pt idx="45">
                  <c:v>266</c:v>
                </c:pt>
                <c:pt idx="46">
                  <c:v>266</c:v>
                </c:pt>
                <c:pt idx="47">
                  <c:v>266</c:v>
                </c:pt>
                <c:pt idx="48">
                  <c:v>266</c:v>
                </c:pt>
                <c:pt idx="49">
                  <c:v>266</c:v>
                </c:pt>
                <c:pt idx="50">
                  <c:v>266</c:v>
                </c:pt>
                <c:pt idx="51">
                  <c:v>266</c:v>
                </c:pt>
                <c:pt idx="52">
                  <c:v>266</c:v>
                </c:pt>
                <c:pt idx="53">
                  <c:v>266</c:v>
                </c:pt>
                <c:pt idx="54">
                  <c:v>266</c:v>
                </c:pt>
                <c:pt idx="55">
                  <c:v>266</c:v>
                </c:pt>
                <c:pt idx="56">
                  <c:v>266</c:v>
                </c:pt>
                <c:pt idx="57">
                  <c:v>266</c:v>
                </c:pt>
                <c:pt idx="58">
                  <c:v>266</c:v>
                </c:pt>
                <c:pt idx="59">
                  <c:v>266</c:v>
                </c:pt>
                <c:pt idx="60">
                  <c:v>266</c:v>
                </c:pt>
                <c:pt idx="61">
                  <c:v>266</c:v>
                </c:pt>
                <c:pt idx="62">
                  <c:v>266</c:v>
                </c:pt>
                <c:pt idx="63">
                  <c:v>266</c:v>
                </c:pt>
                <c:pt idx="64">
                  <c:v>266</c:v>
                </c:pt>
                <c:pt idx="65">
                  <c:v>266</c:v>
                </c:pt>
                <c:pt idx="66">
                  <c:v>266</c:v>
                </c:pt>
                <c:pt idx="67">
                  <c:v>266</c:v>
                </c:pt>
                <c:pt idx="68">
                  <c:v>266</c:v>
                </c:pt>
                <c:pt idx="69">
                  <c:v>266</c:v>
                </c:pt>
                <c:pt idx="70">
                  <c:v>266</c:v>
                </c:pt>
                <c:pt idx="71">
                  <c:v>266</c:v>
                </c:pt>
                <c:pt idx="72">
                  <c:v>266</c:v>
                </c:pt>
                <c:pt idx="73">
                  <c:v>266</c:v>
                </c:pt>
                <c:pt idx="74">
                  <c:v>266</c:v>
                </c:pt>
                <c:pt idx="75">
                  <c:v>266</c:v>
                </c:pt>
                <c:pt idx="76">
                  <c:v>266</c:v>
                </c:pt>
                <c:pt idx="77">
                  <c:v>266</c:v>
                </c:pt>
                <c:pt idx="78">
                  <c:v>266</c:v>
                </c:pt>
                <c:pt idx="79">
                  <c:v>266</c:v>
                </c:pt>
                <c:pt idx="80">
                  <c:v>266</c:v>
                </c:pt>
                <c:pt idx="81">
                  <c:v>266</c:v>
                </c:pt>
                <c:pt idx="82">
                  <c:v>266</c:v>
                </c:pt>
                <c:pt idx="83">
                  <c:v>266</c:v>
                </c:pt>
                <c:pt idx="84">
                  <c:v>266</c:v>
                </c:pt>
                <c:pt idx="85">
                  <c:v>266</c:v>
                </c:pt>
                <c:pt idx="86">
                  <c:v>266</c:v>
                </c:pt>
                <c:pt idx="87">
                  <c:v>266</c:v>
                </c:pt>
                <c:pt idx="88">
                  <c:v>266</c:v>
                </c:pt>
                <c:pt idx="89">
                  <c:v>266</c:v>
                </c:pt>
                <c:pt idx="90">
                  <c:v>266</c:v>
                </c:pt>
                <c:pt idx="91">
                  <c:v>266</c:v>
                </c:pt>
                <c:pt idx="92">
                  <c:v>266</c:v>
                </c:pt>
                <c:pt idx="93">
                  <c:v>266</c:v>
                </c:pt>
                <c:pt idx="94">
                  <c:v>266</c:v>
                </c:pt>
                <c:pt idx="95">
                  <c:v>266</c:v>
                </c:pt>
                <c:pt idx="96">
                  <c:v>266</c:v>
                </c:pt>
                <c:pt idx="97">
                  <c:v>266</c:v>
                </c:pt>
                <c:pt idx="98">
                  <c:v>266</c:v>
                </c:pt>
                <c:pt idx="99">
                  <c:v>266</c:v>
                </c:pt>
                <c:pt idx="100">
                  <c:v>266</c:v>
                </c:pt>
                <c:pt idx="101">
                  <c:v>266</c:v>
                </c:pt>
                <c:pt idx="102">
                  <c:v>266</c:v>
                </c:pt>
                <c:pt idx="103">
                  <c:v>266</c:v>
                </c:pt>
                <c:pt idx="104">
                  <c:v>266</c:v>
                </c:pt>
                <c:pt idx="105">
                  <c:v>266</c:v>
                </c:pt>
                <c:pt idx="106">
                  <c:v>266</c:v>
                </c:pt>
                <c:pt idx="107">
                  <c:v>266</c:v>
                </c:pt>
                <c:pt idx="108">
                  <c:v>266</c:v>
                </c:pt>
                <c:pt idx="109">
                  <c:v>266</c:v>
                </c:pt>
                <c:pt idx="110">
                  <c:v>266</c:v>
                </c:pt>
                <c:pt idx="111">
                  <c:v>266</c:v>
                </c:pt>
                <c:pt idx="112">
                  <c:v>266</c:v>
                </c:pt>
                <c:pt idx="113">
                  <c:v>266</c:v>
                </c:pt>
                <c:pt idx="114">
                  <c:v>266</c:v>
                </c:pt>
                <c:pt idx="115">
                  <c:v>266</c:v>
                </c:pt>
                <c:pt idx="116">
                  <c:v>266</c:v>
                </c:pt>
                <c:pt idx="117">
                  <c:v>266</c:v>
                </c:pt>
                <c:pt idx="118">
                  <c:v>266</c:v>
                </c:pt>
                <c:pt idx="119">
                  <c:v>266</c:v>
                </c:pt>
                <c:pt idx="120">
                  <c:v>266</c:v>
                </c:pt>
                <c:pt idx="121">
                  <c:v>266</c:v>
                </c:pt>
                <c:pt idx="122">
                  <c:v>266</c:v>
                </c:pt>
                <c:pt idx="123">
                  <c:v>266</c:v>
                </c:pt>
                <c:pt idx="124">
                  <c:v>266</c:v>
                </c:pt>
                <c:pt idx="125">
                  <c:v>266</c:v>
                </c:pt>
                <c:pt idx="126">
                  <c:v>266</c:v>
                </c:pt>
                <c:pt idx="127">
                  <c:v>266</c:v>
                </c:pt>
                <c:pt idx="128">
                  <c:v>266</c:v>
                </c:pt>
                <c:pt idx="129">
                  <c:v>266</c:v>
                </c:pt>
                <c:pt idx="130">
                  <c:v>266</c:v>
                </c:pt>
                <c:pt idx="131">
                  <c:v>266</c:v>
                </c:pt>
                <c:pt idx="132">
                  <c:v>266</c:v>
                </c:pt>
                <c:pt idx="133">
                  <c:v>266</c:v>
                </c:pt>
                <c:pt idx="134">
                  <c:v>266</c:v>
                </c:pt>
                <c:pt idx="135">
                  <c:v>266</c:v>
                </c:pt>
                <c:pt idx="136">
                  <c:v>266</c:v>
                </c:pt>
                <c:pt idx="137">
                  <c:v>266</c:v>
                </c:pt>
                <c:pt idx="138">
                  <c:v>266</c:v>
                </c:pt>
                <c:pt idx="139">
                  <c:v>266</c:v>
                </c:pt>
                <c:pt idx="140">
                  <c:v>266</c:v>
                </c:pt>
                <c:pt idx="141">
                  <c:v>266</c:v>
                </c:pt>
                <c:pt idx="142">
                  <c:v>266</c:v>
                </c:pt>
                <c:pt idx="143">
                  <c:v>266</c:v>
                </c:pt>
                <c:pt idx="144">
                  <c:v>266</c:v>
                </c:pt>
                <c:pt idx="145">
                  <c:v>266</c:v>
                </c:pt>
                <c:pt idx="146">
                  <c:v>266</c:v>
                </c:pt>
                <c:pt idx="147">
                  <c:v>266</c:v>
                </c:pt>
                <c:pt idx="148">
                  <c:v>266</c:v>
                </c:pt>
                <c:pt idx="149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1C-4B75-9FD6-50A647C49264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With SDA</c:v>
                </c:pt>
              </c:strCache>
            </c:strRef>
          </c:tx>
          <c:spPr>
            <a:ln w="28575" cap="rnd">
              <a:solidFill>
                <a:srgbClr val="003D5C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301</c:v>
                </c:pt>
                <c:pt idx="1">
                  <c:v>293</c:v>
                </c:pt>
                <c:pt idx="2">
                  <c:v>273</c:v>
                </c:pt>
                <c:pt idx="3">
                  <c:v>311</c:v>
                </c:pt>
                <c:pt idx="4">
                  <c:v>273</c:v>
                </c:pt>
                <c:pt idx="5">
                  <c:v>302</c:v>
                </c:pt>
                <c:pt idx="6">
                  <c:v>307</c:v>
                </c:pt>
                <c:pt idx="7">
                  <c:v>300</c:v>
                </c:pt>
                <c:pt idx="8">
                  <c:v>289</c:v>
                </c:pt>
                <c:pt idx="9">
                  <c:v>323</c:v>
                </c:pt>
                <c:pt idx="10">
                  <c:v>317</c:v>
                </c:pt>
                <c:pt idx="11">
                  <c:v>291</c:v>
                </c:pt>
                <c:pt idx="12">
                  <c:v>291</c:v>
                </c:pt>
                <c:pt idx="13">
                  <c:v>318</c:v>
                </c:pt>
                <c:pt idx="14">
                  <c:v>307</c:v>
                </c:pt>
                <c:pt idx="15">
                  <c:v>306</c:v>
                </c:pt>
                <c:pt idx="16">
                  <c:v>282</c:v>
                </c:pt>
                <c:pt idx="17">
                  <c:v>308</c:v>
                </c:pt>
                <c:pt idx="18">
                  <c:v>311</c:v>
                </c:pt>
                <c:pt idx="19">
                  <c:v>313</c:v>
                </c:pt>
                <c:pt idx="20">
                  <c:v>310</c:v>
                </c:pt>
                <c:pt idx="21">
                  <c:v>312</c:v>
                </c:pt>
                <c:pt idx="22">
                  <c:v>315</c:v>
                </c:pt>
                <c:pt idx="23">
                  <c:v>299</c:v>
                </c:pt>
                <c:pt idx="24">
                  <c:v>286</c:v>
                </c:pt>
                <c:pt idx="25">
                  <c:v>301</c:v>
                </c:pt>
                <c:pt idx="26">
                  <c:v>298</c:v>
                </c:pt>
                <c:pt idx="27">
                  <c:v>295</c:v>
                </c:pt>
                <c:pt idx="28">
                  <c:v>292</c:v>
                </c:pt>
                <c:pt idx="29">
                  <c:v>291</c:v>
                </c:pt>
                <c:pt idx="30">
                  <c:v>291</c:v>
                </c:pt>
                <c:pt idx="31">
                  <c:v>277</c:v>
                </c:pt>
                <c:pt idx="32">
                  <c:v>284</c:v>
                </c:pt>
                <c:pt idx="33">
                  <c:v>287</c:v>
                </c:pt>
                <c:pt idx="34">
                  <c:v>282</c:v>
                </c:pt>
                <c:pt idx="35">
                  <c:v>277</c:v>
                </c:pt>
                <c:pt idx="36">
                  <c:v>274</c:v>
                </c:pt>
                <c:pt idx="37">
                  <c:v>269</c:v>
                </c:pt>
                <c:pt idx="38">
                  <c:v>295</c:v>
                </c:pt>
                <c:pt idx="39">
                  <c:v>270</c:v>
                </c:pt>
                <c:pt idx="40">
                  <c:v>281</c:v>
                </c:pt>
                <c:pt idx="41">
                  <c:v>283</c:v>
                </c:pt>
                <c:pt idx="42">
                  <c:v>284</c:v>
                </c:pt>
                <c:pt idx="43">
                  <c:v>273</c:v>
                </c:pt>
                <c:pt idx="44">
                  <c:v>274</c:v>
                </c:pt>
                <c:pt idx="45">
                  <c:v>288</c:v>
                </c:pt>
                <c:pt idx="46">
                  <c:v>266</c:v>
                </c:pt>
                <c:pt idx="47">
                  <c:v>302</c:v>
                </c:pt>
                <c:pt idx="48">
                  <c:v>286</c:v>
                </c:pt>
                <c:pt idx="49">
                  <c:v>298</c:v>
                </c:pt>
                <c:pt idx="50">
                  <c:v>296</c:v>
                </c:pt>
                <c:pt idx="51">
                  <c:v>292</c:v>
                </c:pt>
                <c:pt idx="52">
                  <c:v>285</c:v>
                </c:pt>
                <c:pt idx="53">
                  <c:v>315</c:v>
                </c:pt>
                <c:pt idx="54">
                  <c:v>321</c:v>
                </c:pt>
                <c:pt idx="55">
                  <c:v>304</c:v>
                </c:pt>
                <c:pt idx="56">
                  <c:v>318</c:v>
                </c:pt>
                <c:pt idx="57">
                  <c:v>289</c:v>
                </c:pt>
                <c:pt idx="58">
                  <c:v>292</c:v>
                </c:pt>
                <c:pt idx="59">
                  <c:v>290</c:v>
                </c:pt>
                <c:pt idx="60">
                  <c:v>287</c:v>
                </c:pt>
                <c:pt idx="61">
                  <c:v>320</c:v>
                </c:pt>
                <c:pt idx="62">
                  <c:v>274</c:v>
                </c:pt>
                <c:pt idx="63">
                  <c:v>294</c:v>
                </c:pt>
                <c:pt idx="64">
                  <c:v>270</c:v>
                </c:pt>
                <c:pt idx="65">
                  <c:v>257</c:v>
                </c:pt>
                <c:pt idx="66">
                  <c:v>296</c:v>
                </c:pt>
                <c:pt idx="67">
                  <c:v>289</c:v>
                </c:pt>
                <c:pt idx="68">
                  <c:v>288</c:v>
                </c:pt>
                <c:pt idx="69">
                  <c:v>276</c:v>
                </c:pt>
                <c:pt idx="70">
                  <c:v>320</c:v>
                </c:pt>
                <c:pt idx="71">
                  <c:v>281</c:v>
                </c:pt>
                <c:pt idx="72">
                  <c:v>276</c:v>
                </c:pt>
                <c:pt idx="73">
                  <c:v>292</c:v>
                </c:pt>
                <c:pt idx="74">
                  <c:v>260</c:v>
                </c:pt>
                <c:pt idx="75">
                  <c:v>288</c:v>
                </c:pt>
                <c:pt idx="76">
                  <c:v>276</c:v>
                </c:pt>
                <c:pt idx="77">
                  <c:v>282</c:v>
                </c:pt>
                <c:pt idx="78">
                  <c:v>263</c:v>
                </c:pt>
                <c:pt idx="79">
                  <c:v>299</c:v>
                </c:pt>
                <c:pt idx="80">
                  <c:v>291</c:v>
                </c:pt>
                <c:pt idx="81">
                  <c:v>280</c:v>
                </c:pt>
                <c:pt idx="82">
                  <c:v>314</c:v>
                </c:pt>
                <c:pt idx="83">
                  <c:v>301</c:v>
                </c:pt>
                <c:pt idx="84">
                  <c:v>294</c:v>
                </c:pt>
                <c:pt idx="85">
                  <c:v>285</c:v>
                </c:pt>
                <c:pt idx="86">
                  <c:v>368</c:v>
                </c:pt>
                <c:pt idx="87">
                  <c:v>314</c:v>
                </c:pt>
                <c:pt idx="88">
                  <c:v>287</c:v>
                </c:pt>
                <c:pt idx="89">
                  <c:v>294</c:v>
                </c:pt>
                <c:pt idx="90">
                  <c:v>299</c:v>
                </c:pt>
                <c:pt idx="91">
                  <c:v>305</c:v>
                </c:pt>
                <c:pt idx="92">
                  <c:v>304</c:v>
                </c:pt>
                <c:pt idx="93">
                  <c:v>278</c:v>
                </c:pt>
                <c:pt idx="94">
                  <c:v>274</c:v>
                </c:pt>
                <c:pt idx="95">
                  <c:v>282</c:v>
                </c:pt>
                <c:pt idx="96">
                  <c:v>297</c:v>
                </c:pt>
                <c:pt idx="97">
                  <c:v>297</c:v>
                </c:pt>
                <c:pt idx="98">
                  <c:v>304</c:v>
                </c:pt>
                <c:pt idx="99">
                  <c:v>308</c:v>
                </c:pt>
                <c:pt idx="100">
                  <c:v>320</c:v>
                </c:pt>
                <c:pt idx="101">
                  <c:v>307</c:v>
                </c:pt>
                <c:pt idx="102">
                  <c:v>286</c:v>
                </c:pt>
                <c:pt idx="103">
                  <c:v>314</c:v>
                </c:pt>
                <c:pt idx="104">
                  <c:v>290</c:v>
                </c:pt>
                <c:pt idx="105">
                  <c:v>312</c:v>
                </c:pt>
                <c:pt idx="106">
                  <c:v>290</c:v>
                </c:pt>
                <c:pt idx="107">
                  <c:v>292</c:v>
                </c:pt>
                <c:pt idx="108">
                  <c:v>323</c:v>
                </c:pt>
                <c:pt idx="109">
                  <c:v>306</c:v>
                </c:pt>
                <c:pt idx="110">
                  <c:v>299</c:v>
                </c:pt>
                <c:pt idx="111">
                  <c:v>280</c:v>
                </c:pt>
                <c:pt idx="112">
                  <c:v>281</c:v>
                </c:pt>
                <c:pt idx="113">
                  <c:v>283</c:v>
                </c:pt>
                <c:pt idx="114">
                  <c:v>284</c:v>
                </c:pt>
                <c:pt idx="115">
                  <c:v>273</c:v>
                </c:pt>
                <c:pt idx="116">
                  <c:v>274</c:v>
                </c:pt>
                <c:pt idx="117">
                  <c:v>288</c:v>
                </c:pt>
                <c:pt idx="118">
                  <c:v>266</c:v>
                </c:pt>
                <c:pt idx="119">
                  <c:v>302</c:v>
                </c:pt>
                <c:pt idx="120">
                  <c:v>286</c:v>
                </c:pt>
                <c:pt idx="121">
                  <c:v>298</c:v>
                </c:pt>
                <c:pt idx="122">
                  <c:v>296</c:v>
                </c:pt>
                <c:pt idx="123">
                  <c:v>292</c:v>
                </c:pt>
                <c:pt idx="124">
                  <c:v>285</c:v>
                </c:pt>
                <c:pt idx="125">
                  <c:v>315</c:v>
                </c:pt>
                <c:pt idx="126">
                  <c:v>321</c:v>
                </c:pt>
                <c:pt idx="127">
                  <c:v>304</c:v>
                </c:pt>
                <c:pt idx="128">
                  <c:v>318</c:v>
                </c:pt>
                <c:pt idx="129">
                  <c:v>289</c:v>
                </c:pt>
                <c:pt idx="130">
                  <c:v>292</c:v>
                </c:pt>
                <c:pt idx="131">
                  <c:v>290</c:v>
                </c:pt>
                <c:pt idx="132">
                  <c:v>287</c:v>
                </c:pt>
                <c:pt idx="133">
                  <c:v>320</c:v>
                </c:pt>
                <c:pt idx="134">
                  <c:v>274</c:v>
                </c:pt>
                <c:pt idx="135">
                  <c:v>294</c:v>
                </c:pt>
                <c:pt idx="136">
                  <c:v>270</c:v>
                </c:pt>
                <c:pt idx="137">
                  <c:v>257</c:v>
                </c:pt>
                <c:pt idx="138">
                  <c:v>296</c:v>
                </c:pt>
                <c:pt idx="139">
                  <c:v>289</c:v>
                </c:pt>
                <c:pt idx="140">
                  <c:v>288</c:v>
                </c:pt>
                <c:pt idx="141">
                  <c:v>276</c:v>
                </c:pt>
                <c:pt idx="142">
                  <c:v>320</c:v>
                </c:pt>
                <c:pt idx="143">
                  <c:v>281</c:v>
                </c:pt>
                <c:pt idx="144">
                  <c:v>276</c:v>
                </c:pt>
                <c:pt idx="145">
                  <c:v>292</c:v>
                </c:pt>
                <c:pt idx="146">
                  <c:v>260</c:v>
                </c:pt>
                <c:pt idx="147">
                  <c:v>288</c:v>
                </c:pt>
                <c:pt idx="148">
                  <c:v>276</c:v>
                </c:pt>
                <c:pt idx="149">
                  <c:v>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1C-4B75-9FD6-50A647C49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515711"/>
        <c:axId val="782516127"/>
      </c:lineChart>
      <c:catAx>
        <c:axId val="78251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16127"/>
        <c:crosses val="autoZero"/>
        <c:auto val="1"/>
        <c:lblAlgn val="ctr"/>
        <c:lblOffset val="100"/>
        <c:noMultiLvlLbl val="0"/>
      </c:catAx>
      <c:valAx>
        <c:axId val="78251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1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92" y="1393825"/>
            <a:ext cx="7663092" cy="4525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Cross-Dock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7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effectLst/>
              </a:rPr>
              <a:t>In large-scale distribution centers, the resource allocation decision, or which doors to assign to </a:t>
            </a:r>
            <a:r>
              <a:rPr lang="en-US" sz="1600" dirty="0" smtClean="0">
                <a:effectLst/>
              </a:rPr>
              <a:t>staff</a:t>
            </a:r>
            <a:r>
              <a:rPr lang="en-US" sz="1600" dirty="0">
                <a:effectLst/>
              </a:rPr>
              <a:t>, is </a:t>
            </a:r>
            <a:r>
              <a:rPr lang="en-US" sz="1600" dirty="0" smtClean="0">
                <a:effectLst/>
              </a:rPr>
              <a:t>difficult </a:t>
            </a:r>
            <a:r>
              <a:rPr lang="en-US" sz="1600" dirty="0">
                <a:effectLst/>
              </a:rPr>
              <a:t>due to high volatility in carton volume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8472" y="1644579"/>
            <a:ext cx="2069215" cy="1253565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Carton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volume routed to a single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door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varies widely throughout the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day.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In one hour there could be 200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cartons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20 in the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next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hour. </a:t>
            </a:r>
            <a:endParaRPr lang="en-US" sz="14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ombstone"/>
          <p:cNvSpPr/>
          <p:nvPr>
            <p:custDataLst>
              <p:tags r:id="rId1"/>
            </p:custDataLst>
          </p:nvPr>
        </p:nvSpPr>
        <p:spPr>
          <a:xfrm>
            <a:off x="1012197" y="5396125"/>
            <a:ext cx="7315200" cy="4939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As </a:t>
            </a:r>
            <a:r>
              <a:rPr lang="en-US" sz="1400" dirty="0">
                <a:solidFill>
                  <a:srgbClr val="C00000"/>
                </a:solidFill>
              </a:rPr>
              <a:t>a manager, how can I allocate my </a:t>
            </a:r>
            <a:r>
              <a:rPr lang="en-US" sz="1400" dirty="0" smtClean="0">
                <a:solidFill>
                  <a:srgbClr val="C00000"/>
                </a:solidFill>
              </a:rPr>
              <a:t>staff </a:t>
            </a:r>
            <a:r>
              <a:rPr lang="en-US" sz="1400" dirty="0">
                <a:solidFill>
                  <a:srgbClr val="C00000"/>
                </a:solidFill>
              </a:rPr>
              <a:t>such that they can meet </a:t>
            </a:r>
            <a:r>
              <a:rPr lang="en-US" sz="1400" dirty="0" smtClean="0">
                <a:solidFill>
                  <a:srgbClr val="C00000"/>
                </a:solidFill>
              </a:rPr>
              <a:t>the productivity </a:t>
            </a:r>
            <a:r>
              <a:rPr lang="en-US" sz="1400" dirty="0">
                <a:solidFill>
                  <a:srgbClr val="C00000"/>
                </a:solidFill>
              </a:rPr>
              <a:t>goal, when volume is constantly shifting? </a:t>
            </a:r>
          </a:p>
        </p:txBody>
      </p:sp>
      <p:sp>
        <p:nvSpPr>
          <p:cNvPr id="10" name="Arrow - Pointing Down"/>
          <p:cNvSpPr/>
          <p:nvPr/>
        </p:nvSpPr>
        <p:spPr>
          <a:xfrm rot="5400000">
            <a:off x="3244245" y="4176461"/>
            <a:ext cx="1664543" cy="19821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55345" y="3443293"/>
            <a:ext cx="2116830" cy="1407684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across an entire set of doors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varies widely at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any given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time. One door could be receiving 200 cartons, while the next two doors receive nothing. 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59" y="1644581"/>
            <a:ext cx="1078650" cy="12535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</a:rPr>
              <a:t>At a single door </a:t>
            </a:r>
            <a:r>
              <a:rPr lang="en-US" sz="1400" b="1" kern="0" dirty="0">
                <a:solidFill>
                  <a:schemeClr val="bg1"/>
                </a:solidFill>
                <a:latin typeface="+mn-lt"/>
              </a:rPr>
              <a:t>over time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58" y="3443294"/>
            <a:ext cx="1078651" cy="140768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 smtClean="0">
                <a:solidFill>
                  <a:schemeClr val="bg1"/>
                </a:solidFill>
              </a:rPr>
              <a:t>Across entire sets of doors </a:t>
            </a:r>
            <a:r>
              <a:rPr lang="en-US" sz="1400" b="1" kern="0" dirty="0">
                <a:solidFill>
                  <a:schemeClr val="bg1"/>
                </a:solidFill>
              </a:rPr>
              <a:t>at any given time</a:t>
            </a: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65003889"/>
              </p:ext>
            </p:extLst>
          </p:nvPr>
        </p:nvGraphicFramePr>
        <p:xfrm>
          <a:off x="4440484" y="1383674"/>
          <a:ext cx="4427067" cy="177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122055311"/>
              </p:ext>
            </p:extLst>
          </p:nvPr>
        </p:nvGraphicFramePr>
        <p:xfrm>
          <a:off x="4440484" y="3305103"/>
          <a:ext cx="4427067" cy="168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Arrow - Pointing Down"/>
          <p:cNvSpPr/>
          <p:nvPr/>
        </p:nvSpPr>
        <p:spPr>
          <a:xfrm rot="5400000">
            <a:off x="3273315" y="2237675"/>
            <a:ext cx="1606403" cy="19821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1459" y="1164441"/>
            <a:ext cx="3429578" cy="27465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bg1"/>
                </a:solidFill>
                <a:latin typeface="+mn-lt"/>
              </a:rPr>
              <a:t>Examples of Volume Fluctuation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2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2" y="55044"/>
            <a:ext cx="8002564" cy="609600"/>
          </a:xfrm>
        </p:spPr>
        <p:txBody>
          <a:bodyPr/>
          <a:lstStyle/>
          <a:p>
            <a:r>
              <a:rPr lang="en-US" sz="1600" dirty="0" smtClean="0">
                <a:effectLst/>
              </a:rPr>
              <a:t>Distribute </a:t>
            </a:r>
            <a:r>
              <a:rPr lang="en-US" sz="1600" dirty="0">
                <a:effectLst/>
              </a:rPr>
              <a:t>is a tool that </a:t>
            </a:r>
            <a:r>
              <a:rPr lang="en-US" sz="1600" dirty="0" smtClean="0">
                <a:effectLst/>
              </a:rPr>
              <a:t>helps </a:t>
            </a:r>
            <a:r>
              <a:rPr lang="en-US" sz="1600" dirty="0">
                <a:effectLst/>
              </a:rPr>
              <a:t>floor managers make optimal decisions when allocating </a:t>
            </a:r>
            <a:r>
              <a:rPr lang="en-US" sz="1600" dirty="0" smtClean="0">
                <a:effectLst/>
              </a:rPr>
              <a:t>staff, </a:t>
            </a:r>
            <a:r>
              <a:rPr lang="en-US" sz="1600" dirty="0">
                <a:effectLst/>
              </a:rPr>
              <a:t>enabling </a:t>
            </a:r>
            <a:r>
              <a:rPr lang="en-US" sz="1600" dirty="0" smtClean="0">
                <a:effectLst/>
              </a:rPr>
              <a:t>productivity to be maximized </a:t>
            </a:r>
            <a:r>
              <a:rPr lang="en-US" sz="1600" dirty="0">
                <a:effectLst/>
              </a:rPr>
              <a:t>throughout the day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0" y="970638"/>
            <a:ext cx="9144000" cy="3565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600" dirty="0" smtClean="0">
                <a:solidFill>
                  <a:srgbClr val="003D5C"/>
                </a:solidFill>
                <a:effectLst/>
              </a:rPr>
              <a:t>Staff-to-Door Allocation Process with Distribute</a:t>
            </a:r>
            <a:endParaRPr lang="en-US" sz="1600" dirty="0">
              <a:solidFill>
                <a:srgbClr val="003D5C"/>
              </a:solidFill>
              <a:effectLst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92" y="2978074"/>
            <a:ext cx="1954710" cy="23641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" y="2897391"/>
            <a:ext cx="1739711" cy="244485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63" y="3685106"/>
            <a:ext cx="1020490" cy="9501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45" y="3572622"/>
            <a:ext cx="1229914" cy="117507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97298" y="1794854"/>
            <a:ext cx="1914369" cy="90024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receives data from facility’s automated sorting system, showing </a:t>
            </a:r>
            <a:r>
              <a:rPr lang="en-US" sz="1050" dirty="0">
                <a:solidFill>
                  <a:schemeClr val="tx2"/>
                </a:solidFill>
              </a:rPr>
              <a:t>where cartons will be routed over </a:t>
            </a:r>
            <a:r>
              <a:rPr lang="en-US" sz="1050" dirty="0" smtClean="0">
                <a:solidFill>
                  <a:schemeClr val="tx2"/>
                </a:solidFill>
              </a:rPr>
              <a:t>course of the </a:t>
            </a:r>
            <a:r>
              <a:rPr lang="en-US" sz="1050" dirty="0">
                <a:solidFill>
                  <a:schemeClr val="tx2"/>
                </a:solidFill>
              </a:rPr>
              <a:t>next </a:t>
            </a:r>
            <a:r>
              <a:rPr lang="en-US" sz="1050" dirty="0" smtClean="0">
                <a:solidFill>
                  <a:schemeClr val="tx2"/>
                </a:solidFill>
              </a:rPr>
              <a:t>hour.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57464" y="1794854"/>
            <a:ext cx="19102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creates a report for the management team that contains optimal assignments of staff to sets of doors over the next hour.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48669" y="1840040"/>
            <a:ext cx="117447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Managers inform staff of their door assignments for the next hour. 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68906" y="1833135"/>
            <a:ext cx="12559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Staff members work their assigned sets of doors until the next assignment.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Arrow - Pointing Down"/>
          <p:cNvSpPr/>
          <p:nvPr/>
        </p:nvSpPr>
        <p:spPr>
          <a:xfrm rot="5400000">
            <a:off x="1956344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6" name="Bent-Up Arrow 75"/>
          <p:cNvSpPr/>
          <p:nvPr/>
        </p:nvSpPr>
        <p:spPr>
          <a:xfrm rot="10800000" flipV="1">
            <a:off x="1101704" y="5524578"/>
            <a:ext cx="5466916" cy="531080"/>
          </a:xfrm>
          <a:prstGeom prst="bentUpArrow">
            <a:avLst>
              <a:gd name="adj1" fmla="val 16358"/>
              <a:gd name="adj2" fmla="val 20711"/>
              <a:gd name="adj3" fmla="val 2219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6310743" y="5797779"/>
            <a:ext cx="418599" cy="9715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70657" y="1913926"/>
            <a:ext cx="153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Productivity increases, improving facility performance and minimizing labor cost.</a:t>
            </a:r>
            <a:endParaRPr lang="en-US" sz="1050" dirty="0">
              <a:solidFill>
                <a:schemeClr val="tx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045" y="3639681"/>
            <a:ext cx="1124713" cy="1040958"/>
          </a:xfrm>
          <a:prstGeom prst="rect">
            <a:avLst/>
          </a:prstGeom>
        </p:spPr>
      </p:pic>
      <p:sp>
        <p:nvSpPr>
          <p:cNvPr id="81" name="Arrow - Pointing Down"/>
          <p:cNvSpPr/>
          <p:nvPr/>
        </p:nvSpPr>
        <p:spPr>
          <a:xfrm rot="5400000">
            <a:off x="4071150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2" name="Arrow - Pointing Down"/>
          <p:cNvSpPr/>
          <p:nvPr/>
        </p:nvSpPr>
        <p:spPr>
          <a:xfrm rot="5400000">
            <a:off x="5371864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3" name="Arrow - Pointing Down"/>
          <p:cNvSpPr/>
          <p:nvPr/>
        </p:nvSpPr>
        <p:spPr>
          <a:xfrm rot="5400000">
            <a:off x="6767072" y="220956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3367" y="1795713"/>
            <a:ext cx="1819552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505106" y="1795712"/>
            <a:ext cx="185859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603380" y="1827383"/>
            <a:ext cx="1065059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27521" y="1827383"/>
            <a:ext cx="1117684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29271" y="1834287"/>
            <a:ext cx="141026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347850" y="1409332"/>
            <a:ext cx="1905070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Data Input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505106" y="1423605"/>
            <a:ext cx="1858594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Model Output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4603380" y="1417259"/>
            <a:ext cx="1065059" cy="3891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Allocation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5927521" y="1422385"/>
            <a:ext cx="1117683" cy="39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Execution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329271" y="1447321"/>
            <a:ext cx="1410263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Results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2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1" y="55044"/>
            <a:ext cx="7877059" cy="609600"/>
          </a:xfrm>
        </p:spPr>
        <p:txBody>
          <a:bodyPr/>
          <a:lstStyle/>
          <a:p>
            <a:r>
              <a:rPr lang="en-US" sz="1600" dirty="0" smtClean="0"/>
              <a:t>A sample run of Distribute against actual productivity metrics suggests that </a:t>
            </a:r>
            <a:r>
              <a:rPr lang="en-US" sz="1600" dirty="0"/>
              <a:t>there is significant value in leveraging </a:t>
            </a:r>
            <a:r>
              <a:rPr lang="en-US" sz="1600" dirty="0" smtClean="0"/>
              <a:t>this data </a:t>
            </a:r>
            <a:r>
              <a:rPr lang="en-US" sz="1600" dirty="0"/>
              <a:t>to make </a:t>
            </a:r>
            <a:r>
              <a:rPr lang="en-US" sz="1600" dirty="0" smtClean="0"/>
              <a:t>better decisions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28700" y="1039188"/>
            <a:ext cx="833681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Distribute was run for a month, one hour at a time, using real volume data at a large distribution facility. Model results were compared to the actual hourly productivity results for those hours.</a:t>
            </a: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recommended decisions by the model yielded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productivity results as much as </a:t>
            </a:r>
            <a:r>
              <a:rPr lang="en-US" sz="1200" b="1" dirty="0">
                <a:solidFill>
                  <a:srgbClr val="000000"/>
                </a:solidFill>
                <a:latin typeface="+mn-lt"/>
              </a:rPr>
              <a:t>18% higher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than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staff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had been achieving with traditional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techniques.</a:t>
            </a:r>
            <a:endParaRPr lang="en-US" sz="1200" b="0" dirty="0">
              <a:solidFill>
                <a:srgbClr val="000000"/>
              </a:solidFill>
              <a:latin typeface="+mn-lt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+mn-lt"/>
              </a:rPr>
              <a:t>The model always found a way to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assign sets of doors to associates to keep them 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at or above the target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unless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there simply was not enough work to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do.</a:t>
            </a:r>
            <a:endParaRPr lang="en-US" sz="1200" b="0" dirty="0">
              <a:solidFill>
                <a:srgbClr val="000000"/>
              </a:solidFill>
              <a:latin typeface="+mn-lt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+mn-lt"/>
              </a:rPr>
              <a:t>Productivity results were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more stable and predictable over time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, partially a result of smoothing out the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volume</a:t>
            </a:r>
            <a:endParaRPr lang="en-US" sz="1100" b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51634096"/>
              </p:ext>
            </p:extLst>
          </p:nvPr>
        </p:nvGraphicFramePr>
        <p:xfrm>
          <a:off x="428700" y="2848980"/>
          <a:ext cx="8362960" cy="34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22" y="989434"/>
            <a:ext cx="8039966" cy="5223107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5"/>
                </a:solidFill>
              </a:rPr>
              <a:t>Distribute is </a:t>
            </a:r>
            <a:r>
              <a:rPr lang="en-US" sz="1100" b="1" dirty="0">
                <a:solidFill>
                  <a:schemeClr val="accent5"/>
                </a:solidFill>
              </a:rPr>
              <a:t>most </a:t>
            </a:r>
            <a:r>
              <a:rPr lang="en-US" sz="1100" b="1" dirty="0" smtClean="0">
                <a:solidFill>
                  <a:schemeClr val="accent5"/>
                </a:solidFill>
              </a:rPr>
              <a:t>valuable </a:t>
            </a:r>
            <a:r>
              <a:rPr lang="en-US" sz="1100" b="1" dirty="0">
                <a:solidFill>
                  <a:schemeClr val="accent5"/>
                </a:solidFill>
              </a:rPr>
              <a:t>for facilities that </a:t>
            </a:r>
            <a:r>
              <a:rPr lang="en-US" sz="1100" b="1" dirty="0" smtClean="0">
                <a:solidFill>
                  <a:schemeClr val="accent5"/>
                </a:solidFill>
              </a:rPr>
              <a:t>generally meet </a:t>
            </a:r>
            <a:r>
              <a:rPr lang="en-US" sz="1100" b="1" dirty="0">
                <a:solidFill>
                  <a:schemeClr val="accent5"/>
                </a:solidFill>
              </a:rPr>
              <a:t>the following criteria: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100" b="1" dirty="0" smtClean="0"/>
              <a:t>Need for Improvement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050" dirty="0"/>
              <a:t>There is a need to significantly improve the allocation of scarce resources, because the current approach is not yielding expected results. For some facilities this may mean: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Productivity </a:t>
            </a:r>
            <a:r>
              <a:rPr lang="en-US" sz="1050" dirty="0"/>
              <a:t>metrics are suffering or inconsistent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Productivity </a:t>
            </a:r>
            <a:r>
              <a:rPr lang="en-US" sz="1050" dirty="0"/>
              <a:t>metrics are not being tracked and management is seeking a solution</a:t>
            </a:r>
          </a:p>
          <a:p>
            <a:pPr>
              <a:spcAft>
                <a:spcPts val="1200"/>
              </a:spcAft>
            </a:pPr>
            <a:r>
              <a:rPr lang="en-US" sz="1050" dirty="0" smtClean="0"/>
              <a:t>Employees </a:t>
            </a:r>
            <a:r>
              <a:rPr lang="en-US" sz="1050" dirty="0"/>
              <a:t>are experiencing a constant tug-of-war for their </a:t>
            </a:r>
            <a:r>
              <a:rPr lang="en-US" sz="1050" dirty="0" smtClean="0"/>
              <a:t>time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sz="1100" b="1" dirty="0" smtClean="0"/>
              <a:t>Decision Complexity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1050" dirty="0" smtClean="0"/>
              <a:t>Managers needs </a:t>
            </a:r>
            <a:r>
              <a:rPr lang="en-US" sz="1050" dirty="0"/>
              <a:t>to make complex resource allocation decisions very quickly with several, sometimes thousands, of available </a:t>
            </a:r>
            <a:r>
              <a:rPr lang="en-US" sz="1050" dirty="0" smtClean="0"/>
              <a:t>options. </a:t>
            </a:r>
            <a:r>
              <a:rPr lang="en-US" sz="1050" dirty="0"/>
              <a:t>Factors that affect the complexity of the decision process include: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Size </a:t>
            </a:r>
            <a:r>
              <a:rPr lang="en-US" sz="1050" dirty="0"/>
              <a:t>of the workforce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Size </a:t>
            </a:r>
            <a:r>
              <a:rPr lang="en-US" sz="1050" dirty="0"/>
              <a:t>of the facility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Volume </a:t>
            </a:r>
            <a:r>
              <a:rPr lang="en-US" sz="1050" dirty="0"/>
              <a:t>processed by the facility in a typical day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50" dirty="0" smtClean="0"/>
              <a:t>Level </a:t>
            </a:r>
            <a:r>
              <a:rPr lang="en-US" sz="1050" dirty="0"/>
              <a:t>of volatility in volume throughout the facility over time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US" sz="1100" b="1" dirty="0" smtClean="0"/>
              <a:t>Data Quality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050" dirty="0"/>
              <a:t>The volume that will be routed to a particular area of the facility is either known before resource allocation decisions need to be made, or can at least be modeled/predicted accurately. If neither is </a:t>
            </a:r>
            <a:r>
              <a:rPr lang="en-US" sz="1050" dirty="0" smtClean="0"/>
              <a:t>possible, Distribute can be used as a benchmarking tool, comparing actual performance to a more realistic ideal state. </a:t>
            </a:r>
            <a:endParaRPr lang="en-US" sz="1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Distribute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36.8,576,43.2"/>
</p:tagLst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F850F-B50A-486A-975F-512439B9EE1E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9b93229-daf1-4e8e-896e-43862576ea22"/>
    <ds:schemaRef ds:uri="http://purl.org/dc/elements/1.1/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2378</TotalTime>
  <Words>594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Monotype Sorts</vt:lpstr>
      <vt:lpstr>Business Proprietary</vt:lpstr>
      <vt:lpstr>Not Proprietary</vt:lpstr>
      <vt:lpstr>Distribute Overview</vt:lpstr>
      <vt:lpstr>Sample Cross-Dock DC</vt:lpstr>
      <vt:lpstr>In large-scale distribution centers, the resource allocation decision, or which doors to assign to staff, is difficult due to high volatility in carton volume</vt:lpstr>
      <vt:lpstr>Distribute is a tool that helps floor managers make optimal decisions when allocating staff, enabling productivity to be maximized throughout the day</vt:lpstr>
      <vt:lpstr>A sample run of Distribute against actual productivity metrics suggests that there is significant value in leveraging this data to make better decisions</vt:lpstr>
      <vt:lpstr>Ideal Distribute customer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85</cp:revision>
  <cp:lastPrinted>2012-04-05T19:25:57Z</cp:lastPrinted>
  <dcterms:created xsi:type="dcterms:W3CDTF">2016-01-05T13:33:39Z</dcterms:created>
  <dcterms:modified xsi:type="dcterms:W3CDTF">2019-02-28T19:02:10Z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