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  <p:sldMasterId id="2147483720" r:id="rId6"/>
  </p:sldMasterIdLst>
  <p:notesMasterIdLst>
    <p:notesMasterId r:id="rId11"/>
  </p:notesMasterIdLst>
  <p:handoutMasterIdLst>
    <p:handoutMasterId r:id="rId12"/>
  </p:handoutMasterIdLst>
  <p:sldIdLst>
    <p:sldId id="296" r:id="rId7"/>
    <p:sldId id="295" r:id="rId8"/>
    <p:sldId id="293" r:id="rId9"/>
    <p:sldId id="294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D5C"/>
    <a:srgbClr val="BFBF52"/>
    <a:srgbClr val="C0C0C0"/>
    <a:srgbClr val="DCA91E"/>
    <a:srgbClr val="FFC000"/>
    <a:srgbClr val="4D7400"/>
    <a:srgbClr val="DAD7C5"/>
    <a:srgbClr val="82B5CC"/>
    <a:srgbClr val="4F9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 showGuides="1">
      <p:cViewPr varScale="1">
        <p:scale>
          <a:sx n="71" d="100"/>
          <a:sy n="71" d="100"/>
        </p:scale>
        <p:origin x="1164" y="24"/>
      </p:cViewPr>
      <p:guideLst>
        <p:guide orient="horz" pos="42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894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r">
              <a:defRPr sz="1200"/>
            </a:lvl1pPr>
          </a:lstStyle>
          <a:p>
            <a:fld id="{FCF774DD-D061-4E05-B865-C0980609F680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r">
              <a:defRPr sz="1200"/>
            </a:lvl1pPr>
          </a:lstStyle>
          <a:p>
            <a:fld id="{A1887C2F-651B-4903-B7BA-D52DA06259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200"/>
            </a:lvl1pPr>
          </a:lstStyle>
          <a:p>
            <a:fld id="{092CD953-0A7E-42A0-84AE-5F5EF4FEF207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200"/>
            </a:lvl1pPr>
          </a:lstStyle>
          <a:p>
            <a:fld id="{E3427549-937F-4686-8825-39B262421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74661" y="6366966"/>
            <a:ext cx="2913182" cy="218423"/>
            <a:chOff x="-1972801" y="2008956"/>
            <a:chExt cx="12269825" cy="919960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7" name="Group 26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5200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3494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454058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37548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94704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688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7" name="Group 26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4998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410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366968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289840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74661" y="6349550"/>
            <a:ext cx="2913182" cy="218423"/>
            <a:chOff x="-1972801" y="2008956"/>
            <a:chExt cx="12269825" cy="919960"/>
          </a:xfrm>
        </p:grpSpPr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38" name="Group 37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07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375677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570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16" name="Group 15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365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02" r:id="rId3"/>
    <p:sldLayoutId id="2147483703" r:id="rId4"/>
    <p:sldLayoutId id="2147483711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17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6941" y="55044"/>
            <a:ext cx="8043313" cy="609600"/>
          </a:xfrm>
        </p:spPr>
        <p:txBody>
          <a:bodyPr/>
          <a:lstStyle/>
          <a:p>
            <a:r>
              <a:rPr lang="en-US" sz="2800" dirty="0" smtClean="0">
                <a:effectLst/>
              </a:rPr>
              <a:t>Distribute Overview</a:t>
            </a:r>
            <a:endParaRPr lang="en-US" sz="2800" dirty="0">
              <a:effectLst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35" y="3079674"/>
            <a:ext cx="1954710" cy="236417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0" y="2998991"/>
            <a:ext cx="1739711" cy="244485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006" y="3786706"/>
            <a:ext cx="1020490" cy="9501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288" y="3674222"/>
            <a:ext cx="1229914" cy="1175077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19708" y="2140869"/>
            <a:ext cx="1914369" cy="738664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Distribute pulls in data from facility’s sorting system, showing upcoming volume levels across the facility.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75340" y="2053468"/>
            <a:ext cx="1745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Distribute creates a report for the </a:t>
            </a:r>
            <a:r>
              <a:rPr lang="en-US" sz="1050" smtClean="0">
                <a:solidFill>
                  <a:schemeClr val="tx2"/>
                </a:solidFill>
              </a:rPr>
              <a:t>manager containing </a:t>
            </a:r>
            <a:r>
              <a:rPr lang="en-US" sz="1050" dirty="0" smtClean="0">
                <a:solidFill>
                  <a:schemeClr val="tx2"/>
                </a:solidFill>
              </a:rPr>
              <a:t>the optimal assignment of their team to areas of the facility.*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82011" y="2173775"/>
            <a:ext cx="11744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Managers inform their team of the new assignments.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02249" y="2091749"/>
            <a:ext cx="12559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Team members work their assigned area until the next assignment.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3" name="Arrow - Pointing Down"/>
          <p:cNvSpPr/>
          <p:nvPr/>
        </p:nvSpPr>
        <p:spPr>
          <a:xfrm rot="5400000">
            <a:off x="1889687" y="2461273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76" name="Bent-Up Arrow 75"/>
          <p:cNvSpPr/>
          <p:nvPr/>
        </p:nvSpPr>
        <p:spPr>
          <a:xfrm rot="10800000">
            <a:off x="1116468" y="1356420"/>
            <a:ext cx="5339112" cy="390875"/>
          </a:xfrm>
          <a:prstGeom prst="bentUpArrow">
            <a:avLst>
              <a:gd name="adj1" fmla="val 16358"/>
              <a:gd name="adj2" fmla="val 20711"/>
              <a:gd name="adj3" fmla="val 2219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 flipH="1">
            <a:off x="6269456" y="1519812"/>
            <a:ext cx="300497" cy="717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204000" y="2176735"/>
            <a:ext cx="1531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Facility performance improves, leading to lower costs and higher workforce utilization</a:t>
            </a:r>
            <a:endParaRPr lang="en-US" sz="1050" dirty="0">
              <a:solidFill>
                <a:schemeClr val="tx2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388" y="3741281"/>
            <a:ext cx="1124713" cy="1040958"/>
          </a:xfrm>
          <a:prstGeom prst="rect">
            <a:avLst/>
          </a:prstGeom>
        </p:spPr>
      </p:pic>
      <p:sp>
        <p:nvSpPr>
          <p:cNvPr id="81" name="Arrow - Pointing Down"/>
          <p:cNvSpPr/>
          <p:nvPr/>
        </p:nvSpPr>
        <p:spPr>
          <a:xfrm rot="5400000">
            <a:off x="4004493" y="2461273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2" name="Arrow - Pointing Down"/>
          <p:cNvSpPr/>
          <p:nvPr/>
        </p:nvSpPr>
        <p:spPr>
          <a:xfrm rot="5400000">
            <a:off x="5305207" y="2461273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3" name="Arrow - Pointing Down"/>
          <p:cNvSpPr/>
          <p:nvPr/>
        </p:nvSpPr>
        <p:spPr>
          <a:xfrm rot="5400000">
            <a:off x="6700415" y="2468177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6710" y="2054327"/>
            <a:ext cx="1819552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438449" y="2054326"/>
            <a:ext cx="1858593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536723" y="2085997"/>
            <a:ext cx="1065059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860864" y="2085997"/>
            <a:ext cx="1117684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262614" y="2092901"/>
            <a:ext cx="1410263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281193" y="1667946"/>
            <a:ext cx="1905070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Input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2438449" y="1682219"/>
            <a:ext cx="1858594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Output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4536723" y="1675873"/>
            <a:ext cx="1065059" cy="3891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Allocation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5860864" y="1680999"/>
            <a:ext cx="1117683" cy="398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Execution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7262614" y="1705935"/>
            <a:ext cx="1410263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Results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4781" y="5391910"/>
            <a:ext cx="3382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000000"/>
                </a:solidFill>
              </a:rPr>
              <a:t>*areas may constitute sets </a:t>
            </a:r>
            <a:r>
              <a:rPr lang="en-US" sz="1050" i="1" dirty="0">
                <a:solidFill>
                  <a:srgbClr val="000000"/>
                </a:solidFill>
              </a:rPr>
              <a:t>of doors, lanes, bays, etc</a:t>
            </a:r>
            <a:r>
              <a:rPr lang="en-US" sz="1050" i="1" dirty="0" smtClean="0">
                <a:solidFill>
                  <a:srgbClr val="000000"/>
                </a:solidFill>
              </a:rPr>
              <a:t>.</a:t>
            </a:r>
            <a:endParaRPr lang="en-US" sz="105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222" y="989434"/>
            <a:ext cx="8039966" cy="5223107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accent5"/>
                </a:solidFill>
              </a:rPr>
              <a:t>Distribute is </a:t>
            </a:r>
            <a:r>
              <a:rPr lang="en-US" sz="1100" b="1" dirty="0">
                <a:solidFill>
                  <a:schemeClr val="accent5"/>
                </a:solidFill>
              </a:rPr>
              <a:t>most </a:t>
            </a:r>
            <a:r>
              <a:rPr lang="en-US" sz="1100" b="1" dirty="0" smtClean="0">
                <a:solidFill>
                  <a:schemeClr val="accent5"/>
                </a:solidFill>
              </a:rPr>
              <a:t>valuable </a:t>
            </a:r>
            <a:r>
              <a:rPr lang="en-US" sz="1100" b="1" dirty="0">
                <a:solidFill>
                  <a:schemeClr val="accent5"/>
                </a:solidFill>
              </a:rPr>
              <a:t>for facilities that </a:t>
            </a:r>
            <a:r>
              <a:rPr lang="en-US" sz="1100" b="1" dirty="0" smtClean="0">
                <a:solidFill>
                  <a:schemeClr val="accent5"/>
                </a:solidFill>
              </a:rPr>
              <a:t>generally meet </a:t>
            </a:r>
            <a:r>
              <a:rPr lang="en-US" sz="1100" b="1" dirty="0">
                <a:solidFill>
                  <a:schemeClr val="accent5"/>
                </a:solidFill>
              </a:rPr>
              <a:t>the following criteria: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100" b="1" dirty="0" smtClean="0"/>
              <a:t>Need for Improvement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050" dirty="0"/>
              <a:t>There is a need to significantly improve the allocation of scarce resources, because the current approach is not yielding expected results. For some facilities this may mean:</a:t>
            </a:r>
          </a:p>
          <a:p>
            <a:pPr>
              <a:spcAft>
                <a:spcPts val="1200"/>
              </a:spcAft>
            </a:pPr>
            <a:r>
              <a:rPr lang="en-US" sz="1050" dirty="0" smtClean="0"/>
              <a:t>Productivity </a:t>
            </a:r>
            <a:r>
              <a:rPr lang="en-US" sz="1050" dirty="0"/>
              <a:t>metrics are suffering or inconsistent</a:t>
            </a:r>
          </a:p>
          <a:p>
            <a:pPr>
              <a:spcAft>
                <a:spcPts val="1200"/>
              </a:spcAft>
            </a:pPr>
            <a:r>
              <a:rPr lang="en-US" sz="1050" dirty="0" smtClean="0"/>
              <a:t>Productivity </a:t>
            </a:r>
            <a:r>
              <a:rPr lang="en-US" sz="1050" dirty="0"/>
              <a:t>metrics are not being tracked and management is seeking a solution</a:t>
            </a:r>
          </a:p>
          <a:p>
            <a:pPr>
              <a:spcAft>
                <a:spcPts val="1200"/>
              </a:spcAft>
            </a:pPr>
            <a:r>
              <a:rPr lang="en-US" sz="1050" dirty="0" smtClean="0"/>
              <a:t>Employees </a:t>
            </a:r>
            <a:r>
              <a:rPr lang="en-US" sz="1050" dirty="0"/>
              <a:t>are experiencing a constant tug-of-war for their </a:t>
            </a:r>
            <a:r>
              <a:rPr lang="en-US" sz="1050" dirty="0" smtClean="0"/>
              <a:t>time</a:t>
            </a:r>
            <a:endParaRPr lang="en-US" sz="1050" dirty="0" smtClean="0"/>
          </a:p>
          <a:p>
            <a:pPr marL="342900" indent="-342900">
              <a:spcAft>
                <a:spcPts val="1800"/>
              </a:spcAft>
              <a:buFont typeface="+mj-lt"/>
              <a:buAutoNum type="arabicPeriod" startAt="2"/>
            </a:pPr>
            <a:r>
              <a:rPr lang="en-US" sz="1100" b="1" dirty="0" smtClean="0"/>
              <a:t>Decision Complexity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1050" dirty="0" smtClean="0"/>
              <a:t>Managers </a:t>
            </a:r>
            <a:r>
              <a:rPr lang="en-US" sz="1050" dirty="0" smtClean="0"/>
              <a:t>needs </a:t>
            </a:r>
            <a:r>
              <a:rPr lang="en-US" sz="1050" dirty="0"/>
              <a:t>to make complex resource allocation decisions very quickly with several, sometimes thousands, of available </a:t>
            </a:r>
            <a:r>
              <a:rPr lang="en-US" sz="1050" dirty="0" smtClean="0"/>
              <a:t>options. </a:t>
            </a:r>
            <a:r>
              <a:rPr lang="en-US" sz="1050" dirty="0"/>
              <a:t>Factors that affect the complexity of the decision process include: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50" dirty="0" smtClean="0"/>
              <a:t>Size </a:t>
            </a:r>
            <a:r>
              <a:rPr lang="en-US" sz="1050" dirty="0"/>
              <a:t>of the workforce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50" dirty="0" smtClean="0"/>
              <a:t>Size </a:t>
            </a:r>
            <a:r>
              <a:rPr lang="en-US" sz="1050" dirty="0"/>
              <a:t>of the facility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50" dirty="0" smtClean="0"/>
              <a:t>Volume </a:t>
            </a:r>
            <a:r>
              <a:rPr lang="en-US" sz="1050" dirty="0"/>
              <a:t>processed by the facility in a typical day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50" dirty="0" smtClean="0"/>
              <a:t>Level </a:t>
            </a:r>
            <a:r>
              <a:rPr lang="en-US" sz="1050" dirty="0"/>
              <a:t>of volatility in volume throughout the facility over time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en-US" sz="1100" b="1" dirty="0" smtClean="0"/>
              <a:t>Data </a:t>
            </a:r>
            <a:r>
              <a:rPr lang="en-US" sz="1100" b="1" dirty="0" smtClean="0"/>
              <a:t>Quality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050" dirty="0"/>
              <a:t>The volume that will be routed to a particular area of the facility is either known before resource allocation decisions need to be made, or can at least be modeled/predicted accurately. If neither is </a:t>
            </a:r>
            <a:r>
              <a:rPr lang="en-US" sz="1050" dirty="0" smtClean="0"/>
              <a:t>possible, Distribute can be used as a benchmarking tool, comparing actual performance to a more realistic ideal state. </a:t>
            </a:r>
            <a:endParaRPr lang="en-US" sz="1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</a:t>
            </a:r>
            <a:r>
              <a:rPr lang="en-US" dirty="0" smtClean="0"/>
              <a:t>Distribute </a:t>
            </a:r>
            <a:r>
              <a:rPr lang="en-US" dirty="0" smtClean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6942" y="55044"/>
            <a:ext cx="7877058" cy="609600"/>
          </a:xfrm>
        </p:spPr>
        <p:txBody>
          <a:bodyPr/>
          <a:lstStyle/>
          <a:p>
            <a:r>
              <a:rPr lang="en-US" sz="2800" dirty="0" smtClean="0"/>
              <a:t>Other “In the Box” Optimization Applications</a:t>
            </a:r>
            <a:endParaRPr lang="en-US" sz="2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66710" y="878849"/>
            <a:ext cx="8574090" cy="910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While </a:t>
            </a:r>
            <a:r>
              <a:rPr lang="en-US" sz="1600" b="0" dirty="0" smtClean="0">
                <a:solidFill>
                  <a:srgbClr val="C00000"/>
                </a:solidFill>
                <a:effectLst/>
              </a:rPr>
              <a:t>SDA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 is designed to optimize decisions in outbound operations, there are several other applications related to elements occurring earlier in the distribution process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24549"/>
              </p:ext>
            </p:extLst>
          </p:nvPr>
        </p:nvGraphicFramePr>
        <p:xfrm>
          <a:off x="622146" y="1789281"/>
          <a:ext cx="8063218" cy="419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94">
                  <a:extLst>
                    <a:ext uri="{9D8B030D-6E8A-4147-A177-3AD203B41FA5}">
                      <a16:colId xmlns:a16="http://schemas.microsoft.com/office/drawing/2014/main" val="336811088"/>
                    </a:ext>
                  </a:extLst>
                </a:gridCol>
                <a:gridCol w="2068521">
                  <a:extLst>
                    <a:ext uri="{9D8B030D-6E8A-4147-A177-3AD203B41FA5}">
                      <a16:colId xmlns:a16="http://schemas.microsoft.com/office/drawing/2014/main" val="3096360912"/>
                    </a:ext>
                  </a:extLst>
                </a:gridCol>
                <a:gridCol w="4738603">
                  <a:extLst>
                    <a:ext uri="{9D8B030D-6E8A-4147-A177-3AD203B41FA5}">
                      <a16:colId xmlns:a16="http://schemas.microsoft.com/office/drawing/2014/main" val="3474085061"/>
                    </a:ext>
                  </a:extLst>
                </a:gridCol>
              </a:tblGrid>
              <a:tr h="328909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Decision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26424"/>
                  </a:ext>
                </a:extLst>
              </a:tr>
              <a:tr h="663061">
                <a:tc row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Inbound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Truck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-to-Door Sequencing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How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should I sequence the assignment of delivery trucks to inbound doors to avoid causing congestion as soon as new cartons are inducted into the system?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820121"/>
                  </a:ext>
                </a:extLst>
              </a:tr>
              <a:tr h="66306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Staff-to-Door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Allocation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What is the best assignment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of staff to doors that enables my staff to be as productive as possible?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90895"/>
                  </a:ext>
                </a:extLst>
              </a:tr>
              <a:tr h="663061">
                <a:tc row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Warehousing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Staff-to-Aisle Allocation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What is the best assignment of staff to warehouse aisles that enables my staff to be as productive as possible?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22591"/>
                  </a:ext>
                </a:extLst>
              </a:tr>
              <a:tr h="513338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Throughput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Benchmarking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What is the most volume I can reasonably process through the facility in a day?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039700"/>
                  </a:ext>
                </a:extLst>
              </a:tr>
              <a:tr h="66306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Outbound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Door-to-Store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Re-Mapping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What is the best “map” or door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-to-store configuration of outbound that minimizes congestion/need to re-allocate staff?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704191"/>
                  </a:ext>
                </a:extLst>
              </a:tr>
              <a:tr h="66306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Staff-to-Door</a:t>
                      </a:r>
                      <a:r>
                        <a:rPr lang="en-US" sz="1200" baseline="0" dirty="0" smtClean="0">
                          <a:solidFill>
                            <a:srgbClr val="C00000"/>
                          </a:solidFill>
                        </a:rPr>
                        <a:t> Allocation</a:t>
                      </a:r>
                      <a:endParaRPr lang="en-US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What is the best assignment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of staff to doors that enables my staff to be as productive as possible?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01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4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 we plan to develop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00930"/>
              </p:ext>
            </p:extLst>
          </p:nvPr>
        </p:nvGraphicFramePr>
        <p:xfrm>
          <a:off x="645459" y="1119095"/>
          <a:ext cx="779033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83">
                  <a:extLst>
                    <a:ext uri="{9D8B030D-6E8A-4147-A177-3AD203B41FA5}">
                      <a16:colId xmlns:a16="http://schemas.microsoft.com/office/drawing/2014/main" val="3701354542"/>
                    </a:ext>
                  </a:extLst>
                </a:gridCol>
                <a:gridCol w="4071724">
                  <a:extLst>
                    <a:ext uri="{9D8B030D-6E8A-4147-A177-3AD203B41FA5}">
                      <a16:colId xmlns:a16="http://schemas.microsoft.com/office/drawing/2014/main" val="1927335256"/>
                    </a:ext>
                  </a:extLst>
                </a:gridCol>
                <a:gridCol w="3412123">
                  <a:extLst>
                    <a:ext uri="{9D8B030D-6E8A-4147-A177-3AD203B41FA5}">
                      <a16:colId xmlns:a16="http://schemas.microsoft.com/office/drawing/2014/main" val="1393214542"/>
                    </a:ext>
                  </a:extLst>
                </a:gridCol>
              </a:tblGrid>
              <a:tr h="371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 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67398"/>
                  </a:ext>
                </a:extLst>
              </a:tr>
              <a:tr h="789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 a tool to allocate staff to projects/tasks based on time &amp; skill demand/availability in a way that minimizes over and understaffing.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Internal CALIBRE projects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 project-based organizations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1914501"/>
                  </a:ext>
                </a:extLst>
              </a:tr>
              <a:tr h="1187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 a tool to plan production/logistics requirements over time in a way that meets demand while abiding by raw material availability and capacity constraints while minimizing total cost throughout the network.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DLA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Army depots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8108005"/>
                  </a:ext>
                </a:extLst>
              </a:tr>
              <a:tr h="1055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 a tool to recommend the appropriate workforce size and composition to meet changing business requirements while minimizing costs or employee turnover.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Various organizations across the government considering a strategic reorganization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5149479"/>
                  </a:ext>
                </a:extLst>
              </a:tr>
              <a:tr h="789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 a tool to decide which locations to keep open and which to close to maintain current customer access levels while minimizing cost.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FCC spectrum auctions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Geographically dispersed service organizations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9472606"/>
                  </a:ext>
                </a:extLst>
              </a:tr>
              <a:tr h="657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 a tool to identify which links in a network to focus on when deciding where to build additional capacity.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 organizations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Transportation networks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39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5136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2.xml><?xml version="1.0" encoding="utf-8"?>
<a:theme xmlns:a="http://schemas.openxmlformats.org/drawingml/2006/main" name="Not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rporate Info Document" ma:contentTypeID="0x010100119F1C0264CD1F44BF5B5B9B51858B9D0300485128EE02ADB148BD1BE0E1FB830187" ma:contentTypeVersion="21" ma:contentTypeDescription="" ma:contentTypeScope="" ma:versionID="16fba659282a1ff8a2234dc4e904b87e">
  <xsd:schema xmlns:xsd="http://www.w3.org/2001/XMLSchema" xmlns:xs="http://www.w3.org/2001/XMLSchema" xmlns:p="http://schemas.microsoft.com/office/2006/metadata/properties" xmlns:ns2="19b93229-daf1-4e8e-896e-43862576ea22" xmlns:ns3="http://schemas.microsoft.com/sharepoint/v3/fields" targetNamespace="http://schemas.microsoft.com/office/2006/metadata/properties" ma:root="true" ma:fieldsID="c9de2a3f813d7660f84dc7574e67a320" ns2:_="" ns3:_="">
    <xsd:import namespace="19b93229-daf1-4e8e-896e-43862576ea22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Corporate_x0020_Info_x0020_Document_x0020_Type" minOccurs="0"/>
                <xsd:element ref="ns2:Orginal_x0020_Author"/>
                <xsd:element ref="ns3:_DCDateModified" minOccurs="0"/>
                <xsd:element ref="ns3:_DCDateCreated" minOccurs="0"/>
                <xsd:element ref="ns2:Published_x0020_By"/>
                <xsd:element ref="ns2:Form" minOccurs="0"/>
                <xsd:element ref="ns2:_dlc_DocIdUrl" minOccurs="0"/>
                <xsd:element ref="ns2:_dlc_DocId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93229-daf1-4e8e-896e-43862576ea22" elementFormDefault="qualified">
    <xsd:import namespace="http://schemas.microsoft.com/office/2006/documentManagement/types"/>
    <xsd:import namespace="http://schemas.microsoft.com/office/infopath/2007/PartnerControls"/>
    <xsd:element name="Corporate_x0020_Info_x0020_Document_x0020_Type" ma:index="1" nillable="true" ma:displayName="Corporate Info Document Type" ma:format="Dropdown" ma:internalName="Corporate_x0020_Info_x0020_Document_x0020_Type">
      <xsd:simpleType>
        <xsd:restriction base="dms:Choice">
          <xsd:enumeration value="Metro Park"/>
          <xsd:enumeration value="Other"/>
        </xsd:restriction>
      </xsd:simpleType>
    </xsd:element>
    <xsd:element name="Orginal_x0020_Author" ma:index="3" ma:displayName="Orginal Author" ma:list="UserInfo" ma:SharePointGroup="0" ma:internalName="Orginal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By" ma:index="7" ma:displayName="Published By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rm" ma:index="8" nillable="true" ma:displayName="Form" ma:default="0" ma:description="Indicate if the document is a form and it will show up in the Forms list." ma:internalName="Form" ma:readOnly="false">
      <xsd:simpleType>
        <xsd:restriction base="dms:Boolean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  <xsd:element name="_DCDateCreated" ma:index="5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ed_x0020_By xmlns="19b93229-daf1-4e8e-896e-43862576ea22">
      <UserInfo>
        <DisplayName>Moore, Kelly</DisplayName>
        <AccountId>39</AccountId>
        <AccountType/>
      </UserInfo>
    </Published_x0020_By>
    <_DCDateCreated xmlns="http://schemas.microsoft.com/sharepoint/v3/fields">2016-01-06T05:00:00+00:00</_DCDateCreated>
    <_dlc_DocId xmlns="19b93229-daf1-4e8e-896e-43862576ea22">KYE732PNHUCJ-42-174</_dlc_DocId>
    <_dlc_DocIdUrl xmlns="19b93229-daf1-4e8e-896e-43862576ea22">
      <Url>https://calportal.calibresys.com/CALDocs/_layouts/15/DocIdRedir.aspx?ID=KYE732PNHUCJ-42-174</Url>
      <Description>KYE732PNHUCJ-42-174</Description>
    </_dlc_DocIdUrl>
    <Corporate_x0020_Info_x0020_Document_x0020_Type xmlns="19b93229-daf1-4e8e-896e-43862576ea22" xsi:nil="true"/>
    <Form xmlns="19b93229-daf1-4e8e-896e-43862576ea22">false</Form>
    <Orginal_x0020_Author xmlns="19b93229-daf1-4e8e-896e-43862576ea22">
      <UserInfo>
        <DisplayName>Hirsch, Tracy</DisplayName>
        <AccountId>92</AccountId>
        <AccountType/>
      </UserInfo>
    </Orginal_x0020_Author>
    <_DCDateModified xmlns="http://schemas.microsoft.com/sharepoint/v3/fields">2017-01-27T05:00:00+00:00</_DCDateModified>
  </documentManagement>
</p:properties>
</file>

<file path=customXml/itemProps1.xml><?xml version="1.0" encoding="utf-8"?>
<ds:datastoreItem xmlns:ds="http://schemas.openxmlformats.org/officeDocument/2006/customXml" ds:itemID="{C4F87453-69E6-438A-BC3F-1078FE88508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5DBCAC3-662D-4788-B1C1-6A134F9F8F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48F23-E21F-4937-A587-7D9D347D8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93229-daf1-4e8e-896e-43862576ea22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2EF850F-B50A-486A-975F-512439B9EE1E}">
  <ds:schemaRefs>
    <ds:schemaRef ds:uri="http://www.w3.org/XML/1998/namespace"/>
    <ds:schemaRef ds:uri="http://purl.org/dc/elements/1.1/"/>
    <ds:schemaRef ds:uri="19b93229-daf1-4e8e-896e-43862576ea22"/>
    <ds:schemaRef ds:uri="http://purl.org/dc/dcmitype/"/>
    <ds:schemaRef ds:uri="http://schemas.microsoft.com/sharepoint/v3/field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CALIBRE PPT Template 2016 v2</Template>
  <TotalTime>3822</TotalTime>
  <Words>626</Words>
  <Application>Microsoft Office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Monotype Sorts</vt:lpstr>
      <vt:lpstr>Times New Roman</vt:lpstr>
      <vt:lpstr>Business Proprietary</vt:lpstr>
      <vt:lpstr>Not Proprietary</vt:lpstr>
      <vt:lpstr>Distribute Overview</vt:lpstr>
      <vt:lpstr>Ideal Distribute customer</vt:lpstr>
      <vt:lpstr>Other “In the Box” Optimization Applications</vt:lpstr>
      <vt:lpstr>Other tools we plan to develop</vt:lpstr>
    </vt:vector>
  </TitlesOfParts>
  <Company>CALIBRE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Tracy</dc:creator>
  <cp:keywords/>
  <cp:lastModifiedBy>Lynch, Evan</cp:lastModifiedBy>
  <cp:revision>102</cp:revision>
  <cp:lastPrinted>2012-04-05T19:25:57Z</cp:lastPrinted>
  <dcterms:created xsi:type="dcterms:W3CDTF">2016-01-05T13:33:39Z</dcterms:created>
  <dcterms:modified xsi:type="dcterms:W3CDTF">2018-05-21T19:13:37Z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0x010100119F1C0264CD1F44BF5B5B9B51858B9D0300485128EE02ADB148BD1BE0E1FB830187</vt:lpwstr>
  </property>
  <property fmtid="{D5CDD505-2E9C-101B-9397-08002B2CF9AE}" pid="3" name="_dlc_DocIdItemGuid">
    <vt:lpwstr>17e569e6-2f73-47ec-8f98-8eb1a8da9654</vt:lpwstr>
  </property>
</Properties>
</file>