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  <p:sldMasterId id="2147483720" r:id="rId6"/>
  </p:sldMasterIdLst>
  <p:notesMasterIdLst>
    <p:notesMasterId r:id="rId15"/>
  </p:notesMasterIdLst>
  <p:handoutMasterIdLst>
    <p:handoutMasterId r:id="rId16"/>
  </p:handoutMasterIdLst>
  <p:sldIdLst>
    <p:sldId id="256" r:id="rId7"/>
    <p:sldId id="270" r:id="rId8"/>
    <p:sldId id="285" r:id="rId9"/>
    <p:sldId id="286" r:id="rId10"/>
    <p:sldId id="287" r:id="rId11"/>
    <p:sldId id="289" r:id="rId12"/>
    <p:sldId id="288" r:id="rId13"/>
    <p:sldId id="290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C"/>
    <a:srgbClr val="000000"/>
    <a:srgbClr val="BFBF52"/>
    <a:srgbClr val="C0C0C0"/>
    <a:srgbClr val="DCA91E"/>
    <a:srgbClr val="FFC000"/>
    <a:srgbClr val="4D7400"/>
    <a:srgbClr val="DAD7C5"/>
    <a:srgbClr val="82B5CC"/>
    <a:srgbClr val="4F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 varScale="1">
        <p:scale>
          <a:sx n="69" d="100"/>
          <a:sy n="69" d="100"/>
        </p:scale>
        <p:origin x="1224" y="52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rgbClr val="003D5C"/>
                </a:solidFill>
              </a:rPr>
              <a:t>Single Door Over Two Days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 1</c:v>
                </c:pt>
              </c:strCache>
            </c:strRef>
          </c:tx>
          <c:spPr>
            <a:ln w="22225" cap="rnd">
              <a:solidFill>
                <a:schemeClr val="tx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0</c:v>
                </c:pt>
                <c:pt idx="3">
                  <c:v>30</c:v>
                </c:pt>
                <c:pt idx="4">
                  <c:v>0</c:v>
                </c:pt>
                <c:pt idx="5">
                  <c:v>35</c:v>
                </c:pt>
                <c:pt idx="6">
                  <c:v>60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C-4CD4-A3BF-A71E71615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 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60</c:v>
                </c:pt>
                <c:pt idx="3">
                  <c:v>10</c:v>
                </c:pt>
                <c:pt idx="4">
                  <c:v>60</c:v>
                </c:pt>
                <c:pt idx="5">
                  <c:v>10</c:v>
                </c:pt>
                <c:pt idx="6">
                  <c:v>0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C-4CD4-A3BF-A71E71615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809039"/>
        <c:axId val="786811119"/>
      </c:lineChart>
      <c:catAx>
        <c:axId val="786809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11119"/>
        <c:crosses val="autoZero"/>
        <c:auto val="0"/>
        <c:lblAlgn val="ctr"/>
        <c:lblOffset val="100"/>
        <c:noMultiLvlLbl val="0"/>
      </c:catAx>
      <c:valAx>
        <c:axId val="786811119"/>
        <c:scaling>
          <c:orientation val="minMax"/>
          <c:max val="6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09039"/>
        <c:crosses val="autoZero"/>
        <c:crossBetween val="between"/>
        <c:majorUnit val="20"/>
      </c:valAx>
      <c:spPr>
        <a:noFill/>
        <a:ln cap="sq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3D5C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SET</a:t>
            </a:r>
            <a:r>
              <a:rPr lang="en-US" sz="1200" baseline="0" dirty="0" smtClean="0"/>
              <a:t> OF DOORS IN ONE HOUR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3D5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Facility in One Hour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20</c:v>
                </c:pt>
                <c:pt idx="1">
                  <c:v>93</c:v>
                </c:pt>
                <c:pt idx="2">
                  <c:v>63</c:v>
                </c:pt>
                <c:pt idx="3">
                  <c:v>50</c:v>
                </c:pt>
                <c:pt idx="4">
                  <c:v>35</c:v>
                </c:pt>
                <c:pt idx="5">
                  <c:v>80</c:v>
                </c:pt>
                <c:pt idx="6">
                  <c:v>55</c:v>
                </c:pt>
                <c:pt idx="7">
                  <c:v>15</c:v>
                </c:pt>
                <c:pt idx="8">
                  <c:v>1</c:v>
                </c:pt>
                <c:pt idx="9">
                  <c:v>102</c:v>
                </c:pt>
                <c:pt idx="10">
                  <c:v>55</c:v>
                </c:pt>
                <c:pt idx="11">
                  <c:v>124</c:v>
                </c:pt>
                <c:pt idx="12">
                  <c:v>12</c:v>
                </c:pt>
                <c:pt idx="13">
                  <c:v>0</c:v>
                </c:pt>
                <c:pt idx="14">
                  <c:v>97</c:v>
                </c:pt>
                <c:pt idx="15">
                  <c:v>85</c:v>
                </c:pt>
                <c:pt idx="16">
                  <c:v>10</c:v>
                </c:pt>
                <c:pt idx="17">
                  <c:v>80</c:v>
                </c:pt>
                <c:pt idx="18">
                  <c:v>50</c:v>
                </c:pt>
                <c:pt idx="19">
                  <c:v>61</c:v>
                </c:pt>
                <c:pt idx="20">
                  <c:v>0</c:v>
                </c:pt>
                <c:pt idx="21">
                  <c:v>49</c:v>
                </c:pt>
                <c:pt idx="22">
                  <c:v>0</c:v>
                </c:pt>
                <c:pt idx="23">
                  <c:v>76</c:v>
                </c:pt>
                <c:pt idx="24">
                  <c:v>48</c:v>
                </c:pt>
                <c:pt idx="25">
                  <c:v>35</c:v>
                </c:pt>
                <c:pt idx="26">
                  <c:v>20</c:v>
                </c:pt>
                <c:pt idx="27">
                  <c:v>110</c:v>
                </c:pt>
                <c:pt idx="28">
                  <c:v>48</c:v>
                </c:pt>
                <c:pt idx="29">
                  <c:v>47</c:v>
                </c:pt>
                <c:pt idx="30">
                  <c:v>27</c:v>
                </c:pt>
                <c:pt idx="31">
                  <c:v>30</c:v>
                </c:pt>
                <c:pt idx="32">
                  <c:v>50</c:v>
                </c:pt>
                <c:pt idx="33">
                  <c:v>36</c:v>
                </c:pt>
                <c:pt idx="34">
                  <c:v>35</c:v>
                </c:pt>
                <c:pt idx="35">
                  <c:v>37</c:v>
                </c:pt>
                <c:pt idx="36">
                  <c:v>60</c:v>
                </c:pt>
                <c:pt idx="37">
                  <c:v>67</c:v>
                </c:pt>
                <c:pt idx="38">
                  <c:v>78</c:v>
                </c:pt>
                <c:pt idx="39">
                  <c:v>61</c:v>
                </c:pt>
                <c:pt idx="40">
                  <c:v>44</c:v>
                </c:pt>
                <c:pt idx="41">
                  <c:v>0</c:v>
                </c:pt>
                <c:pt idx="42">
                  <c:v>10</c:v>
                </c:pt>
                <c:pt idx="43">
                  <c:v>50</c:v>
                </c:pt>
                <c:pt idx="44">
                  <c:v>60</c:v>
                </c:pt>
                <c:pt idx="45">
                  <c:v>3</c:v>
                </c:pt>
                <c:pt idx="46">
                  <c:v>80</c:v>
                </c:pt>
                <c:pt idx="47">
                  <c:v>0</c:v>
                </c:pt>
                <c:pt idx="48">
                  <c:v>40</c:v>
                </c:pt>
                <c:pt idx="4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1-43D5-B423-FD683FC91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006783"/>
        <c:axId val="814007615"/>
      </c:barChart>
      <c:catAx>
        <c:axId val="81400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07615"/>
        <c:crosses val="autoZero"/>
        <c:auto val="1"/>
        <c:lblAlgn val="ctr"/>
        <c:lblOffset val="100"/>
        <c:noMultiLvlLbl val="0"/>
      </c:catAx>
      <c:valAx>
        <c:axId val="81400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0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cap="all" baseline="0" dirty="0" smtClean="0">
                <a:solidFill>
                  <a:srgbClr val="003D5C"/>
                </a:solidFill>
                <a:effectLst/>
              </a:rPr>
              <a:t>Hourly productivity Over one month</a:t>
            </a:r>
            <a:endParaRPr lang="en-US" sz="1200" dirty="0">
              <a:solidFill>
                <a:srgbClr val="003D5C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Without SDA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  <c:pt idx="0">
                  <c:v>178</c:v>
                </c:pt>
                <c:pt idx="1">
                  <c:v>270</c:v>
                </c:pt>
                <c:pt idx="2">
                  <c:v>293</c:v>
                </c:pt>
                <c:pt idx="3">
                  <c:v>239</c:v>
                </c:pt>
                <c:pt idx="4">
                  <c:v>252</c:v>
                </c:pt>
                <c:pt idx="5">
                  <c:v>209</c:v>
                </c:pt>
                <c:pt idx="6">
                  <c:v>284</c:v>
                </c:pt>
                <c:pt idx="7">
                  <c:v>254</c:v>
                </c:pt>
                <c:pt idx="8">
                  <c:v>165</c:v>
                </c:pt>
                <c:pt idx="9">
                  <c:v>215</c:v>
                </c:pt>
                <c:pt idx="10">
                  <c:v>190</c:v>
                </c:pt>
                <c:pt idx="11">
                  <c:v>233</c:v>
                </c:pt>
                <c:pt idx="12">
                  <c:v>232</c:v>
                </c:pt>
                <c:pt idx="13">
                  <c:v>170</c:v>
                </c:pt>
                <c:pt idx="14">
                  <c:v>246</c:v>
                </c:pt>
                <c:pt idx="15">
                  <c:v>102</c:v>
                </c:pt>
                <c:pt idx="16">
                  <c:v>226</c:v>
                </c:pt>
                <c:pt idx="17">
                  <c:v>185</c:v>
                </c:pt>
                <c:pt idx="18">
                  <c:v>215</c:v>
                </c:pt>
                <c:pt idx="19">
                  <c:v>217</c:v>
                </c:pt>
                <c:pt idx="20">
                  <c:v>215</c:v>
                </c:pt>
                <c:pt idx="21">
                  <c:v>245</c:v>
                </c:pt>
                <c:pt idx="22">
                  <c:v>315</c:v>
                </c:pt>
                <c:pt idx="23">
                  <c:v>253</c:v>
                </c:pt>
                <c:pt idx="24">
                  <c:v>264</c:v>
                </c:pt>
                <c:pt idx="25">
                  <c:v>254</c:v>
                </c:pt>
                <c:pt idx="26">
                  <c:v>159</c:v>
                </c:pt>
                <c:pt idx="27">
                  <c:v>216</c:v>
                </c:pt>
                <c:pt idx="28">
                  <c:v>292</c:v>
                </c:pt>
                <c:pt idx="29">
                  <c:v>249</c:v>
                </c:pt>
                <c:pt idx="30">
                  <c:v>249</c:v>
                </c:pt>
                <c:pt idx="31">
                  <c:v>277</c:v>
                </c:pt>
                <c:pt idx="32">
                  <c:v>275</c:v>
                </c:pt>
                <c:pt idx="33">
                  <c:v>261</c:v>
                </c:pt>
                <c:pt idx="34">
                  <c:v>249</c:v>
                </c:pt>
                <c:pt idx="35">
                  <c:v>310</c:v>
                </c:pt>
                <c:pt idx="36">
                  <c:v>290</c:v>
                </c:pt>
                <c:pt idx="37">
                  <c:v>237</c:v>
                </c:pt>
                <c:pt idx="38">
                  <c:v>243</c:v>
                </c:pt>
                <c:pt idx="39">
                  <c:v>254</c:v>
                </c:pt>
                <c:pt idx="40">
                  <c:v>248</c:v>
                </c:pt>
                <c:pt idx="41">
                  <c:v>283</c:v>
                </c:pt>
                <c:pt idx="42">
                  <c:v>243</c:v>
                </c:pt>
                <c:pt idx="43">
                  <c:v>253</c:v>
                </c:pt>
                <c:pt idx="44">
                  <c:v>255</c:v>
                </c:pt>
                <c:pt idx="45">
                  <c:v>247</c:v>
                </c:pt>
                <c:pt idx="46">
                  <c:v>245</c:v>
                </c:pt>
                <c:pt idx="47">
                  <c:v>279</c:v>
                </c:pt>
                <c:pt idx="48">
                  <c:v>296</c:v>
                </c:pt>
                <c:pt idx="49">
                  <c:v>242</c:v>
                </c:pt>
                <c:pt idx="50">
                  <c:v>269</c:v>
                </c:pt>
                <c:pt idx="51">
                  <c:v>267</c:v>
                </c:pt>
                <c:pt idx="52">
                  <c:v>311</c:v>
                </c:pt>
                <c:pt idx="53">
                  <c:v>229</c:v>
                </c:pt>
                <c:pt idx="54">
                  <c:v>234</c:v>
                </c:pt>
                <c:pt idx="55">
                  <c:v>274</c:v>
                </c:pt>
                <c:pt idx="56">
                  <c:v>286</c:v>
                </c:pt>
                <c:pt idx="57">
                  <c:v>289</c:v>
                </c:pt>
                <c:pt idx="58">
                  <c:v>260</c:v>
                </c:pt>
                <c:pt idx="59">
                  <c:v>322</c:v>
                </c:pt>
                <c:pt idx="60">
                  <c:v>255</c:v>
                </c:pt>
                <c:pt idx="61">
                  <c:v>284</c:v>
                </c:pt>
                <c:pt idx="62">
                  <c:v>244</c:v>
                </c:pt>
                <c:pt idx="63">
                  <c:v>229</c:v>
                </c:pt>
                <c:pt idx="64">
                  <c:v>210</c:v>
                </c:pt>
                <c:pt idx="65">
                  <c:v>154</c:v>
                </c:pt>
                <c:pt idx="66">
                  <c:v>203</c:v>
                </c:pt>
                <c:pt idx="67">
                  <c:v>289</c:v>
                </c:pt>
                <c:pt idx="68">
                  <c:v>250</c:v>
                </c:pt>
                <c:pt idx="69">
                  <c:v>313</c:v>
                </c:pt>
                <c:pt idx="70">
                  <c:v>213</c:v>
                </c:pt>
                <c:pt idx="71">
                  <c:v>206</c:v>
                </c:pt>
                <c:pt idx="72">
                  <c:v>276</c:v>
                </c:pt>
                <c:pt idx="73">
                  <c:v>234</c:v>
                </c:pt>
                <c:pt idx="74">
                  <c:v>87</c:v>
                </c:pt>
                <c:pt idx="75">
                  <c:v>312</c:v>
                </c:pt>
                <c:pt idx="76">
                  <c:v>161</c:v>
                </c:pt>
                <c:pt idx="77">
                  <c:v>257</c:v>
                </c:pt>
                <c:pt idx="78">
                  <c:v>335</c:v>
                </c:pt>
                <c:pt idx="79">
                  <c:v>217</c:v>
                </c:pt>
                <c:pt idx="80">
                  <c:v>370</c:v>
                </c:pt>
                <c:pt idx="81">
                  <c:v>308</c:v>
                </c:pt>
                <c:pt idx="82">
                  <c:v>251</c:v>
                </c:pt>
                <c:pt idx="83">
                  <c:v>268</c:v>
                </c:pt>
                <c:pt idx="84">
                  <c:v>265</c:v>
                </c:pt>
                <c:pt idx="85">
                  <c:v>313</c:v>
                </c:pt>
                <c:pt idx="86">
                  <c:v>294</c:v>
                </c:pt>
                <c:pt idx="87">
                  <c:v>269</c:v>
                </c:pt>
                <c:pt idx="88">
                  <c:v>235</c:v>
                </c:pt>
                <c:pt idx="89">
                  <c:v>206</c:v>
                </c:pt>
                <c:pt idx="90">
                  <c:v>228</c:v>
                </c:pt>
                <c:pt idx="91">
                  <c:v>194</c:v>
                </c:pt>
                <c:pt idx="92">
                  <c:v>238</c:v>
                </c:pt>
                <c:pt idx="93">
                  <c:v>347</c:v>
                </c:pt>
                <c:pt idx="94">
                  <c:v>274</c:v>
                </c:pt>
                <c:pt idx="95">
                  <c:v>259</c:v>
                </c:pt>
                <c:pt idx="96">
                  <c:v>272</c:v>
                </c:pt>
                <c:pt idx="97">
                  <c:v>162</c:v>
                </c:pt>
                <c:pt idx="98">
                  <c:v>203</c:v>
                </c:pt>
                <c:pt idx="99">
                  <c:v>247</c:v>
                </c:pt>
                <c:pt idx="100">
                  <c:v>288</c:v>
                </c:pt>
                <c:pt idx="101">
                  <c:v>307</c:v>
                </c:pt>
                <c:pt idx="102">
                  <c:v>229</c:v>
                </c:pt>
                <c:pt idx="103">
                  <c:v>189</c:v>
                </c:pt>
                <c:pt idx="104">
                  <c:v>290</c:v>
                </c:pt>
                <c:pt idx="105">
                  <c:v>312</c:v>
                </c:pt>
                <c:pt idx="106">
                  <c:v>258</c:v>
                </c:pt>
                <c:pt idx="107">
                  <c:v>309</c:v>
                </c:pt>
                <c:pt idx="108">
                  <c:v>216</c:v>
                </c:pt>
                <c:pt idx="109">
                  <c:v>306</c:v>
                </c:pt>
                <c:pt idx="110">
                  <c:v>299</c:v>
                </c:pt>
                <c:pt idx="111">
                  <c:v>117</c:v>
                </c:pt>
                <c:pt idx="112">
                  <c:v>248</c:v>
                </c:pt>
                <c:pt idx="113">
                  <c:v>283</c:v>
                </c:pt>
                <c:pt idx="114">
                  <c:v>243</c:v>
                </c:pt>
                <c:pt idx="115">
                  <c:v>253</c:v>
                </c:pt>
                <c:pt idx="116">
                  <c:v>255</c:v>
                </c:pt>
                <c:pt idx="117">
                  <c:v>247</c:v>
                </c:pt>
                <c:pt idx="118">
                  <c:v>245</c:v>
                </c:pt>
                <c:pt idx="119">
                  <c:v>279</c:v>
                </c:pt>
                <c:pt idx="120">
                  <c:v>296</c:v>
                </c:pt>
                <c:pt idx="121">
                  <c:v>242</c:v>
                </c:pt>
                <c:pt idx="122">
                  <c:v>269</c:v>
                </c:pt>
                <c:pt idx="123">
                  <c:v>267</c:v>
                </c:pt>
                <c:pt idx="124">
                  <c:v>311</c:v>
                </c:pt>
                <c:pt idx="125">
                  <c:v>229</c:v>
                </c:pt>
                <c:pt idx="126">
                  <c:v>234</c:v>
                </c:pt>
                <c:pt idx="127">
                  <c:v>274</c:v>
                </c:pt>
                <c:pt idx="128">
                  <c:v>286</c:v>
                </c:pt>
                <c:pt idx="129">
                  <c:v>289</c:v>
                </c:pt>
                <c:pt idx="130">
                  <c:v>260</c:v>
                </c:pt>
                <c:pt idx="131">
                  <c:v>322</c:v>
                </c:pt>
                <c:pt idx="132">
                  <c:v>255</c:v>
                </c:pt>
                <c:pt idx="133">
                  <c:v>284</c:v>
                </c:pt>
                <c:pt idx="134">
                  <c:v>244</c:v>
                </c:pt>
                <c:pt idx="135">
                  <c:v>229</c:v>
                </c:pt>
                <c:pt idx="136">
                  <c:v>210</c:v>
                </c:pt>
                <c:pt idx="137">
                  <c:v>154</c:v>
                </c:pt>
                <c:pt idx="138">
                  <c:v>203</c:v>
                </c:pt>
                <c:pt idx="139">
                  <c:v>289</c:v>
                </c:pt>
                <c:pt idx="140">
                  <c:v>250</c:v>
                </c:pt>
                <c:pt idx="141">
                  <c:v>313</c:v>
                </c:pt>
                <c:pt idx="142">
                  <c:v>213</c:v>
                </c:pt>
                <c:pt idx="143">
                  <c:v>206</c:v>
                </c:pt>
                <c:pt idx="144">
                  <c:v>276</c:v>
                </c:pt>
                <c:pt idx="145">
                  <c:v>234</c:v>
                </c:pt>
                <c:pt idx="146">
                  <c:v>87</c:v>
                </c:pt>
                <c:pt idx="147">
                  <c:v>312</c:v>
                </c:pt>
                <c:pt idx="148">
                  <c:v>161</c:v>
                </c:pt>
                <c:pt idx="149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1C-4B75-9FD6-50A647C4926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Sheet1!$D$2:$D$151</c:f>
              <c:numCache>
                <c:formatCode>General</c:formatCode>
                <c:ptCount val="150"/>
                <c:pt idx="0">
                  <c:v>266</c:v>
                </c:pt>
                <c:pt idx="1">
                  <c:v>266</c:v>
                </c:pt>
                <c:pt idx="2">
                  <c:v>266</c:v>
                </c:pt>
                <c:pt idx="3">
                  <c:v>266</c:v>
                </c:pt>
                <c:pt idx="4">
                  <c:v>266</c:v>
                </c:pt>
                <c:pt idx="5">
                  <c:v>266</c:v>
                </c:pt>
                <c:pt idx="6">
                  <c:v>266</c:v>
                </c:pt>
                <c:pt idx="7">
                  <c:v>266</c:v>
                </c:pt>
                <c:pt idx="8">
                  <c:v>266</c:v>
                </c:pt>
                <c:pt idx="9">
                  <c:v>266</c:v>
                </c:pt>
                <c:pt idx="10">
                  <c:v>266</c:v>
                </c:pt>
                <c:pt idx="11">
                  <c:v>266</c:v>
                </c:pt>
                <c:pt idx="12">
                  <c:v>266</c:v>
                </c:pt>
                <c:pt idx="13">
                  <c:v>266</c:v>
                </c:pt>
                <c:pt idx="14">
                  <c:v>266</c:v>
                </c:pt>
                <c:pt idx="15">
                  <c:v>266</c:v>
                </c:pt>
                <c:pt idx="16">
                  <c:v>266</c:v>
                </c:pt>
                <c:pt idx="17">
                  <c:v>266</c:v>
                </c:pt>
                <c:pt idx="18">
                  <c:v>266</c:v>
                </c:pt>
                <c:pt idx="19">
                  <c:v>266</c:v>
                </c:pt>
                <c:pt idx="20">
                  <c:v>266</c:v>
                </c:pt>
                <c:pt idx="21">
                  <c:v>266</c:v>
                </c:pt>
                <c:pt idx="22">
                  <c:v>266</c:v>
                </c:pt>
                <c:pt idx="23">
                  <c:v>266</c:v>
                </c:pt>
                <c:pt idx="24">
                  <c:v>266</c:v>
                </c:pt>
                <c:pt idx="25">
                  <c:v>266</c:v>
                </c:pt>
                <c:pt idx="26">
                  <c:v>266</c:v>
                </c:pt>
                <c:pt idx="27">
                  <c:v>266</c:v>
                </c:pt>
                <c:pt idx="28">
                  <c:v>266</c:v>
                </c:pt>
                <c:pt idx="29">
                  <c:v>266</c:v>
                </c:pt>
                <c:pt idx="30">
                  <c:v>266</c:v>
                </c:pt>
                <c:pt idx="31">
                  <c:v>266</c:v>
                </c:pt>
                <c:pt idx="32">
                  <c:v>266</c:v>
                </c:pt>
                <c:pt idx="33">
                  <c:v>266</c:v>
                </c:pt>
                <c:pt idx="34">
                  <c:v>266</c:v>
                </c:pt>
                <c:pt idx="35">
                  <c:v>266</c:v>
                </c:pt>
                <c:pt idx="36">
                  <c:v>266</c:v>
                </c:pt>
                <c:pt idx="37">
                  <c:v>266</c:v>
                </c:pt>
                <c:pt idx="38">
                  <c:v>266</c:v>
                </c:pt>
                <c:pt idx="39">
                  <c:v>266</c:v>
                </c:pt>
                <c:pt idx="40">
                  <c:v>266</c:v>
                </c:pt>
                <c:pt idx="41">
                  <c:v>266</c:v>
                </c:pt>
                <c:pt idx="42">
                  <c:v>266</c:v>
                </c:pt>
                <c:pt idx="43">
                  <c:v>266</c:v>
                </c:pt>
                <c:pt idx="44">
                  <c:v>266</c:v>
                </c:pt>
                <c:pt idx="45">
                  <c:v>266</c:v>
                </c:pt>
                <c:pt idx="46">
                  <c:v>266</c:v>
                </c:pt>
                <c:pt idx="47">
                  <c:v>266</c:v>
                </c:pt>
                <c:pt idx="48">
                  <c:v>266</c:v>
                </c:pt>
                <c:pt idx="49">
                  <c:v>266</c:v>
                </c:pt>
                <c:pt idx="50">
                  <c:v>266</c:v>
                </c:pt>
                <c:pt idx="51">
                  <c:v>266</c:v>
                </c:pt>
                <c:pt idx="52">
                  <c:v>266</c:v>
                </c:pt>
                <c:pt idx="53">
                  <c:v>266</c:v>
                </c:pt>
                <c:pt idx="54">
                  <c:v>266</c:v>
                </c:pt>
                <c:pt idx="55">
                  <c:v>266</c:v>
                </c:pt>
                <c:pt idx="56">
                  <c:v>266</c:v>
                </c:pt>
                <c:pt idx="57">
                  <c:v>266</c:v>
                </c:pt>
                <c:pt idx="58">
                  <c:v>266</c:v>
                </c:pt>
                <c:pt idx="59">
                  <c:v>266</c:v>
                </c:pt>
                <c:pt idx="60">
                  <c:v>266</c:v>
                </c:pt>
                <c:pt idx="61">
                  <c:v>266</c:v>
                </c:pt>
                <c:pt idx="62">
                  <c:v>266</c:v>
                </c:pt>
                <c:pt idx="63">
                  <c:v>266</c:v>
                </c:pt>
                <c:pt idx="64">
                  <c:v>266</c:v>
                </c:pt>
                <c:pt idx="65">
                  <c:v>266</c:v>
                </c:pt>
                <c:pt idx="66">
                  <c:v>266</c:v>
                </c:pt>
                <c:pt idx="67">
                  <c:v>266</c:v>
                </c:pt>
                <c:pt idx="68">
                  <c:v>266</c:v>
                </c:pt>
                <c:pt idx="69">
                  <c:v>266</c:v>
                </c:pt>
                <c:pt idx="70">
                  <c:v>266</c:v>
                </c:pt>
                <c:pt idx="71">
                  <c:v>266</c:v>
                </c:pt>
                <c:pt idx="72">
                  <c:v>266</c:v>
                </c:pt>
                <c:pt idx="73">
                  <c:v>266</c:v>
                </c:pt>
                <c:pt idx="74">
                  <c:v>266</c:v>
                </c:pt>
                <c:pt idx="75">
                  <c:v>266</c:v>
                </c:pt>
                <c:pt idx="76">
                  <c:v>266</c:v>
                </c:pt>
                <c:pt idx="77">
                  <c:v>266</c:v>
                </c:pt>
                <c:pt idx="78">
                  <c:v>266</c:v>
                </c:pt>
                <c:pt idx="79">
                  <c:v>266</c:v>
                </c:pt>
                <c:pt idx="80">
                  <c:v>266</c:v>
                </c:pt>
                <c:pt idx="81">
                  <c:v>266</c:v>
                </c:pt>
                <c:pt idx="82">
                  <c:v>266</c:v>
                </c:pt>
                <c:pt idx="83">
                  <c:v>266</c:v>
                </c:pt>
                <c:pt idx="84">
                  <c:v>266</c:v>
                </c:pt>
                <c:pt idx="85">
                  <c:v>266</c:v>
                </c:pt>
                <c:pt idx="86">
                  <c:v>266</c:v>
                </c:pt>
                <c:pt idx="87">
                  <c:v>266</c:v>
                </c:pt>
                <c:pt idx="88">
                  <c:v>266</c:v>
                </c:pt>
                <c:pt idx="89">
                  <c:v>266</c:v>
                </c:pt>
                <c:pt idx="90">
                  <c:v>266</c:v>
                </c:pt>
                <c:pt idx="91">
                  <c:v>266</c:v>
                </c:pt>
                <c:pt idx="92">
                  <c:v>266</c:v>
                </c:pt>
                <c:pt idx="93">
                  <c:v>266</c:v>
                </c:pt>
                <c:pt idx="94">
                  <c:v>266</c:v>
                </c:pt>
                <c:pt idx="95">
                  <c:v>266</c:v>
                </c:pt>
                <c:pt idx="96">
                  <c:v>266</c:v>
                </c:pt>
                <c:pt idx="97">
                  <c:v>266</c:v>
                </c:pt>
                <c:pt idx="98">
                  <c:v>266</c:v>
                </c:pt>
                <c:pt idx="99">
                  <c:v>266</c:v>
                </c:pt>
                <c:pt idx="100">
                  <c:v>266</c:v>
                </c:pt>
                <c:pt idx="101">
                  <c:v>266</c:v>
                </c:pt>
                <c:pt idx="102">
                  <c:v>266</c:v>
                </c:pt>
                <c:pt idx="103">
                  <c:v>266</c:v>
                </c:pt>
                <c:pt idx="104">
                  <c:v>266</c:v>
                </c:pt>
                <c:pt idx="105">
                  <c:v>266</c:v>
                </c:pt>
                <c:pt idx="106">
                  <c:v>266</c:v>
                </c:pt>
                <c:pt idx="107">
                  <c:v>266</c:v>
                </c:pt>
                <c:pt idx="108">
                  <c:v>266</c:v>
                </c:pt>
                <c:pt idx="109">
                  <c:v>266</c:v>
                </c:pt>
                <c:pt idx="110">
                  <c:v>266</c:v>
                </c:pt>
                <c:pt idx="111">
                  <c:v>266</c:v>
                </c:pt>
                <c:pt idx="112">
                  <c:v>266</c:v>
                </c:pt>
                <c:pt idx="113">
                  <c:v>266</c:v>
                </c:pt>
                <c:pt idx="114">
                  <c:v>266</c:v>
                </c:pt>
                <c:pt idx="115">
                  <c:v>266</c:v>
                </c:pt>
                <c:pt idx="116">
                  <c:v>266</c:v>
                </c:pt>
                <c:pt idx="117">
                  <c:v>266</c:v>
                </c:pt>
                <c:pt idx="118">
                  <c:v>266</c:v>
                </c:pt>
                <c:pt idx="119">
                  <c:v>266</c:v>
                </c:pt>
                <c:pt idx="120">
                  <c:v>266</c:v>
                </c:pt>
                <c:pt idx="121">
                  <c:v>266</c:v>
                </c:pt>
                <c:pt idx="122">
                  <c:v>266</c:v>
                </c:pt>
                <c:pt idx="123">
                  <c:v>266</c:v>
                </c:pt>
                <c:pt idx="124">
                  <c:v>266</c:v>
                </c:pt>
                <c:pt idx="125">
                  <c:v>266</c:v>
                </c:pt>
                <c:pt idx="126">
                  <c:v>266</c:v>
                </c:pt>
                <c:pt idx="127">
                  <c:v>266</c:v>
                </c:pt>
                <c:pt idx="128">
                  <c:v>266</c:v>
                </c:pt>
                <c:pt idx="129">
                  <c:v>266</c:v>
                </c:pt>
                <c:pt idx="130">
                  <c:v>266</c:v>
                </c:pt>
                <c:pt idx="131">
                  <c:v>266</c:v>
                </c:pt>
                <c:pt idx="132">
                  <c:v>266</c:v>
                </c:pt>
                <c:pt idx="133">
                  <c:v>266</c:v>
                </c:pt>
                <c:pt idx="134">
                  <c:v>266</c:v>
                </c:pt>
                <c:pt idx="135">
                  <c:v>266</c:v>
                </c:pt>
                <c:pt idx="136">
                  <c:v>266</c:v>
                </c:pt>
                <c:pt idx="137">
                  <c:v>266</c:v>
                </c:pt>
                <c:pt idx="138">
                  <c:v>266</c:v>
                </c:pt>
                <c:pt idx="139">
                  <c:v>266</c:v>
                </c:pt>
                <c:pt idx="140">
                  <c:v>266</c:v>
                </c:pt>
                <c:pt idx="141">
                  <c:v>266</c:v>
                </c:pt>
                <c:pt idx="142">
                  <c:v>266</c:v>
                </c:pt>
                <c:pt idx="143">
                  <c:v>266</c:v>
                </c:pt>
                <c:pt idx="144">
                  <c:v>266</c:v>
                </c:pt>
                <c:pt idx="145">
                  <c:v>266</c:v>
                </c:pt>
                <c:pt idx="146">
                  <c:v>266</c:v>
                </c:pt>
                <c:pt idx="147">
                  <c:v>266</c:v>
                </c:pt>
                <c:pt idx="148">
                  <c:v>266</c:v>
                </c:pt>
                <c:pt idx="149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1C-4B75-9FD6-50A647C49264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With SDA</c:v>
                </c:pt>
              </c:strCache>
            </c:strRef>
          </c:tx>
          <c:spPr>
            <a:ln w="28575" cap="rnd">
              <a:solidFill>
                <a:srgbClr val="003D5C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Sheet1!$B$2:$B$151</c:f>
              <c:numCache>
                <c:formatCode>General</c:formatCode>
                <c:ptCount val="150"/>
                <c:pt idx="0">
                  <c:v>301</c:v>
                </c:pt>
                <c:pt idx="1">
                  <c:v>293</c:v>
                </c:pt>
                <c:pt idx="2">
                  <c:v>273</c:v>
                </c:pt>
                <c:pt idx="3">
                  <c:v>311</c:v>
                </c:pt>
                <c:pt idx="4">
                  <c:v>273</c:v>
                </c:pt>
                <c:pt idx="5">
                  <c:v>302</c:v>
                </c:pt>
                <c:pt idx="6">
                  <c:v>307</c:v>
                </c:pt>
                <c:pt idx="7">
                  <c:v>300</c:v>
                </c:pt>
                <c:pt idx="8">
                  <c:v>289</c:v>
                </c:pt>
                <c:pt idx="9">
                  <c:v>323</c:v>
                </c:pt>
                <c:pt idx="10">
                  <c:v>317</c:v>
                </c:pt>
                <c:pt idx="11">
                  <c:v>291</c:v>
                </c:pt>
                <c:pt idx="12">
                  <c:v>291</c:v>
                </c:pt>
                <c:pt idx="13">
                  <c:v>318</c:v>
                </c:pt>
                <c:pt idx="14">
                  <c:v>307</c:v>
                </c:pt>
                <c:pt idx="15">
                  <c:v>306</c:v>
                </c:pt>
                <c:pt idx="16">
                  <c:v>282</c:v>
                </c:pt>
                <c:pt idx="17">
                  <c:v>308</c:v>
                </c:pt>
                <c:pt idx="18">
                  <c:v>311</c:v>
                </c:pt>
                <c:pt idx="19">
                  <c:v>313</c:v>
                </c:pt>
                <c:pt idx="20">
                  <c:v>310</c:v>
                </c:pt>
                <c:pt idx="21">
                  <c:v>312</c:v>
                </c:pt>
                <c:pt idx="22">
                  <c:v>315</c:v>
                </c:pt>
                <c:pt idx="23">
                  <c:v>299</c:v>
                </c:pt>
                <c:pt idx="24">
                  <c:v>286</c:v>
                </c:pt>
                <c:pt idx="25">
                  <c:v>301</c:v>
                </c:pt>
                <c:pt idx="26">
                  <c:v>298</c:v>
                </c:pt>
                <c:pt idx="27">
                  <c:v>295</c:v>
                </c:pt>
                <c:pt idx="28">
                  <c:v>292</c:v>
                </c:pt>
                <c:pt idx="29">
                  <c:v>291</c:v>
                </c:pt>
                <c:pt idx="30">
                  <c:v>291</c:v>
                </c:pt>
                <c:pt idx="31">
                  <c:v>277</c:v>
                </c:pt>
                <c:pt idx="32">
                  <c:v>284</c:v>
                </c:pt>
                <c:pt idx="33">
                  <c:v>287</c:v>
                </c:pt>
                <c:pt idx="34">
                  <c:v>282</c:v>
                </c:pt>
                <c:pt idx="35">
                  <c:v>277</c:v>
                </c:pt>
                <c:pt idx="36">
                  <c:v>274</c:v>
                </c:pt>
                <c:pt idx="37">
                  <c:v>269</c:v>
                </c:pt>
                <c:pt idx="38">
                  <c:v>295</c:v>
                </c:pt>
                <c:pt idx="39">
                  <c:v>270</c:v>
                </c:pt>
                <c:pt idx="40">
                  <c:v>281</c:v>
                </c:pt>
                <c:pt idx="41">
                  <c:v>283</c:v>
                </c:pt>
                <c:pt idx="42">
                  <c:v>284</c:v>
                </c:pt>
                <c:pt idx="43">
                  <c:v>273</c:v>
                </c:pt>
                <c:pt idx="44">
                  <c:v>274</c:v>
                </c:pt>
                <c:pt idx="45">
                  <c:v>288</c:v>
                </c:pt>
                <c:pt idx="46">
                  <c:v>266</c:v>
                </c:pt>
                <c:pt idx="47">
                  <c:v>302</c:v>
                </c:pt>
                <c:pt idx="48">
                  <c:v>286</c:v>
                </c:pt>
                <c:pt idx="49">
                  <c:v>298</c:v>
                </c:pt>
                <c:pt idx="50">
                  <c:v>296</c:v>
                </c:pt>
                <c:pt idx="51">
                  <c:v>292</c:v>
                </c:pt>
                <c:pt idx="52">
                  <c:v>285</c:v>
                </c:pt>
                <c:pt idx="53">
                  <c:v>315</c:v>
                </c:pt>
                <c:pt idx="54">
                  <c:v>321</c:v>
                </c:pt>
                <c:pt idx="55">
                  <c:v>304</c:v>
                </c:pt>
                <c:pt idx="56">
                  <c:v>318</c:v>
                </c:pt>
                <c:pt idx="57">
                  <c:v>289</c:v>
                </c:pt>
                <c:pt idx="58">
                  <c:v>292</c:v>
                </c:pt>
                <c:pt idx="59">
                  <c:v>290</c:v>
                </c:pt>
                <c:pt idx="60">
                  <c:v>287</c:v>
                </c:pt>
                <c:pt idx="61">
                  <c:v>320</c:v>
                </c:pt>
                <c:pt idx="62">
                  <c:v>274</c:v>
                </c:pt>
                <c:pt idx="63">
                  <c:v>294</c:v>
                </c:pt>
                <c:pt idx="64">
                  <c:v>270</c:v>
                </c:pt>
                <c:pt idx="65">
                  <c:v>257</c:v>
                </c:pt>
                <c:pt idx="66">
                  <c:v>296</c:v>
                </c:pt>
                <c:pt idx="67">
                  <c:v>289</c:v>
                </c:pt>
                <c:pt idx="68">
                  <c:v>288</c:v>
                </c:pt>
                <c:pt idx="69">
                  <c:v>276</c:v>
                </c:pt>
                <c:pt idx="70">
                  <c:v>320</c:v>
                </c:pt>
                <c:pt idx="71">
                  <c:v>281</c:v>
                </c:pt>
                <c:pt idx="72">
                  <c:v>276</c:v>
                </c:pt>
                <c:pt idx="73">
                  <c:v>292</c:v>
                </c:pt>
                <c:pt idx="74">
                  <c:v>260</c:v>
                </c:pt>
                <c:pt idx="75">
                  <c:v>288</c:v>
                </c:pt>
                <c:pt idx="76">
                  <c:v>276</c:v>
                </c:pt>
                <c:pt idx="77">
                  <c:v>282</c:v>
                </c:pt>
                <c:pt idx="78">
                  <c:v>263</c:v>
                </c:pt>
                <c:pt idx="79">
                  <c:v>299</c:v>
                </c:pt>
                <c:pt idx="80">
                  <c:v>291</c:v>
                </c:pt>
                <c:pt idx="81">
                  <c:v>280</c:v>
                </c:pt>
                <c:pt idx="82">
                  <c:v>314</c:v>
                </c:pt>
                <c:pt idx="83">
                  <c:v>301</c:v>
                </c:pt>
                <c:pt idx="84">
                  <c:v>294</c:v>
                </c:pt>
                <c:pt idx="85">
                  <c:v>285</c:v>
                </c:pt>
                <c:pt idx="86">
                  <c:v>368</c:v>
                </c:pt>
                <c:pt idx="87">
                  <c:v>314</c:v>
                </c:pt>
                <c:pt idx="88">
                  <c:v>287</c:v>
                </c:pt>
                <c:pt idx="89">
                  <c:v>294</c:v>
                </c:pt>
                <c:pt idx="90">
                  <c:v>299</c:v>
                </c:pt>
                <c:pt idx="91">
                  <c:v>305</c:v>
                </c:pt>
                <c:pt idx="92">
                  <c:v>304</c:v>
                </c:pt>
                <c:pt idx="93">
                  <c:v>278</c:v>
                </c:pt>
                <c:pt idx="94">
                  <c:v>274</c:v>
                </c:pt>
                <c:pt idx="95">
                  <c:v>282</c:v>
                </c:pt>
                <c:pt idx="96">
                  <c:v>297</c:v>
                </c:pt>
                <c:pt idx="97">
                  <c:v>297</c:v>
                </c:pt>
                <c:pt idx="98">
                  <c:v>304</c:v>
                </c:pt>
                <c:pt idx="99">
                  <c:v>308</c:v>
                </c:pt>
                <c:pt idx="100">
                  <c:v>320</c:v>
                </c:pt>
                <c:pt idx="101">
                  <c:v>307</c:v>
                </c:pt>
                <c:pt idx="102">
                  <c:v>286</c:v>
                </c:pt>
                <c:pt idx="103">
                  <c:v>314</c:v>
                </c:pt>
                <c:pt idx="104">
                  <c:v>290</c:v>
                </c:pt>
                <c:pt idx="105">
                  <c:v>312</c:v>
                </c:pt>
                <c:pt idx="106">
                  <c:v>290</c:v>
                </c:pt>
                <c:pt idx="107">
                  <c:v>292</c:v>
                </c:pt>
                <c:pt idx="108">
                  <c:v>323</c:v>
                </c:pt>
                <c:pt idx="109">
                  <c:v>306</c:v>
                </c:pt>
                <c:pt idx="110">
                  <c:v>299</c:v>
                </c:pt>
                <c:pt idx="111">
                  <c:v>280</c:v>
                </c:pt>
                <c:pt idx="112">
                  <c:v>281</c:v>
                </c:pt>
                <c:pt idx="113">
                  <c:v>283</c:v>
                </c:pt>
                <c:pt idx="114">
                  <c:v>284</c:v>
                </c:pt>
                <c:pt idx="115">
                  <c:v>273</c:v>
                </c:pt>
                <c:pt idx="116">
                  <c:v>274</c:v>
                </c:pt>
                <c:pt idx="117">
                  <c:v>288</c:v>
                </c:pt>
                <c:pt idx="118">
                  <c:v>266</c:v>
                </c:pt>
                <c:pt idx="119">
                  <c:v>302</c:v>
                </c:pt>
                <c:pt idx="120">
                  <c:v>286</c:v>
                </c:pt>
                <c:pt idx="121">
                  <c:v>298</c:v>
                </c:pt>
                <c:pt idx="122">
                  <c:v>296</c:v>
                </c:pt>
                <c:pt idx="123">
                  <c:v>292</c:v>
                </c:pt>
                <c:pt idx="124">
                  <c:v>285</c:v>
                </c:pt>
                <c:pt idx="125">
                  <c:v>315</c:v>
                </c:pt>
                <c:pt idx="126">
                  <c:v>321</c:v>
                </c:pt>
                <c:pt idx="127">
                  <c:v>304</c:v>
                </c:pt>
                <c:pt idx="128">
                  <c:v>318</c:v>
                </c:pt>
                <c:pt idx="129">
                  <c:v>289</c:v>
                </c:pt>
                <c:pt idx="130">
                  <c:v>292</c:v>
                </c:pt>
                <c:pt idx="131">
                  <c:v>290</c:v>
                </c:pt>
                <c:pt idx="132">
                  <c:v>287</c:v>
                </c:pt>
                <c:pt idx="133">
                  <c:v>320</c:v>
                </c:pt>
                <c:pt idx="134">
                  <c:v>274</c:v>
                </c:pt>
                <c:pt idx="135">
                  <c:v>294</c:v>
                </c:pt>
                <c:pt idx="136">
                  <c:v>270</c:v>
                </c:pt>
                <c:pt idx="137">
                  <c:v>257</c:v>
                </c:pt>
                <c:pt idx="138">
                  <c:v>296</c:v>
                </c:pt>
                <c:pt idx="139">
                  <c:v>289</c:v>
                </c:pt>
                <c:pt idx="140">
                  <c:v>288</c:v>
                </c:pt>
                <c:pt idx="141">
                  <c:v>276</c:v>
                </c:pt>
                <c:pt idx="142">
                  <c:v>320</c:v>
                </c:pt>
                <c:pt idx="143">
                  <c:v>281</c:v>
                </c:pt>
                <c:pt idx="144">
                  <c:v>276</c:v>
                </c:pt>
                <c:pt idx="145">
                  <c:v>292</c:v>
                </c:pt>
                <c:pt idx="146">
                  <c:v>260</c:v>
                </c:pt>
                <c:pt idx="147">
                  <c:v>288</c:v>
                </c:pt>
                <c:pt idx="148">
                  <c:v>276</c:v>
                </c:pt>
                <c:pt idx="149">
                  <c:v>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1C-4B75-9FD6-50A647C49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2515711"/>
        <c:axId val="782516127"/>
      </c:lineChart>
      <c:catAx>
        <c:axId val="78251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16127"/>
        <c:crosses val="autoZero"/>
        <c:auto val="1"/>
        <c:lblAlgn val="ctr"/>
        <c:lblOffset val="100"/>
        <c:noMultiLvlLbl val="0"/>
      </c:catAx>
      <c:valAx>
        <c:axId val="78251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1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4"/>
            <a:ext cx="3170583" cy="480388"/>
          </a:xfrm>
          <a:prstGeom prst="rect">
            <a:avLst/>
          </a:prstGeom>
        </p:spPr>
        <p:txBody>
          <a:bodyPr vert="horz" lIns="94850" tIns="47424" rIns="94850" bIns="47424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4661" y="6366966"/>
            <a:ext cx="2913182" cy="218423"/>
            <a:chOff x="-1972801" y="2008956"/>
            <a:chExt cx="12269825" cy="919960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7" name="Group 26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200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3494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454058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37548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34" name="TextBox 33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2" name="Group 21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210831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9174228" cy="529158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625890"/>
            <a:ext cx="9144000" cy="264294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0069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-23337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68982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542263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345774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366968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 userDrawn="1"/>
        </p:nvSpPr>
        <p:spPr>
          <a:xfrm>
            <a:off x="0" y="583468"/>
            <a:ext cx="1103472" cy="226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53448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12812" y="-17817"/>
            <a:ext cx="98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DRAFT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40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74661" y="6349550"/>
            <a:ext cx="2913182" cy="218423"/>
            <a:chOff x="-1972801" y="2008956"/>
            <a:chExt cx="12269825" cy="919960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38" name="Group 37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 userDrawn="1"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07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74661" y="6375677"/>
            <a:ext cx="2913182" cy="218423"/>
            <a:chOff x="-1972801" y="2008956"/>
            <a:chExt cx="12269825" cy="9199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rgbClr val="003D5C"/>
                      </a:solidFill>
                    </a:rPr>
                    <a:t>–</a:t>
                  </a:r>
                  <a:endParaRPr lang="en-US" sz="600" dirty="0">
                    <a:solidFill>
                      <a:srgbClr val="003D5C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rgbClr val="003D5C"/>
                    </a:solidFill>
                  </a:rPr>
                  <a:t>®</a:t>
                </a:r>
                <a:endParaRPr lang="en-US" sz="400" dirty="0">
                  <a:solidFill>
                    <a:srgbClr val="003D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570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 - Not Proprie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679711" y="6494537"/>
            <a:ext cx="2913182" cy="218423"/>
            <a:chOff x="-1972801" y="2008956"/>
            <a:chExt cx="12269825" cy="91996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2801" y="2129403"/>
              <a:ext cx="3875314" cy="799513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>
            <a:xfrm>
              <a:off x="1650680" y="2008956"/>
              <a:ext cx="8646344" cy="861928"/>
              <a:chOff x="1650680" y="1983142"/>
              <a:chExt cx="8646344" cy="861928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1650680" y="2067290"/>
                <a:ext cx="8149976" cy="777780"/>
                <a:chOff x="1650680" y="2067290"/>
                <a:chExt cx="8149976" cy="77778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1616" y="2191344"/>
                  <a:ext cx="7559040" cy="55433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1650680" y="2067290"/>
                  <a:ext cx="960078" cy="777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–</a:t>
                  </a:r>
                  <a:endParaRPr lang="en-US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 userDrawn="1"/>
            </p:nvSpPr>
            <p:spPr>
              <a:xfrm>
                <a:off x="9357205" y="1983142"/>
                <a:ext cx="939819" cy="64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dirty="0" smtClean="0">
                    <a:solidFill>
                      <a:schemeClr val="bg1">
                        <a:lumMod val="65000"/>
                      </a:schemeClr>
                    </a:solidFill>
                  </a:rPr>
                  <a:t>®</a:t>
                </a:r>
                <a:endParaRPr lang="en-US" sz="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365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17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Staff-to-Door Allocation (SDA)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Evan Lynch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Model 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3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effectLst/>
              </a:rPr>
              <a:t>In large-scale distribution centers, the resource allocation decision, or which doors to assign to </a:t>
            </a:r>
            <a:r>
              <a:rPr lang="en-US" sz="1600" dirty="0" smtClean="0">
                <a:effectLst/>
              </a:rPr>
              <a:t>staff</a:t>
            </a:r>
            <a:r>
              <a:rPr lang="en-US" sz="1600" dirty="0">
                <a:effectLst/>
              </a:rPr>
              <a:t>, is </a:t>
            </a:r>
            <a:r>
              <a:rPr lang="en-US" sz="1600" dirty="0" smtClean="0">
                <a:effectLst/>
              </a:rPr>
              <a:t>difficult </a:t>
            </a:r>
            <a:r>
              <a:rPr lang="en-US" sz="1600" dirty="0">
                <a:effectLst/>
              </a:rPr>
              <a:t>due to high volatility in carton volume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8472" y="1644579"/>
            <a:ext cx="2069215" cy="1253565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Carton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volume routed to a single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door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varies widely throughout the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day.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In one hour there could be 200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cartons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20 in the </a:t>
            </a:r>
            <a:r>
              <a:rPr lang="en-US" sz="1400" b="0" dirty="0">
                <a:solidFill>
                  <a:schemeClr val="accent1">
                    <a:lumMod val="50000"/>
                  </a:schemeClr>
                </a:solidFill>
              </a:rPr>
              <a:t>next </a:t>
            </a:r>
            <a:r>
              <a:rPr lang="en-US" sz="1400" b="0" dirty="0" smtClean="0">
                <a:solidFill>
                  <a:schemeClr val="accent1">
                    <a:lumMod val="50000"/>
                  </a:schemeClr>
                </a:solidFill>
              </a:rPr>
              <a:t>hour. </a:t>
            </a:r>
            <a:endParaRPr lang="en-US" sz="14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ombstone"/>
          <p:cNvSpPr/>
          <p:nvPr>
            <p:custDataLst>
              <p:tags r:id="rId1"/>
            </p:custDataLst>
          </p:nvPr>
        </p:nvSpPr>
        <p:spPr>
          <a:xfrm>
            <a:off x="1012197" y="5396125"/>
            <a:ext cx="7315200" cy="4939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As </a:t>
            </a:r>
            <a:r>
              <a:rPr lang="en-US" sz="1400" dirty="0">
                <a:solidFill>
                  <a:srgbClr val="C00000"/>
                </a:solidFill>
              </a:rPr>
              <a:t>a manager, how can I allocate my </a:t>
            </a:r>
            <a:r>
              <a:rPr lang="en-US" sz="1400" dirty="0" smtClean="0">
                <a:solidFill>
                  <a:srgbClr val="C00000"/>
                </a:solidFill>
              </a:rPr>
              <a:t>staff </a:t>
            </a:r>
            <a:r>
              <a:rPr lang="en-US" sz="1400" dirty="0">
                <a:solidFill>
                  <a:srgbClr val="C00000"/>
                </a:solidFill>
              </a:rPr>
              <a:t>such that they can meet </a:t>
            </a:r>
            <a:r>
              <a:rPr lang="en-US" sz="1400" dirty="0" smtClean="0">
                <a:solidFill>
                  <a:srgbClr val="C00000"/>
                </a:solidFill>
              </a:rPr>
              <a:t>the productivity </a:t>
            </a:r>
            <a:r>
              <a:rPr lang="en-US" sz="1400" dirty="0">
                <a:solidFill>
                  <a:srgbClr val="C00000"/>
                </a:solidFill>
              </a:rPr>
              <a:t>goal, when volume is constantly shifting? </a:t>
            </a:r>
          </a:p>
        </p:txBody>
      </p:sp>
      <p:sp>
        <p:nvSpPr>
          <p:cNvPr id="10" name="Arrow - Pointing Down"/>
          <p:cNvSpPr/>
          <p:nvPr/>
        </p:nvSpPr>
        <p:spPr>
          <a:xfrm rot="5400000">
            <a:off x="3244245" y="4176461"/>
            <a:ext cx="1664543" cy="19821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55345" y="3443293"/>
            <a:ext cx="2116830" cy="1407684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Volume 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across an entire set of doors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varies widely at 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</a:rPr>
              <a:t>any given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time. One door could be receiving 200 cartons, while the next two doors receive nothing. 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59" y="1644581"/>
            <a:ext cx="1078650" cy="12535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</a:rPr>
              <a:t>At a single door </a:t>
            </a:r>
            <a:r>
              <a:rPr lang="en-US" sz="1400" b="1" kern="0" dirty="0">
                <a:solidFill>
                  <a:schemeClr val="bg1"/>
                </a:solidFill>
                <a:latin typeface="+mn-lt"/>
              </a:rPr>
              <a:t>over time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58" y="3443294"/>
            <a:ext cx="1078651" cy="140768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 smtClean="0">
                <a:solidFill>
                  <a:schemeClr val="bg1"/>
                </a:solidFill>
              </a:rPr>
              <a:t>Across entire sets of doors </a:t>
            </a:r>
            <a:r>
              <a:rPr lang="en-US" sz="1400" b="1" kern="0" dirty="0">
                <a:solidFill>
                  <a:schemeClr val="bg1"/>
                </a:solidFill>
              </a:rPr>
              <a:t>at any given time</a:t>
            </a: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65003889"/>
              </p:ext>
            </p:extLst>
          </p:nvPr>
        </p:nvGraphicFramePr>
        <p:xfrm>
          <a:off x="4440484" y="1383674"/>
          <a:ext cx="4427067" cy="177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122055311"/>
              </p:ext>
            </p:extLst>
          </p:nvPr>
        </p:nvGraphicFramePr>
        <p:xfrm>
          <a:off x="4440484" y="3305103"/>
          <a:ext cx="4427067" cy="168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Arrow - Pointing Down"/>
          <p:cNvSpPr/>
          <p:nvPr/>
        </p:nvSpPr>
        <p:spPr>
          <a:xfrm rot="5400000">
            <a:off x="3273315" y="2237675"/>
            <a:ext cx="1606403" cy="19821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1459" y="1164441"/>
            <a:ext cx="3429578" cy="27465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bg1"/>
                </a:solidFill>
                <a:latin typeface="+mn-lt"/>
              </a:rPr>
              <a:t>Examples of Volume Fluctuation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2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There are </a:t>
            </a:r>
            <a:r>
              <a:rPr lang="en-US" sz="1800" dirty="0" smtClean="0">
                <a:effectLst/>
              </a:rPr>
              <a:t>generally two methodologies one could use </a:t>
            </a:r>
            <a:r>
              <a:rPr lang="en-US" sz="1800" dirty="0">
                <a:effectLst/>
              </a:rPr>
              <a:t>to </a:t>
            </a:r>
            <a:r>
              <a:rPr lang="en-US" sz="1800" dirty="0" smtClean="0">
                <a:effectLst/>
              </a:rPr>
              <a:t>allocate staff to sets of doors</a:t>
            </a:r>
            <a:endParaRPr lang="en-US" sz="18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720" y="1330710"/>
            <a:ext cx="3146611" cy="806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Door-Based Policy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74448" y="1330710"/>
            <a:ext cx="3146611" cy="8068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Volume-Based Policy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00119" y="1192306"/>
            <a:ext cx="3496235" cy="36884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7720" y="2376606"/>
            <a:ext cx="3146611" cy="230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Arial" pitchFamily="34" charset="0"/>
              <a:buChar char="•"/>
              <a:defRPr sz="24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4675" indent="-2349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pitchFamily="34" charset="0"/>
              <a:buChar char="–"/>
              <a:defRPr sz="2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7013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7438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4125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  <a:defRPr sz="1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Spread the door assignments evenly across the staff by taking the number of doors divided by the number of staff (e.g. 100 doors / 20 staff = 5 doors per staff member)</a:t>
            </a:r>
          </a:p>
          <a:p>
            <a:r>
              <a:rPr lang="en-US" sz="1200" dirty="0" smtClean="0"/>
              <a:t>At first glance this appears to be the most fair, because the doors are spread evenly among all staff members</a:t>
            </a:r>
          </a:p>
          <a:p>
            <a:r>
              <a:rPr lang="en-US" sz="1200" b="1" dirty="0" smtClean="0"/>
              <a:t>But what if one set of doors experiences significantly higher volume than another?</a:t>
            </a:r>
            <a:endParaRPr lang="en-US" sz="1200" b="1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925623" y="2376607"/>
            <a:ext cx="3146611" cy="230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Font typeface="Arial" pitchFamily="34" charset="0"/>
              <a:buChar char="•"/>
              <a:defRPr sz="24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4675" indent="-2349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Font typeface="Arial" pitchFamily="34" charset="0"/>
              <a:buChar char="–"/>
              <a:defRPr sz="2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7013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7438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–"/>
              <a:defRPr sz="12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4125" indent="-112713" algn="l" defTabSz="914400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  <a:defRPr sz="1000" b="0" kern="120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Spread the </a:t>
            </a:r>
            <a:r>
              <a:rPr lang="en-US" sz="1200" b="1" dirty="0" smtClean="0"/>
              <a:t>volume </a:t>
            </a:r>
            <a:r>
              <a:rPr lang="en-US" sz="1200" dirty="0" smtClean="0"/>
              <a:t>evenly across the staff, regardless of whether that volume falls to one door or many (e.g. assign one person to door 50, which is expected to have a volume of 170 cartons. Assign another person to doors 51-55, which in aggregate is expected to have a volume of 170 cartons.)</a:t>
            </a:r>
          </a:p>
          <a:p>
            <a:r>
              <a:rPr lang="en-US" sz="1200" b="1" dirty="0" smtClean="0"/>
              <a:t>But what if one person is assigned to a significantly higher number of doors than another?</a:t>
            </a:r>
            <a:endParaRPr lang="en-US" sz="12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3076352" y="5019138"/>
            <a:ext cx="2750707" cy="1198142"/>
          </a:xfrm>
          <a:prstGeom prst="wedgeRectCallout">
            <a:avLst>
              <a:gd name="adj1" fmla="val 29122"/>
              <a:gd name="adj2" fmla="val -73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The SDA model is based off of the assumption that this policy is the most fair method of allocating workload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2" y="55044"/>
            <a:ext cx="8002564" cy="609600"/>
          </a:xfrm>
        </p:spPr>
        <p:txBody>
          <a:bodyPr/>
          <a:lstStyle/>
          <a:p>
            <a:r>
              <a:rPr lang="en-US" sz="1600" dirty="0">
                <a:effectLst/>
              </a:rPr>
              <a:t>SDA is a tool that </a:t>
            </a:r>
            <a:r>
              <a:rPr lang="en-US" sz="1600" dirty="0" smtClean="0">
                <a:effectLst/>
              </a:rPr>
              <a:t>helps </a:t>
            </a:r>
            <a:r>
              <a:rPr lang="en-US" sz="1600" dirty="0">
                <a:effectLst/>
              </a:rPr>
              <a:t>floor managers make optimal decisions when allocating </a:t>
            </a:r>
            <a:r>
              <a:rPr lang="en-US" sz="1600" dirty="0" smtClean="0">
                <a:effectLst/>
              </a:rPr>
              <a:t>staff, </a:t>
            </a:r>
            <a:r>
              <a:rPr lang="en-US" sz="1600" dirty="0">
                <a:effectLst/>
              </a:rPr>
              <a:t>enabling </a:t>
            </a:r>
            <a:r>
              <a:rPr lang="en-US" sz="1600" dirty="0" smtClean="0">
                <a:effectLst/>
              </a:rPr>
              <a:t>productivity to be maximized </a:t>
            </a:r>
            <a:r>
              <a:rPr lang="en-US" sz="1600" dirty="0">
                <a:effectLst/>
              </a:rPr>
              <a:t>throughout the day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0" y="970638"/>
            <a:ext cx="9144000" cy="3565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600" dirty="0" smtClean="0">
                <a:solidFill>
                  <a:srgbClr val="003D5C"/>
                </a:solidFill>
                <a:effectLst/>
              </a:rPr>
              <a:t>Staff-to-Door Allocation Process with SDA</a:t>
            </a:r>
            <a:endParaRPr lang="en-US" sz="1600" dirty="0">
              <a:solidFill>
                <a:srgbClr val="003D5C"/>
              </a:solidFill>
              <a:effectLst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92" y="2978074"/>
            <a:ext cx="1954710" cy="236417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" y="2897391"/>
            <a:ext cx="1739711" cy="244485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63" y="3685106"/>
            <a:ext cx="1020490" cy="9501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45" y="3572622"/>
            <a:ext cx="1229914" cy="1175077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97298" y="1794854"/>
            <a:ext cx="1914369" cy="90024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SDA receives data from facility’s automated sorting system, showing </a:t>
            </a:r>
            <a:r>
              <a:rPr lang="en-US" sz="1050" dirty="0">
                <a:solidFill>
                  <a:schemeClr val="tx2"/>
                </a:solidFill>
              </a:rPr>
              <a:t>where cartons will be routed over </a:t>
            </a:r>
            <a:r>
              <a:rPr lang="en-US" sz="1050" dirty="0" smtClean="0">
                <a:solidFill>
                  <a:schemeClr val="tx2"/>
                </a:solidFill>
              </a:rPr>
              <a:t>course of the </a:t>
            </a:r>
            <a:r>
              <a:rPr lang="en-US" sz="1050" dirty="0">
                <a:solidFill>
                  <a:schemeClr val="tx2"/>
                </a:solidFill>
              </a:rPr>
              <a:t>next </a:t>
            </a:r>
            <a:r>
              <a:rPr lang="en-US" sz="1050" dirty="0" smtClean="0">
                <a:solidFill>
                  <a:schemeClr val="tx2"/>
                </a:solidFill>
              </a:rPr>
              <a:t>hour.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57464" y="1794854"/>
            <a:ext cx="19102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SDA creates a report for the management team that contains optimal assignments of staff to sets of doors over the next hour.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48669" y="1840040"/>
            <a:ext cx="117447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Managers inform staff of their door assignments for the next hour. 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68906" y="1833135"/>
            <a:ext cx="12559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Staff members work their assigned sets of doors until the next assignment.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3" name="Arrow - Pointing Down"/>
          <p:cNvSpPr/>
          <p:nvPr/>
        </p:nvSpPr>
        <p:spPr>
          <a:xfrm rot="5400000">
            <a:off x="1956344" y="2202659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76" name="Bent-Up Arrow 75"/>
          <p:cNvSpPr/>
          <p:nvPr/>
        </p:nvSpPr>
        <p:spPr>
          <a:xfrm rot="10800000" flipV="1">
            <a:off x="1101704" y="5524578"/>
            <a:ext cx="5466916" cy="531080"/>
          </a:xfrm>
          <a:prstGeom prst="bentUpArrow">
            <a:avLst>
              <a:gd name="adj1" fmla="val 16358"/>
              <a:gd name="adj2" fmla="val 20711"/>
              <a:gd name="adj3" fmla="val 2219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16200000">
            <a:off x="6310743" y="5797779"/>
            <a:ext cx="418599" cy="9715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270657" y="1913926"/>
            <a:ext cx="1531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>
                <a:solidFill>
                  <a:schemeClr val="tx2"/>
                </a:solidFill>
              </a:rPr>
              <a:t>Productivity increases, improving facility performance and minimizing labor cost.</a:t>
            </a:r>
            <a:endParaRPr lang="en-US" sz="1050" dirty="0">
              <a:solidFill>
                <a:schemeClr val="tx2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045" y="3639681"/>
            <a:ext cx="1124713" cy="1040958"/>
          </a:xfrm>
          <a:prstGeom prst="rect">
            <a:avLst/>
          </a:prstGeom>
        </p:spPr>
      </p:pic>
      <p:sp>
        <p:nvSpPr>
          <p:cNvPr id="81" name="Arrow - Pointing Down"/>
          <p:cNvSpPr/>
          <p:nvPr/>
        </p:nvSpPr>
        <p:spPr>
          <a:xfrm rot="5400000">
            <a:off x="4071150" y="2202659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2" name="Arrow - Pointing Down"/>
          <p:cNvSpPr/>
          <p:nvPr/>
        </p:nvSpPr>
        <p:spPr>
          <a:xfrm rot="5400000">
            <a:off x="5371864" y="2202659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3" name="Arrow - Pointing Down"/>
          <p:cNvSpPr/>
          <p:nvPr/>
        </p:nvSpPr>
        <p:spPr>
          <a:xfrm rot="5400000">
            <a:off x="6767072" y="2209563"/>
            <a:ext cx="832883" cy="161201"/>
          </a:xfrm>
          <a:prstGeom prst="triangle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3367" y="1795713"/>
            <a:ext cx="1819552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505106" y="1795712"/>
            <a:ext cx="185859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603380" y="1827383"/>
            <a:ext cx="1065059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927521" y="1827383"/>
            <a:ext cx="1117684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29271" y="1834287"/>
            <a:ext cx="1410263" cy="91175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347850" y="1409332"/>
            <a:ext cx="1905070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Data Input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2505106" y="1423605"/>
            <a:ext cx="1858594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Model Output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4603380" y="1417259"/>
            <a:ext cx="1065059" cy="3891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Allocation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5927521" y="1422385"/>
            <a:ext cx="1117683" cy="3980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Execution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329271" y="1447321"/>
            <a:ext cx="1410263" cy="373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  <a:effectLst/>
              </a:rPr>
              <a:t>Results</a:t>
            </a:r>
            <a:endParaRPr lang="en-US" sz="120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32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1" y="55044"/>
            <a:ext cx="7877059" cy="609600"/>
          </a:xfrm>
        </p:spPr>
        <p:txBody>
          <a:bodyPr/>
          <a:lstStyle/>
          <a:p>
            <a:r>
              <a:rPr lang="en-US" sz="1600" dirty="0" smtClean="0"/>
              <a:t>A sample run of SDA against actual productivity metrics suggests that </a:t>
            </a:r>
            <a:r>
              <a:rPr lang="en-US" sz="1600" dirty="0"/>
              <a:t>there is significant value in leveraging </a:t>
            </a:r>
            <a:r>
              <a:rPr lang="en-US" sz="1600" dirty="0" smtClean="0"/>
              <a:t>this data </a:t>
            </a:r>
            <a:r>
              <a:rPr lang="en-US" sz="1600" dirty="0"/>
              <a:t>to make </a:t>
            </a:r>
            <a:r>
              <a:rPr lang="en-US" sz="1600" dirty="0" smtClean="0"/>
              <a:t>better decisions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28700" y="1039188"/>
            <a:ext cx="833681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SDA was run for a month, one hour at a time, using real volume data at a large distribution facility. Model results were compared to the actual hourly productivity results for those hours.</a:t>
            </a:r>
          </a:p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recommended decisions by the model yielded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productivity results as much as </a:t>
            </a:r>
            <a:r>
              <a:rPr lang="en-US" sz="1200" b="1" dirty="0">
                <a:solidFill>
                  <a:srgbClr val="000000"/>
                </a:solidFill>
                <a:latin typeface="+mn-lt"/>
              </a:rPr>
              <a:t>18% higher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than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staff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had been achieving with traditional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techniques.</a:t>
            </a:r>
            <a:endParaRPr lang="en-US" sz="1200" b="0" dirty="0">
              <a:solidFill>
                <a:srgbClr val="000000"/>
              </a:solidFill>
              <a:latin typeface="+mn-lt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+mn-lt"/>
              </a:rPr>
              <a:t>The model always found a way to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assign sets of doors to associates to keep them 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at or above the target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unless 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there simply was not enough work to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do.</a:t>
            </a:r>
            <a:endParaRPr lang="en-US" sz="1200" b="0" dirty="0">
              <a:solidFill>
                <a:srgbClr val="000000"/>
              </a:solidFill>
              <a:latin typeface="+mn-lt"/>
            </a:endParaRPr>
          </a:p>
          <a:p>
            <a:pPr marL="285750" indent="-285750" defTabSz="457200" fontAlgn="auto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+mn-lt"/>
              </a:rPr>
              <a:t>Productivity results were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more stable and predictable over time</a:t>
            </a:r>
            <a:r>
              <a:rPr lang="en-US" sz="1200" b="0" dirty="0">
                <a:solidFill>
                  <a:srgbClr val="000000"/>
                </a:solidFill>
                <a:latin typeface="+mn-lt"/>
              </a:rPr>
              <a:t>, partially a result of smoothing out the </a:t>
            </a:r>
            <a:r>
              <a:rPr lang="en-US" sz="1200" b="0" dirty="0" smtClean="0">
                <a:solidFill>
                  <a:srgbClr val="000000"/>
                </a:solidFill>
                <a:latin typeface="+mn-lt"/>
              </a:rPr>
              <a:t>volume</a:t>
            </a:r>
            <a:endParaRPr lang="en-US" sz="1100" b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51634096"/>
              </p:ext>
            </p:extLst>
          </p:nvPr>
        </p:nvGraphicFramePr>
        <p:xfrm>
          <a:off x="428700" y="2848980"/>
          <a:ext cx="8362960" cy="340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22" y="1061152"/>
            <a:ext cx="8039966" cy="410406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This tool is most </a:t>
            </a:r>
            <a:r>
              <a:rPr lang="en-US" sz="1400" b="1" dirty="0" smtClean="0"/>
              <a:t>valuable </a:t>
            </a:r>
            <a:r>
              <a:rPr lang="en-US" sz="1400" b="1" dirty="0"/>
              <a:t>for facilities that meet the following criteria: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1400" dirty="0"/>
              <a:t>Staff productivity is </a:t>
            </a:r>
            <a:r>
              <a:rPr lang="en-US" sz="1400" dirty="0" smtClean="0"/>
              <a:t>suffering, stagnated or inconsistent</a:t>
            </a:r>
            <a:endParaRPr lang="en-US" sz="1400" dirty="0"/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n-US" sz="1400" dirty="0"/>
              <a:t>The management team needs to make complex resource allocation decisions very quickly with several, sometimes thousands, of available </a:t>
            </a:r>
            <a:r>
              <a:rPr lang="en-US" sz="1400" dirty="0" smtClean="0"/>
              <a:t>options. </a:t>
            </a:r>
            <a:r>
              <a:rPr lang="en-US" sz="1400" dirty="0"/>
              <a:t>Factors that affect the complexity of the decision process include: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Size of the facility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Number of cartons routed through the facility in a typical day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Level of variation observed in carton flow throughout the facility over time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Number of staff, average number of doors per staff member, and average number of staff per </a:t>
            </a:r>
            <a:r>
              <a:rPr lang="en-US" sz="1400" dirty="0" smtClean="0"/>
              <a:t>manager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 smtClean="0"/>
              <a:t>The number of cartons that will be routed to a door is known before staff allocation decisions need to be made, or can at least be modeled/predicted. If neither is possible, SDA can still be used as a benchmarking tool, comparing actuals to ideal state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6942" y="55044"/>
            <a:ext cx="7969422" cy="609600"/>
          </a:xfrm>
        </p:spPr>
        <p:txBody>
          <a:bodyPr/>
          <a:lstStyle/>
          <a:p>
            <a:r>
              <a:rPr lang="en-US" sz="1600" dirty="0" smtClean="0">
                <a:effectLst/>
              </a:rPr>
              <a:t>SDA can be customized to meet the needs of various allocation scenarios. If the Lake City FDC meets a few key criteria, we believe it could be a valuable tool</a:t>
            </a:r>
            <a:endParaRPr lang="en-US" sz="1600" dirty="0">
              <a:effectLst/>
            </a:endParaRPr>
          </a:p>
        </p:txBody>
      </p:sp>
      <p:sp>
        <p:nvSpPr>
          <p:cNvPr id="10" name="Tombstone"/>
          <p:cNvSpPr/>
          <p:nvPr>
            <p:custDataLst>
              <p:tags r:id="rId1"/>
            </p:custDataLst>
          </p:nvPr>
        </p:nvSpPr>
        <p:spPr>
          <a:xfrm>
            <a:off x="1012197" y="5396125"/>
            <a:ext cx="7315200" cy="4939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Discussion Question</a:t>
            </a:r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To what degree does the Lake City FDC fit these criteria?</a:t>
            </a:r>
          </a:p>
        </p:txBody>
      </p:sp>
    </p:spTree>
    <p:extLst>
      <p:ext uri="{BB962C8B-B14F-4D97-AF65-F5344CB8AC3E}">
        <p14:creationId xmlns:p14="http://schemas.microsoft.com/office/powerpoint/2010/main" val="1420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92" y="1393825"/>
            <a:ext cx="7663092" cy="45259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Sample Cross-Dock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71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ENSEO_TOMBSTONE" val="72,436.8,576,4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ENSEO_TOMBSTONE" val="72,436.8,576,43.2"/>
</p:tagLst>
</file>

<file path=ppt/theme/theme1.xml><?xml version="1.0" encoding="utf-8"?>
<a:theme xmlns:a="http://schemas.openxmlformats.org/drawingml/2006/main" name="Business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Not Proprietary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_x0020_By xmlns="19b93229-daf1-4e8e-896e-43862576ea22">
      <UserInfo>
        <DisplayName>Moore, Kelly</DisplayName>
        <AccountId>39</AccountId>
        <AccountType/>
      </UserInfo>
    </Published_x0020_By>
    <_DCDateCreated xmlns="http://schemas.microsoft.com/sharepoint/v3/fields">2016-01-06T05:00:00+00:00</_DCDateCreated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Modified xmlns="http://schemas.microsoft.com/sharepoint/v3/fields">2017-01-27T05:00:00+00:00</_DCDateModified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1" ma:contentTypeDescription="" ma:contentTypeScope="" ma:versionID="16fba659282a1ff8a2234dc4e904b87e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c9de2a3f813d7660f84dc7574e67a320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F850F-B50A-486A-975F-512439B9EE1E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9b93229-daf1-4e8e-896e-43862576ea22"/>
    <ds:schemaRef ds:uri="http://purl.org/dc/elements/1.1/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F87453-69E6-438A-BC3F-1078FE88508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5DBCAC3-662D-4788-B1C1-6A134F9F8F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DA48F23-E21F-4937-A587-7D9D347D8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2311</TotalTime>
  <Words>799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Monotype Sorts</vt:lpstr>
      <vt:lpstr>Business Proprietary</vt:lpstr>
      <vt:lpstr>Not Proprietary</vt:lpstr>
      <vt:lpstr>Staff-to-Door Allocation (SDA) Model Overview</vt:lpstr>
      <vt:lpstr>Agenda</vt:lpstr>
      <vt:lpstr>In large-scale distribution centers, the resource allocation decision, or which doors to assign to staff, is difficult due to high volatility in carton volume</vt:lpstr>
      <vt:lpstr>There are generally two methodologies one could use to allocate staff to sets of doors</vt:lpstr>
      <vt:lpstr>SDA is a tool that helps floor managers make optimal decisions when allocating staff, enabling productivity to be maximized throughout the day</vt:lpstr>
      <vt:lpstr>A sample run of SDA against actual productivity metrics suggests that there is significant value in leveraging this data to make better decisions</vt:lpstr>
      <vt:lpstr>SDA can be customized to meet the needs of various allocation scenarios. If the Lake City FDC meets a few key criteria, we believe it could be a valuable tool</vt:lpstr>
      <vt:lpstr>Appendix: Sample Cross-Dock DC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/>
  <cp:lastModifiedBy>Lynch, Evan</cp:lastModifiedBy>
  <cp:revision>81</cp:revision>
  <cp:lastPrinted>2012-04-05T19:25:57Z</cp:lastPrinted>
  <dcterms:created xsi:type="dcterms:W3CDTF">2016-01-05T13:33:39Z</dcterms:created>
  <dcterms:modified xsi:type="dcterms:W3CDTF">2018-11-09T14:51:16Z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