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  <p:sldMasterId id="2147483720" r:id="rId6"/>
  </p:sldMasterIdLst>
  <p:notesMasterIdLst>
    <p:notesMasterId r:id="rId9"/>
  </p:notesMasterIdLst>
  <p:handoutMasterIdLst>
    <p:handoutMasterId r:id="rId10"/>
  </p:handoutMasterIdLst>
  <p:sldIdLst>
    <p:sldId id="289" r:id="rId7"/>
    <p:sldId id="288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D5C"/>
    <a:srgbClr val="BFBF52"/>
    <a:srgbClr val="C0C0C0"/>
    <a:srgbClr val="DCA91E"/>
    <a:srgbClr val="FFC000"/>
    <a:srgbClr val="4D7400"/>
    <a:srgbClr val="DAD7C5"/>
    <a:srgbClr val="82B5CC"/>
    <a:srgbClr val="4F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 showGuides="1">
      <p:cViewPr varScale="1">
        <p:scale>
          <a:sx n="71" d="100"/>
          <a:sy n="71" d="100"/>
        </p:scale>
        <p:origin x="1164" y="40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9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A3D11-45E3-4FBF-8C29-2C7F77F9E7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4513C-3839-4080-9C31-59FB8600BAE8}">
      <dgm:prSet phldrT="[Text]" custT="1"/>
      <dgm:spPr/>
      <dgm:t>
        <a:bodyPr/>
        <a:lstStyle/>
        <a:p>
          <a:r>
            <a:rPr 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Diagnostic</a:t>
          </a:r>
          <a:endParaRPr lang="en-US" sz="1100" b="1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06EF25-6024-478C-8E4A-D363B385BCE5}" type="parTrans" cxnId="{88E6FD48-C4DF-485F-A460-D163D8492E28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33FBEC-F8D7-41EF-842E-7EABFF9C065B}" type="sibTrans" cxnId="{88E6FD48-C4DF-485F-A460-D163D8492E28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18B0034-A3D1-4408-A379-AC4E46CC23CB}">
      <dgm:prSet phldrT="[Text]" custT="1"/>
      <dgm:spPr/>
      <dgm:t>
        <a:bodyPr/>
        <a:lstStyle/>
        <a:p>
          <a:r>
            <a:rPr lang="en-US" sz="1100" b="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Preliminary evaluation to determine how Distribute fits within your current process. Capability demonstration using a small subset of existing data. </a:t>
          </a:r>
          <a:endParaRPr lang="en-US" sz="1100" b="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A0780C-5E0A-4708-BCC6-2046CEBA45A4}" type="parTrans" cxnId="{7C06E00B-C39E-4930-B0C8-6CD18A19B102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E1CA23-B519-4954-B32E-5F650EBD0D4C}" type="sibTrans" cxnId="{7C06E00B-C39E-4930-B0C8-6CD18A19B102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AB9F1A-C32B-4F97-8825-DAFE3A71D840}">
      <dgm:prSet phldrT="[Text]" custT="1"/>
      <dgm:spPr/>
      <dgm:t>
        <a:bodyPr/>
        <a:lstStyle/>
        <a:p>
          <a:r>
            <a:rPr 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Pilot</a:t>
          </a:r>
          <a:endParaRPr lang="en-US" sz="1100" b="1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DBFC18-C5FA-4EBD-A939-5E88A34207FB}" type="parTrans" cxnId="{6E566113-73AD-44B4-8CEC-F8BD35AAEA87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11FF56-0D0B-4FD5-87F5-A5B729CC9B14}" type="sibTrans" cxnId="{6E566113-73AD-44B4-8CEC-F8BD35AAEA87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DEF69D-59A8-4DB3-BF56-5D4551ADBC3B}">
      <dgm:prSet phldrT="[Text]" custT="1"/>
      <dgm:spPr/>
      <dgm:t>
        <a:bodyPr/>
        <a:lstStyle/>
        <a:p>
          <a:r>
            <a:rPr lang="en-US" sz="1100" b="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Distribute is operationalized for a small section of the facility. Typically lasting one week to one month in duration.</a:t>
          </a:r>
          <a:endParaRPr lang="en-US" sz="1100" b="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DFEE2B-0EEF-4D8F-AD0B-FBED62ABE774}" type="parTrans" cxnId="{48B31BAE-4C73-445B-AD6C-B1B64B701D9A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C48158-A483-435F-B051-15ACFC0366C6}" type="sibTrans" cxnId="{48B31BAE-4C73-445B-AD6C-B1B64B701D9A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3CCAE5-6C17-411D-9E0E-942FC7501424}">
      <dgm:prSet phldrT="[Text]" custT="1"/>
      <dgm:spPr/>
      <dgm:t>
        <a:bodyPr/>
        <a:lstStyle/>
        <a:p>
          <a:r>
            <a:rPr 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Adjustments</a:t>
          </a:r>
          <a:endParaRPr lang="en-US" sz="1100" b="1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ADA81D-B92C-4514-B223-BD303C357BB6}" type="parTrans" cxnId="{71E677A1-6E14-483B-95AF-68091E751C65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53EE8A-51ED-4ED7-9F30-97975395FF60}" type="sibTrans" cxnId="{71E677A1-6E14-483B-95AF-68091E751C65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8ECEA5-CECB-4596-BC9D-DA10F9D6A575}">
      <dgm:prSet phldrT="[Text]" custT="1"/>
      <dgm:spPr/>
      <dgm:t>
        <a:bodyPr/>
        <a:lstStyle/>
        <a:p>
          <a:r>
            <a:rPr lang="en-US" sz="1100" b="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lessons learned during the pilot phase, back-end or front-end adjustments will be made to ensure Distribute is a solution that meets your specific needs.</a:t>
          </a:r>
          <a:endParaRPr lang="en-US" sz="1100" b="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9218A2-9F8F-417E-BB3C-0E31EB585B02}" type="parTrans" cxnId="{EF8AC3E6-108F-4B36-9D5F-F1443DC9B057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36AEC7-5EDF-41F4-AD36-3DFB10A8FA9A}" type="sibTrans" cxnId="{EF8AC3E6-108F-4B36-9D5F-F1443DC9B057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C15363-C4B8-49AC-8361-757F45B41E25}">
      <dgm:prSet phldrT="[Text]" custT="1"/>
      <dgm:spPr/>
      <dgm:t>
        <a:bodyPr/>
        <a:lstStyle/>
        <a:p>
          <a:r>
            <a:rPr 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endParaRPr lang="en-US" sz="1100" b="1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A49BE8-FE17-428D-8EFB-A73EDCC58707}" type="parTrans" cxnId="{EAD6BCDA-CDE0-400A-B968-22960662B301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15BA13-5D4E-4B1B-BB16-EABD77EFA34B}" type="sibTrans" cxnId="{EAD6BCDA-CDE0-400A-B968-22960662B301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F57D26-89FA-4E83-9488-3EA17631FC62}">
      <dgm:prSet phldrT="[Text]" custT="1"/>
      <dgm:spPr/>
      <dgm:t>
        <a:bodyPr/>
        <a:lstStyle/>
        <a:p>
          <a:r>
            <a:rPr lang="en-US" sz="1100" b="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Begin implementing Distribute across the facility, through incremental phases. Deliver product and training to management team.</a:t>
          </a:r>
          <a:endParaRPr lang="en-US" sz="1100" b="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EAAED1-AB7A-4CA6-91D1-2C7F03D629A0}" type="parTrans" cxnId="{E9D3D082-DF4B-4105-B9F2-8CA80AB26F7D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C98D01-CBFA-4C38-8786-52AE681A3BF2}" type="sibTrans" cxnId="{E9D3D082-DF4B-4105-B9F2-8CA80AB26F7D}">
      <dgm:prSet/>
      <dgm:spPr/>
      <dgm:t>
        <a:bodyPr/>
        <a:lstStyle/>
        <a:p>
          <a:endParaRPr lang="en-US" sz="1100" b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4AB934-0D24-4126-A279-D7168B9470D2}" type="pres">
      <dgm:prSet presAssocID="{434A3D11-45E3-4FBF-8C29-2C7F77F9E7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6F49E9-A0AA-4E30-8755-142B83609A2E}" type="pres">
      <dgm:prSet presAssocID="{8694513C-3839-4080-9C31-59FB8600BAE8}" presName="composite" presStyleCnt="0"/>
      <dgm:spPr/>
    </dgm:pt>
    <dgm:pt modelId="{E76D8F25-6556-4226-A755-604A2C7E8601}" type="pres">
      <dgm:prSet presAssocID="{8694513C-3839-4080-9C31-59FB8600BAE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D7631-82DA-4654-9148-9047E48F38EA}" type="pres">
      <dgm:prSet presAssocID="{8694513C-3839-4080-9C31-59FB8600BAE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92547-5AE0-44C5-A93B-89AF604DC557}" type="pres">
      <dgm:prSet presAssocID="{5A33FBEC-F8D7-41EF-842E-7EABFF9C065B}" presName="space" presStyleCnt="0"/>
      <dgm:spPr/>
    </dgm:pt>
    <dgm:pt modelId="{9E08AE34-2EEB-4698-AC6B-F23E7672360F}" type="pres">
      <dgm:prSet presAssocID="{F3AB9F1A-C32B-4F97-8825-DAFE3A71D840}" presName="composite" presStyleCnt="0"/>
      <dgm:spPr/>
    </dgm:pt>
    <dgm:pt modelId="{8A875109-84E9-4024-9F6F-E557F359371A}" type="pres">
      <dgm:prSet presAssocID="{F3AB9F1A-C32B-4F97-8825-DAFE3A71D84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4DCC2-12BC-4143-ABEF-E18467FEEC5F}" type="pres">
      <dgm:prSet presAssocID="{F3AB9F1A-C32B-4F97-8825-DAFE3A71D84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85A86-2999-4DB2-A092-2A6CB1B69B62}" type="pres">
      <dgm:prSet presAssocID="{9111FF56-0D0B-4FD5-87F5-A5B729CC9B14}" presName="space" presStyleCnt="0"/>
      <dgm:spPr/>
    </dgm:pt>
    <dgm:pt modelId="{1ED15BD2-DB1B-4569-B40C-EBF57F9EBD77}" type="pres">
      <dgm:prSet presAssocID="{AA3CCAE5-6C17-411D-9E0E-942FC7501424}" presName="composite" presStyleCnt="0"/>
      <dgm:spPr/>
    </dgm:pt>
    <dgm:pt modelId="{A8B47B91-FB96-457A-8103-76C2F6AE53A4}" type="pres">
      <dgm:prSet presAssocID="{AA3CCAE5-6C17-411D-9E0E-942FC750142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D0CB5-9360-49E7-85AD-10C24CF452E2}" type="pres">
      <dgm:prSet presAssocID="{AA3CCAE5-6C17-411D-9E0E-942FC750142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3FAF7-BF08-47A1-9E59-3FC1272D247A}" type="pres">
      <dgm:prSet presAssocID="{0353EE8A-51ED-4ED7-9F30-97975395FF60}" presName="space" presStyleCnt="0"/>
      <dgm:spPr/>
    </dgm:pt>
    <dgm:pt modelId="{E9A85B7D-5199-427E-BA21-98E54F22D8AD}" type="pres">
      <dgm:prSet presAssocID="{67C15363-C4B8-49AC-8361-757F45B41E25}" presName="composite" presStyleCnt="0"/>
      <dgm:spPr/>
    </dgm:pt>
    <dgm:pt modelId="{EAFBB104-B5CB-40AB-A387-E7C382B29EC8}" type="pres">
      <dgm:prSet presAssocID="{67C15363-C4B8-49AC-8361-757F45B41E2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0C027-4721-4B8A-B7DB-9C409694C08D}" type="pres">
      <dgm:prSet presAssocID="{67C15363-C4B8-49AC-8361-757F45B41E2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E6FD48-C4DF-485F-A460-D163D8492E28}" srcId="{434A3D11-45E3-4FBF-8C29-2C7F77F9E767}" destId="{8694513C-3839-4080-9C31-59FB8600BAE8}" srcOrd="0" destOrd="0" parTransId="{8606EF25-6024-478C-8E4A-D363B385BCE5}" sibTransId="{5A33FBEC-F8D7-41EF-842E-7EABFF9C065B}"/>
    <dgm:cxn modelId="{48B31BAE-4C73-445B-AD6C-B1B64B701D9A}" srcId="{F3AB9F1A-C32B-4F97-8825-DAFE3A71D840}" destId="{55DEF69D-59A8-4DB3-BF56-5D4551ADBC3B}" srcOrd="0" destOrd="0" parTransId="{1EDFEE2B-0EEF-4D8F-AD0B-FBED62ABE774}" sibTransId="{65C48158-A483-435F-B051-15ACFC0366C6}"/>
    <dgm:cxn modelId="{F336E781-ED3C-49E1-8DF0-41B5F4BB6D1E}" type="presOf" srcId="{A38ECEA5-CECB-4596-BC9D-DA10F9D6A575}" destId="{B1AD0CB5-9360-49E7-85AD-10C24CF452E2}" srcOrd="0" destOrd="0" presId="urn:microsoft.com/office/officeart/2005/8/layout/hList1"/>
    <dgm:cxn modelId="{996FD6BB-3782-44D7-91CE-52D562AAF72C}" type="presOf" srcId="{3AF57D26-89FA-4E83-9488-3EA17631FC62}" destId="{DAB0C027-4721-4B8A-B7DB-9C409694C08D}" srcOrd="0" destOrd="0" presId="urn:microsoft.com/office/officeart/2005/8/layout/hList1"/>
    <dgm:cxn modelId="{7C06E00B-C39E-4930-B0C8-6CD18A19B102}" srcId="{8694513C-3839-4080-9C31-59FB8600BAE8}" destId="{318B0034-A3D1-4408-A379-AC4E46CC23CB}" srcOrd="0" destOrd="0" parTransId="{65A0780C-5E0A-4708-BCC6-2046CEBA45A4}" sibTransId="{35E1CA23-B519-4954-B32E-5F650EBD0D4C}"/>
    <dgm:cxn modelId="{7ABBDBD1-A2C1-4339-B0B5-8D8A0F7BF605}" type="presOf" srcId="{8694513C-3839-4080-9C31-59FB8600BAE8}" destId="{E76D8F25-6556-4226-A755-604A2C7E8601}" srcOrd="0" destOrd="0" presId="urn:microsoft.com/office/officeart/2005/8/layout/hList1"/>
    <dgm:cxn modelId="{D9272BB2-71FF-47F2-AB3A-558E822E278D}" type="presOf" srcId="{434A3D11-45E3-4FBF-8C29-2C7F77F9E767}" destId="{EE4AB934-0D24-4126-A279-D7168B9470D2}" srcOrd="0" destOrd="0" presId="urn:microsoft.com/office/officeart/2005/8/layout/hList1"/>
    <dgm:cxn modelId="{6E566113-73AD-44B4-8CEC-F8BD35AAEA87}" srcId="{434A3D11-45E3-4FBF-8C29-2C7F77F9E767}" destId="{F3AB9F1A-C32B-4F97-8825-DAFE3A71D840}" srcOrd="1" destOrd="0" parTransId="{DCDBFC18-C5FA-4EBD-A939-5E88A34207FB}" sibTransId="{9111FF56-0D0B-4FD5-87F5-A5B729CC9B14}"/>
    <dgm:cxn modelId="{3A3CBDC2-C601-4B06-8E01-5866CA66BB26}" type="presOf" srcId="{AA3CCAE5-6C17-411D-9E0E-942FC7501424}" destId="{A8B47B91-FB96-457A-8103-76C2F6AE53A4}" srcOrd="0" destOrd="0" presId="urn:microsoft.com/office/officeart/2005/8/layout/hList1"/>
    <dgm:cxn modelId="{4EA47DF0-7557-4EAE-BB90-2196F983411F}" type="presOf" srcId="{318B0034-A3D1-4408-A379-AC4E46CC23CB}" destId="{FA3D7631-82DA-4654-9148-9047E48F38EA}" srcOrd="0" destOrd="0" presId="urn:microsoft.com/office/officeart/2005/8/layout/hList1"/>
    <dgm:cxn modelId="{71E677A1-6E14-483B-95AF-68091E751C65}" srcId="{434A3D11-45E3-4FBF-8C29-2C7F77F9E767}" destId="{AA3CCAE5-6C17-411D-9E0E-942FC7501424}" srcOrd="2" destOrd="0" parTransId="{FDADA81D-B92C-4514-B223-BD303C357BB6}" sibTransId="{0353EE8A-51ED-4ED7-9F30-97975395FF60}"/>
    <dgm:cxn modelId="{79312FCC-8DEF-4EC9-94E2-B6A172744226}" type="presOf" srcId="{F3AB9F1A-C32B-4F97-8825-DAFE3A71D840}" destId="{8A875109-84E9-4024-9F6F-E557F359371A}" srcOrd="0" destOrd="0" presId="urn:microsoft.com/office/officeart/2005/8/layout/hList1"/>
    <dgm:cxn modelId="{9F0CCEF3-0DDD-4E8D-AFFB-158C6D922FB4}" type="presOf" srcId="{67C15363-C4B8-49AC-8361-757F45B41E25}" destId="{EAFBB104-B5CB-40AB-A387-E7C382B29EC8}" srcOrd="0" destOrd="0" presId="urn:microsoft.com/office/officeart/2005/8/layout/hList1"/>
    <dgm:cxn modelId="{E9D3D082-DF4B-4105-B9F2-8CA80AB26F7D}" srcId="{67C15363-C4B8-49AC-8361-757F45B41E25}" destId="{3AF57D26-89FA-4E83-9488-3EA17631FC62}" srcOrd="0" destOrd="0" parTransId="{AAEAAED1-AB7A-4CA6-91D1-2C7F03D629A0}" sibTransId="{F3C98D01-CBFA-4C38-8786-52AE681A3BF2}"/>
    <dgm:cxn modelId="{EF8AC3E6-108F-4B36-9D5F-F1443DC9B057}" srcId="{AA3CCAE5-6C17-411D-9E0E-942FC7501424}" destId="{A38ECEA5-CECB-4596-BC9D-DA10F9D6A575}" srcOrd="0" destOrd="0" parTransId="{639218A2-9F8F-417E-BB3C-0E31EB585B02}" sibTransId="{2536AEC7-5EDF-41F4-AD36-3DFB10A8FA9A}"/>
    <dgm:cxn modelId="{EAD6BCDA-CDE0-400A-B968-22960662B301}" srcId="{434A3D11-45E3-4FBF-8C29-2C7F77F9E767}" destId="{67C15363-C4B8-49AC-8361-757F45B41E25}" srcOrd="3" destOrd="0" parTransId="{53A49BE8-FE17-428D-8EFB-A73EDCC58707}" sibTransId="{D615BA13-5D4E-4B1B-BB16-EABD77EFA34B}"/>
    <dgm:cxn modelId="{EE6C9889-EE78-4B31-80B0-9F2863D8CC5D}" type="presOf" srcId="{55DEF69D-59A8-4DB3-BF56-5D4551ADBC3B}" destId="{8674DCC2-12BC-4143-ABEF-E18467FEEC5F}" srcOrd="0" destOrd="0" presId="urn:microsoft.com/office/officeart/2005/8/layout/hList1"/>
    <dgm:cxn modelId="{DB6AFCB8-39F5-46F1-8391-EE56BC67911F}" type="presParOf" srcId="{EE4AB934-0D24-4126-A279-D7168B9470D2}" destId="{6A6F49E9-A0AA-4E30-8755-142B83609A2E}" srcOrd="0" destOrd="0" presId="urn:microsoft.com/office/officeart/2005/8/layout/hList1"/>
    <dgm:cxn modelId="{95D1F868-CC98-44A4-8864-1B57AED90EFC}" type="presParOf" srcId="{6A6F49E9-A0AA-4E30-8755-142B83609A2E}" destId="{E76D8F25-6556-4226-A755-604A2C7E8601}" srcOrd="0" destOrd="0" presId="urn:microsoft.com/office/officeart/2005/8/layout/hList1"/>
    <dgm:cxn modelId="{B2E1CE28-48E0-49BC-9AA7-05A3EEFC858E}" type="presParOf" srcId="{6A6F49E9-A0AA-4E30-8755-142B83609A2E}" destId="{FA3D7631-82DA-4654-9148-9047E48F38EA}" srcOrd="1" destOrd="0" presId="urn:microsoft.com/office/officeart/2005/8/layout/hList1"/>
    <dgm:cxn modelId="{DD93B974-F860-433C-9414-AC0D7B63A6CD}" type="presParOf" srcId="{EE4AB934-0D24-4126-A279-D7168B9470D2}" destId="{4E892547-5AE0-44C5-A93B-89AF604DC557}" srcOrd="1" destOrd="0" presId="urn:microsoft.com/office/officeart/2005/8/layout/hList1"/>
    <dgm:cxn modelId="{7EE7C253-75B0-4E36-B47D-C677BF1A5FAB}" type="presParOf" srcId="{EE4AB934-0D24-4126-A279-D7168B9470D2}" destId="{9E08AE34-2EEB-4698-AC6B-F23E7672360F}" srcOrd="2" destOrd="0" presId="urn:microsoft.com/office/officeart/2005/8/layout/hList1"/>
    <dgm:cxn modelId="{6451BEE6-928B-4154-BCDD-DE1E0CDBE741}" type="presParOf" srcId="{9E08AE34-2EEB-4698-AC6B-F23E7672360F}" destId="{8A875109-84E9-4024-9F6F-E557F359371A}" srcOrd="0" destOrd="0" presId="urn:microsoft.com/office/officeart/2005/8/layout/hList1"/>
    <dgm:cxn modelId="{FE50B2A4-BC82-412F-A037-F390F92FC031}" type="presParOf" srcId="{9E08AE34-2EEB-4698-AC6B-F23E7672360F}" destId="{8674DCC2-12BC-4143-ABEF-E18467FEEC5F}" srcOrd="1" destOrd="0" presId="urn:microsoft.com/office/officeart/2005/8/layout/hList1"/>
    <dgm:cxn modelId="{4D0E1D81-1B44-4160-AE07-C9141D5E6AA0}" type="presParOf" srcId="{EE4AB934-0D24-4126-A279-D7168B9470D2}" destId="{5ED85A86-2999-4DB2-A092-2A6CB1B69B62}" srcOrd="3" destOrd="0" presId="urn:microsoft.com/office/officeart/2005/8/layout/hList1"/>
    <dgm:cxn modelId="{D7491AF1-6DD0-4B95-99D5-F221E0353937}" type="presParOf" srcId="{EE4AB934-0D24-4126-A279-D7168B9470D2}" destId="{1ED15BD2-DB1B-4569-B40C-EBF57F9EBD77}" srcOrd="4" destOrd="0" presId="urn:microsoft.com/office/officeart/2005/8/layout/hList1"/>
    <dgm:cxn modelId="{355D5E74-A25D-4403-A0D0-FB1E592E3BF3}" type="presParOf" srcId="{1ED15BD2-DB1B-4569-B40C-EBF57F9EBD77}" destId="{A8B47B91-FB96-457A-8103-76C2F6AE53A4}" srcOrd="0" destOrd="0" presId="urn:microsoft.com/office/officeart/2005/8/layout/hList1"/>
    <dgm:cxn modelId="{1A2A9E34-69A4-4BC2-B668-9CD51BCE9E39}" type="presParOf" srcId="{1ED15BD2-DB1B-4569-B40C-EBF57F9EBD77}" destId="{B1AD0CB5-9360-49E7-85AD-10C24CF452E2}" srcOrd="1" destOrd="0" presId="urn:microsoft.com/office/officeart/2005/8/layout/hList1"/>
    <dgm:cxn modelId="{355AC1D2-C657-4549-9A7B-3D557C9C431F}" type="presParOf" srcId="{EE4AB934-0D24-4126-A279-D7168B9470D2}" destId="{3843FAF7-BF08-47A1-9E59-3FC1272D247A}" srcOrd="5" destOrd="0" presId="urn:microsoft.com/office/officeart/2005/8/layout/hList1"/>
    <dgm:cxn modelId="{D631BFF3-FCA0-4309-BBF8-12B95F151336}" type="presParOf" srcId="{EE4AB934-0D24-4126-A279-D7168B9470D2}" destId="{E9A85B7D-5199-427E-BA21-98E54F22D8AD}" srcOrd="6" destOrd="0" presId="urn:microsoft.com/office/officeart/2005/8/layout/hList1"/>
    <dgm:cxn modelId="{28250A74-F6D9-4AE5-A26A-594C44598C06}" type="presParOf" srcId="{E9A85B7D-5199-427E-BA21-98E54F22D8AD}" destId="{EAFBB104-B5CB-40AB-A387-E7C382B29EC8}" srcOrd="0" destOrd="0" presId="urn:microsoft.com/office/officeart/2005/8/layout/hList1"/>
    <dgm:cxn modelId="{500DFB32-4475-4D6A-816A-9727EDD88CC7}" type="presParOf" srcId="{E9A85B7D-5199-427E-BA21-98E54F22D8AD}" destId="{DAB0C027-4721-4B8A-B7DB-9C409694C0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D8F25-6556-4226-A755-604A2C7E8601}">
      <dsp:nvSpPr>
        <dsp:cNvPr id="0" name=""/>
        <dsp:cNvSpPr/>
      </dsp:nvSpPr>
      <dsp:spPr>
        <a:xfrm>
          <a:off x="2291" y="328970"/>
          <a:ext cx="1378148" cy="551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Diagnostic</a:t>
          </a:r>
          <a:endParaRPr lang="en-US" sz="1100" b="1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91" y="328970"/>
        <a:ext cx="1378148" cy="551259"/>
      </dsp:txXfrm>
    </dsp:sp>
    <dsp:sp modelId="{FA3D7631-82DA-4654-9148-9047E48F38EA}">
      <dsp:nvSpPr>
        <dsp:cNvPr id="0" name=""/>
        <dsp:cNvSpPr/>
      </dsp:nvSpPr>
      <dsp:spPr>
        <a:xfrm>
          <a:off x="2291" y="880229"/>
          <a:ext cx="137814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Preliminary evaluation to determine how Distribute fits within your current process. Capability demonstration using a small subset of existing data. </a:t>
          </a:r>
          <a:endParaRPr lang="en-US" sz="1100" b="0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91" y="880229"/>
        <a:ext cx="1378148" cy="2854800"/>
      </dsp:txXfrm>
    </dsp:sp>
    <dsp:sp modelId="{8A875109-84E9-4024-9F6F-E557F359371A}">
      <dsp:nvSpPr>
        <dsp:cNvPr id="0" name=""/>
        <dsp:cNvSpPr/>
      </dsp:nvSpPr>
      <dsp:spPr>
        <a:xfrm>
          <a:off x="1573381" y="328970"/>
          <a:ext cx="1378148" cy="551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Pilot</a:t>
          </a:r>
          <a:endParaRPr lang="en-US" sz="1100" b="1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73381" y="328970"/>
        <a:ext cx="1378148" cy="551259"/>
      </dsp:txXfrm>
    </dsp:sp>
    <dsp:sp modelId="{8674DCC2-12BC-4143-ABEF-E18467FEEC5F}">
      <dsp:nvSpPr>
        <dsp:cNvPr id="0" name=""/>
        <dsp:cNvSpPr/>
      </dsp:nvSpPr>
      <dsp:spPr>
        <a:xfrm>
          <a:off x="1573381" y="880229"/>
          <a:ext cx="137814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Distribute is operationalized for a small section of the facility. Typically lasting one week to one month in duration.</a:t>
          </a:r>
          <a:endParaRPr lang="en-US" sz="1100" b="0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73381" y="880229"/>
        <a:ext cx="1378148" cy="2854800"/>
      </dsp:txXfrm>
    </dsp:sp>
    <dsp:sp modelId="{A8B47B91-FB96-457A-8103-76C2F6AE53A4}">
      <dsp:nvSpPr>
        <dsp:cNvPr id="0" name=""/>
        <dsp:cNvSpPr/>
      </dsp:nvSpPr>
      <dsp:spPr>
        <a:xfrm>
          <a:off x="3144470" y="328970"/>
          <a:ext cx="1378148" cy="551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Adjustments</a:t>
          </a:r>
          <a:endParaRPr lang="en-US" sz="1100" b="1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4470" y="328970"/>
        <a:ext cx="1378148" cy="551259"/>
      </dsp:txXfrm>
    </dsp:sp>
    <dsp:sp modelId="{B1AD0CB5-9360-49E7-85AD-10C24CF452E2}">
      <dsp:nvSpPr>
        <dsp:cNvPr id="0" name=""/>
        <dsp:cNvSpPr/>
      </dsp:nvSpPr>
      <dsp:spPr>
        <a:xfrm>
          <a:off x="3144470" y="880229"/>
          <a:ext cx="137814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lessons learned during the pilot phase, back-end or front-end adjustments will be made to ensure Distribute is a solution that meets your specific needs.</a:t>
          </a:r>
          <a:endParaRPr lang="en-US" sz="1100" b="0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4470" y="880229"/>
        <a:ext cx="1378148" cy="2854800"/>
      </dsp:txXfrm>
    </dsp:sp>
    <dsp:sp modelId="{EAFBB104-B5CB-40AB-A387-E7C382B29EC8}">
      <dsp:nvSpPr>
        <dsp:cNvPr id="0" name=""/>
        <dsp:cNvSpPr/>
      </dsp:nvSpPr>
      <dsp:spPr>
        <a:xfrm>
          <a:off x="4715559" y="328970"/>
          <a:ext cx="1378148" cy="551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Implementation</a:t>
          </a:r>
          <a:endParaRPr lang="en-US" sz="1100" b="1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15559" y="328970"/>
        <a:ext cx="1378148" cy="551259"/>
      </dsp:txXfrm>
    </dsp:sp>
    <dsp:sp modelId="{DAB0C027-4721-4B8A-B7DB-9C409694C08D}">
      <dsp:nvSpPr>
        <dsp:cNvPr id="0" name=""/>
        <dsp:cNvSpPr/>
      </dsp:nvSpPr>
      <dsp:spPr>
        <a:xfrm>
          <a:off x="4715559" y="880229"/>
          <a:ext cx="137814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Begin implementing Distribute across the facility, through incremental phases. Deliver product and training to management team.</a:t>
          </a:r>
          <a:endParaRPr lang="en-US" sz="1100" b="0" kern="1200" dirty="0">
            <a:solidFill>
              <a:srgbClr val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15559" y="880229"/>
        <a:ext cx="137814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4661" y="6366966"/>
            <a:ext cx="2913182" cy="218423"/>
            <a:chOff x="-1972801" y="2008956"/>
            <a:chExt cx="12269825" cy="919960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7" name="Group 26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200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3494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454058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37548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366968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289840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74661" y="6349550"/>
            <a:ext cx="2913182" cy="218423"/>
            <a:chOff x="-1972801" y="2008956"/>
            <a:chExt cx="12269825" cy="919960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38" name="Group 37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07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375677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570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365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7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6941" y="55044"/>
            <a:ext cx="8043313" cy="609600"/>
          </a:xfrm>
        </p:spPr>
        <p:txBody>
          <a:bodyPr/>
          <a:lstStyle/>
          <a:p>
            <a:r>
              <a:rPr lang="en-US" sz="2800" dirty="0" smtClean="0">
                <a:effectLst/>
              </a:rPr>
              <a:t>Distribute Overview</a:t>
            </a:r>
            <a:endParaRPr lang="en-US" sz="2800" dirty="0">
              <a:effectLst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35" y="3079674"/>
            <a:ext cx="1954710" cy="236417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0" y="2998991"/>
            <a:ext cx="1739711" cy="244485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006" y="3786706"/>
            <a:ext cx="1020490" cy="9501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288" y="3674222"/>
            <a:ext cx="1229914" cy="1175077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19708" y="2140869"/>
            <a:ext cx="1914369" cy="738664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Distribute pulls in data from facility’s sorting system, showing upcoming volume levels across the facility.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75340" y="2053468"/>
            <a:ext cx="1745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Distribute creates a report for the </a:t>
            </a:r>
            <a:r>
              <a:rPr lang="en-US" sz="1050" smtClean="0">
                <a:solidFill>
                  <a:schemeClr val="tx2"/>
                </a:solidFill>
              </a:rPr>
              <a:t>manager </a:t>
            </a:r>
            <a:r>
              <a:rPr lang="en-US" sz="1050" smtClean="0">
                <a:solidFill>
                  <a:schemeClr val="tx2"/>
                </a:solidFill>
              </a:rPr>
              <a:t>containing </a:t>
            </a:r>
            <a:r>
              <a:rPr lang="en-US" sz="1050" dirty="0" smtClean="0">
                <a:solidFill>
                  <a:schemeClr val="tx2"/>
                </a:solidFill>
              </a:rPr>
              <a:t>the optimal assignment of their team to areas of the facility.*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82011" y="2173775"/>
            <a:ext cx="11744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Managers inform their team of the new assignments.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02249" y="2091749"/>
            <a:ext cx="12559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Team members work their assigned area until the next assignment.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3" name="Arrow - Pointing Down"/>
          <p:cNvSpPr/>
          <p:nvPr/>
        </p:nvSpPr>
        <p:spPr>
          <a:xfrm rot="5400000">
            <a:off x="1889687" y="2461273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76" name="Bent-Up Arrow 75"/>
          <p:cNvSpPr/>
          <p:nvPr/>
        </p:nvSpPr>
        <p:spPr>
          <a:xfrm rot="10800000">
            <a:off x="1116468" y="1356420"/>
            <a:ext cx="5339112" cy="390875"/>
          </a:xfrm>
          <a:prstGeom prst="bentUpArrow">
            <a:avLst>
              <a:gd name="adj1" fmla="val 16358"/>
              <a:gd name="adj2" fmla="val 20711"/>
              <a:gd name="adj3" fmla="val 2219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 flipH="1">
            <a:off x="6269456" y="1519812"/>
            <a:ext cx="300497" cy="717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204000" y="2176735"/>
            <a:ext cx="1531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Facility performance improves, leading to lower costs and higher workforce utilization</a:t>
            </a:r>
            <a:endParaRPr lang="en-US" sz="1050" dirty="0">
              <a:solidFill>
                <a:schemeClr val="tx2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388" y="3741281"/>
            <a:ext cx="1124713" cy="1040958"/>
          </a:xfrm>
          <a:prstGeom prst="rect">
            <a:avLst/>
          </a:prstGeom>
        </p:spPr>
      </p:pic>
      <p:sp>
        <p:nvSpPr>
          <p:cNvPr id="81" name="Arrow - Pointing Down"/>
          <p:cNvSpPr/>
          <p:nvPr/>
        </p:nvSpPr>
        <p:spPr>
          <a:xfrm rot="5400000">
            <a:off x="4004493" y="2461273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2" name="Arrow - Pointing Down"/>
          <p:cNvSpPr/>
          <p:nvPr/>
        </p:nvSpPr>
        <p:spPr>
          <a:xfrm rot="5400000">
            <a:off x="5305207" y="2461273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3" name="Arrow - Pointing Down"/>
          <p:cNvSpPr/>
          <p:nvPr/>
        </p:nvSpPr>
        <p:spPr>
          <a:xfrm rot="5400000">
            <a:off x="6700415" y="2468177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6710" y="2054327"/>
            <a:ext cx="1819552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438449" y="2054326"/>
            <a:ext cx="185859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536723" y="2085997"/>
            <a:ext cx="1065059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860864" y="2085997"/>
            <a:ext cx="1117684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262614" y="2092901"/>
            <a:ext cx="141026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281193" y="1667946"/>
            <a:ext cx="1905070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Input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2438449" y="1682219"/>
            <a:ext cx="1858594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Output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4536723" y="1675873"/>
            <a:ext cx="1065059" cy="3891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Allocation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5860864" y="1680999"/>
            <a:ext cx="1117683" cy="398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Execution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7262614" y="1705935"/>
            <a:ext cx="1410263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Results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4781" y="5391910"/>
            <a:ext cx="3382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000000"/>
                </a:solidFill>
              </a:rPr>
              <a:t>*areas may constitute sets </a:t>
            </a:r>
            <a:r>
              <a:rPr lang="en-US" sz="1050" i="1" dirty="0">
                <a:solidFill>
                  <a:srgbClr val="000000"/>
                </a:solidFill>
              </a:rPr>
              <a:t>of doors, lanes, bays, etc</a:t>
            </a:r>
            <a:r>
              <a:rPr lang="en-US" sz="1050" i="1" dirty="0" smtClean="0">
                <a:solidFill>
                  <a:srgbClr val="000000"/>
                </a:solidFill>
              </a:rPr>
              <a:t>.</a:t>
            </a:r>
            <a:endParaRPr lang="en-US" sz="105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95717" y="133424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401412" y="1737658"/>
            <a:ext cx="333189" cy="33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32988" y="1737657"/>
            <a:ext cx="333189" cy="33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59942" y="1723461"/>
            <a:ext cx="333189" cy="33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63807" y="1723460"/>
            <a:ext cx="333189" cy="33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2734911" y="4751295"/>
            <a:ext cx="596153" cy="2017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327608" y="4751296"/>
            <a:ext cx="596153" cy="2017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911051" y="4751295"/>
            <a:ext cx="596153" cy="2017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519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Not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d_x0020_By xmlns="19b93229-daf1-4e8e-896e-43862576ea22">
      <UserInfo>
        <DisplayName>Moore, Kelly</DisplayName>
        <AccountId>39</AccountId>
        <AccountType/>
      </UserInfo>
    </Published_x0020_By>
    <_DCDateCreated xmlns="http://schemas.microsoft.com/sharepoint/v3/fields">2016-01-06T05:00:00+00:00</_DCDateCreated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Modified xmlns="http://schemas.microsoft.com/sharepoint/v3/fields">2017-01-27T05:00:00+00:00</_DCDateModifie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1" ma:contentTypeDescription="" ma:contentTypeScope="" ma:versionID="16fba659282a1ff8a2234dc4e904b87e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c9de2a3f813d7660f84dc7574e67a320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F87453-69E6-438A-BC3F-1078FE88508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2EF850F-B50A-486A-975F-512439B9EE1E}">
  <ds:schemaRefs>
    <ds:schemaRef ds:uri="http://www.w3.org/XML/1998/namespace"/>
    <ds:schemaRef ds:uri="http://purl.org/dc/elements/1.1/"/>
    <ds:schemaRef ds:uri="19b93229-daf1-4e8e-896e-43862576ea22"/>
    <ds:schemaRef ds:uri="http://purl.org/dc/dcmitype/"/>
    <ds:schemaRef ds:uri="http://schemas.microsoft.com/sharepoint/v3/field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DA48F23-E21F-4937-A587-7D9D347D8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5DBCAC3-662D-4788-B1C1-6A134F9F8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4200</TotalTime>
  <Words>188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Monotype Sorts</vt:lpstr>
      <vt:lpstr>Business Proprietary</vt:lpstr>
      <vt:lpstr>Not Proprietary</vt:lpstr>
      <vt:lpstr>Distribute Overview</vt:lpstr>
      <vt:lpstr>PowerPoint Presentation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/>
  <cp:lastModifiedBy>Lynch, Evan</cp:lastModifiedBy>
  <cp:revision>114</cp:revision>
  <cp:lastPrinted>2012-04-05T19:25:57Z</cp:lastPrinted>
  <dcterms:created xsi:type="dcterms:W3CDTF">2016-01-05T13:33:39Z</dcterms:created>
  <dcterms:modified xsi:type="dcterms:W3CDTF">2018-05-16T18:10:31Z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