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8" r:id="rId8"/>
    <p:sldId id="259" r:id="rId9"/>
    <p:sldId id="260" r:id="rId10"/>
    <p:sldId id="268" r:id="rId11"/>
    <p:sldId id="270" r:id="rId12"/>
    <p:sldId id="271" r:id="rId13"/>
    <p:sldId id="262" r:id="rId14"/>
    <p:sldId id="264" r:id="rId15"/>
    <p:sldId id="263" r:id="rId16"/>
    <p:sldId id="265" r:id="rId17"/>
    <p:sldId id="267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818F7-0DE5-4C99-BDF8-C06A2B0F1275}">
          <p14:sldIdLst>
            <p14:sldId id="256"/>
            <p14:sldId id="257"/>
            <p14:sldId id="258"/>
            <p14:sldId id="259"/>
            <p14:sldId id="260"/>
            <p14:sldId id="268"/>
            <p14:sldId id="270"/>
            <p14:sldId id="271"/>
            <p14:sldId id="262"/>
            <p14:sldId id="264"/>
            <p14:sldId id="263"/>
            <p14:sldId id="265"/>
            <p14:sldId id="267"/>
          </p14:sldIdLst>
        </p14:section>
        <p14:section name="Backup" id="{3F26A119-4B8C-4BAD-9938-DA88AC4687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gan, Dan" initials="HD" lastIdx="2" clrIdx="0">
    <p:extLst>
      <p:ext uri="{19B8F6BF-5375-455C-9EA6-DF929625EA0E}">
        <p15:presenceInfo xmlns:p15="http://schemas.microsoft.com/office/powerpoint/2012/main" userId="S-1-5-21-124939808-1887851467-1609722162-106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C"/>
    <a:srgbClr val="4D7400"/>
    <a:srgbClr val="FFC000"/>
    <a:srgbClr val="4F98B8"/>
    <a:srgbClr val="C0C0C0"/>
    <a:srgbClr val="DCA91E"/>
    <a:srgbClr val="DAD7C5"/>
    <a:srgbClr val="82B5CC"/>
    <a:srgbClr val="8FB7C3"/>
    <a:srgbClr val="4C7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434" autoAdjust="0"/>
  </p:normalViewPr>
  <p:slideViewPr>
    <p:cSldViewPr snapToGrid="0" showGuides="1">
      <p:cViewPr varScale="1">
        <p:scale>
          <a:sx n="71" d="100"/>
          <a:sy n="71" d="100"/>
        </p:scale>
        <p:origin x="1184" y="40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0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1739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9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7" tIns="46654" rIns="93307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07" tIns="46654" rIns="93307" bIns="466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Backup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9274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8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5" r:id="rId6"/>
    <p:sldLayoutId id="2147483716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mableweb.com/category/all/ap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/>
            </a:r>
            <a:br>
              <a:rPr lang="en-US" sz="3200" b="0" dirty="0"/>
            </a:br>
            <a:r>
              <a:rPr lang="en-US" sz="3200" b="0" dirty="0"/>
              <a:t> </a:t>
            </a:r>
            <a:r>
              <a:rPr lang="en-US" sz="3200" dirty="0" smtClean="0"/>
              <a:t>Application Program Interfaces </a:t>
            </a:r>
            <a:br>
              <a:rPr lang="en-US" sz="3200" dirty="0" smtClean="0"/>
            </a:br>
            <a:r>
              <a:rPr lang="en-US" sz="3200" dirty="0" smtClean="0"/>
              <a:t>(APIs)</a:t>
            </a:r>
            <a:r>
              <a:rPr lang="en-US" sz="3200" b="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10/17/2018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CALIBRE Analytics Team (CAT)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all of the big tech companies allow access to their data via API</a:t>
            </a:r>
          </a:p>
          <a:p>
            <a:r>
              <a:rPr lang="en-US" dirty="0" smtClean="0"/>
              <a:t>Other interesting available APIs:</a:t>
            </a:r>
          </a:p>
          <a:p>
            <a:pPr lvl="1"/>
            <a:r>
              <a:rPr lang="en-US" dirty="0" smtClean="0"/>
              <a:t>QuickBooks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news sites</a:t>
            </a:r>
          </a:p>
          <a:p>
            <a:pPr lvl="1"/>
            <a:r>
              <a:rPr lang="en-US" dirty="0" smtClean="0"/>
              <a:t>ESPN</a:t>
            </a:r>
          </a:p>
          <a:p>
            <a:pPr lvl="1"/>
            <a:r>
              <a:rPr lang="en-US" dirty="0" smtClean="0"/>
              <a:t>Spotify</a:t>
            </a:r>
          </a:p>
          <a:p>
            <a:pPr lvl="1"/>
            <a:r>
              <a:rPr lang="en-US" dirty="0" smtClean="0"/>
              <a:t>USASpending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www.programmableweb.com/category/all/apis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APIs </a:t>
            </a:r>
            <a:r>
              <a:rPr lang="en-US" dirty="0" smtClean="0"/>
              <a:t>in the Wild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&amp; Alternatives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0736"/>
              </p:ext>
            </p:extLst>
          </p:nvPr>
        </p:nvGraphicFramePr>
        <p:xfrm>
          <a:off x="1060087" y="935181"/>
          <a:ext cx="771112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986">
                  <a:extLst>
                    <a:ext uri="{9D8B030D-6E8A-4147-A177-3AD203B41FA5}">
                      <a16:colId xmlns:a16="http://schemas.microsoft.com/office/drawing/2014/main" val="563944867"/>
                    </a:ext>
                  </a:extLst>
                </a:gridCol>
                <a:gridCol w="4079138">
                  <a:extLst>
                    <a:ext uri="{9D8B030D-6E8A-4147-A177-3AD203B41FA5}">
                      <a16:colId xmlns:a16="http://schemas.microsoft.com/office/drawing/2014/main" val="197231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Pitfall</a:t>
                      </a:r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Alternatives</a:t>
                      </a:r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Not always going to be an open API available for the data you need</a:t>
                      </a:r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Cry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Often</a:t>
                      </a:r>
                      <a:r>
                        <a:rPr lang="en-US" baseline="0" dirty="0" smtClean="0">
                          <a:solidFill>
                            <a:srgbClr val="003D5C"/>
                          </a:solidFill>
                        </a:rPr>
                        <a:t> limits are imposed on how many requests are allowed in a given time interval.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There are strategies to deal with being rate limited: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Cache</a:t>
                      </a:r>
                      <a:r>
                        <a:rPr lang="en-US" baseline="0" dirty="0" smtClean="0">
                          <a:solidFill>
                            <a:srgbClr val="003D5C"/>
                          </a:solidFill>
                        </a:rPr>
                        <a:t> frequently used data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003D5C"/>
                          </a:solidFill>
                        </a:rPr>
                        <a:t>Modify code to minimize unnecessary API calls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Prioritizing active users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Wait until 3AM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003D5C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003D5C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003D5C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54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7" y="3223488"/>
            <a:ext cx="3666838" cy="2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Definitely going to differ by company</a:t>
            </a:r>
          </a:p>
          <a:p>
            <a:r>
              <a:rPr lang="en-US" dirty="0" smtClean="0"/>
              <a:t>A good API will have good documentation</a:t>
            </a:r>
          </a:p>
          <a:p>
            <a:r>
              <a:rPr lang="en-US" dirty="0" smtClean="0"/>
              <a:t>Generally involves requesting an access token first</a:t>
            </a:r>
          </a:p>
          <a:p>
            <a:r>
              <a:rPr lang="en-US" dirty="0" smtClean="0"/>
              <a:t>Going to show through example with the Google Distance </a:t>
            </a:r>
            <a:r>
              <a:rPr lang="en-US" dirty="0"/>
              <a:t>M</a:t>
            </a:r>
            <a:r>
              <a:rPr lang="en-US" dirty="0" smtClean="0"/>
              <a:t>atrix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an open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Things I hope you’ve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hat an API is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That there are multiple reasons for using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types of HTTP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types of 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Strategies for avoiding being rate limited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 process for accessing an open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293" y="1153571"/>
            <a:ext cx="8229600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Broad definition of an API</a:t>
            </a:r>
          </a:p>
          <a:p>
            <a:pPr lvl="1"/>
            <a:r>
              <a:rPr lang="en-US" dirty="0" smtClean="0"/>
              <a:t>HTTP requests</a:t>
            </a:r>
          </a:p>
          <a:p>
            <a:pPr lvl="1"/>
            <a:r>
              <a:rPr lang="en-US" dirty="0" smtClean="0"/>
              <a:t>API types</a:t>
            </a:r>
          </a:p>
          <a:p>
            <a:pPr lvl="1"/>
            <a:r>
              <a:rPr lang="en-US" dirty="0" smtClean="0"/>
              <a:t>Release policies</a:t>
            </a:r>
          </a:p>
          <a:p>
            <a:r>
              <a:rPr lang="en-US" dirty="0" smtClean="0"/>
              <a:t>Drill down into open APIs</a:t>
            </a:r>
          </a:p>
          <a:p>
            <a:pPr lvl="1"/>
            <a:r>
              <a:rPr lang="en-US" dirty="0" smtClean="0"/>
              <a:t>Open APIs in the wild</a:t>
            </a:r>
          </a:p>
          <a:p>
            <a:pPr lvl="1"/>
            <a:r>
              <a:rPr lang="en-US" dirty="0" smtClean="0"/>
              <a:t>Pitfalls &amp; Alternatives</a:t>
            </a:r>
          </a:p>
          <a:p>
            <a:pPr lvl="1"/>
            <a:r>
              <a:rPr lang="en-US" dirty="0" smtClean="0"/>
              <a:t>How to access an open API (by example)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293" y="11674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APIs are everywhere. To name a few examples</a:t>
            </a:r>
            <a:r>
              <a:rPr lang="en-US" b="1" dirty="0" smtClean="0"/>
              <a:t>, APIs are what enable us to</a:t>
            </a:r>
            <a:r>
              <a:rPr lang="en-US" b="1" dirty="0" smtClean="0"/>
              <a:t>:</a:t>
            </a:r>
          </a:p>
          <a:p>
            <a:r>
              <a:rPr lang="en-US" sz="2000" dirty="0" smtClean="0"/>
              <a:t>Access almost all of the information we consume</a:t>
            </a:r>
          </a:p>
          <a:p>
            <a:pPr lvl="1"/>
            <a:r>
              <a:rPr lang="en-US" sz="2000" dirty="0" smtClean="0"/>
              <a:t>Checking the weather on your phone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Allow an application to be written using multiple languages</a:t>
            </a:r>
          </a:p>
          <a:p>
            <a:pPr lvl="1"/>
            <a:r>
              <a:rPr lang="en-US" sz="2000" dirty="0" smtClean="0"/>
              <a:t>JavaScript front end, Python back end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Enable open source integration </a:t>
            </a:r>
          </a:p>
          <a:p>
            <a:pPr lvl="1"/>
            <a:r>
              <a:rPr lang="en-US" sz="2000" dirty="0" smtClean="0"/>
              <a:t>Python &amp; </a:t>
            </a:r>
            <a:r>
              <a:rPr lang="en-US" sz="2000" dirty="0" err="1" smtClean="0"/>
              <a:t>Qlik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293" y="2837468"/>
            <a:ext cx="8229600" cy="3082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 </a:t>
            </a:r>
            <a:r>
              <a:rPr lang="en-US" b="1" dirty="0"/>
              <a:t>API is a software intermediary that </a:t>
            </a:r>
            <a:r>
              <a:rPr lang="en-US" b="1" dirty="0" smtClean="0"/>
              <a:t>enables </a:t>
            </a:r>
            <a:r>
              <a:rPr lang="en-US" b="1" dirty="0"/>
              <a:t>two applications to talk to each other.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 API?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2371" y="2102176"/>
            <a:ext cx="6000522" cy="1385741"/>
          </a:xfrm>
        </p:spPr>
        <p:txBody>
          <a:bodyPr/>
          <a:lstStyle/>
          <a:p>
            <a:r>
              <a:rPr lang="en-US" sz="1800" dirty="0" smtClean="0"/>
              <a:t>Through a </a:t>
            </a:r>
            <a:r>
              <a:rPr lang="en-US" sz="1800" dirty="0"/>
              <a:t>set of clearly defined methods of </a:t>
            </a:r>
            <a:r>
              <a:rPr lang="en-US" sz="1800" dirty="0" smtClean="0"/>
              <a:t>communication. An </a:t>
            </a:r>
            <a:r>
              <a:rPr lang="en-US" sz="1800" dirty="0"/>
              <a:t>API </a:t>
            </a:r>
            <a:r>
              <a:rPr lang="en-US" sz="1800" dirty="0" smtClean="0"/>
              <a:t>can </a:t>
            </a:r>
            <a:r>
              <a:rPr lang="en-US" sz="1800" dirty="0"/>
              <a:t>take many forms, but often includes specifications </a:t>
            </a:r>
            <a:r>
              <a:rPr lang="en-US" sz="1800" dirty="0" smtClean="0"/>
              <a:t>for routines, data structures, object classes, variables or remote procedure calls. </a:t>
            </a:r>
            <a:r>
              <a:rPr lang="en-US" sz="1800" dirty="0"/>
              <a:t> 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63293" y="927089"/>
            <a:ext cx="8229600" cy="933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Arial" pitchFamily="34" charset="0"/>
              <a:buChar char="•"/>
              <a:defRPr sz="24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4675" indent="-2349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pitchFamily="34" charset="0"/>
              <a:buChar char="–"/>
              <a:defRPr sz="22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7013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7438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4125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  <a:defRPr sz="1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An API is a software intermediary that enables two applications to talk to each other. 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63293" y="2102176"/>
            <a:ext cx="1927420" cy="138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D5C"/>
                </a:solidFill>
              </a:rPr>
              <a:t>How do they talk to each other?</a:t>
            </a:r>
            <a:endParaRPr lang="en-US" b="1" dirty="0">
              <a:solidFill>
                <a:srgbClr val="003D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293" y="4026815"/>
            <a:ext cx="1927420" cy="138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D5C"/>
                </a:solidFill>
              </a:rPr>
              <a:t>What do they talk about?</a:t>
            </a:r>
            <a:endParaRPr lang="en-US" b="1" dirty="0">
              <a:solidFill>
                <a:srgbClr val="003D5C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592371" y="4026815"/>
            <a:ext cx="6000522" cy="1385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Arial" pitchFamily="34" charset="0"/>
              <a:buChar char="•"/>
              <a:defRPr sz="24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4675" indent="-2349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pitchFamily="34" charset="0"/>
              <a:buChar char="–"/>
              <a:defRPr sz="22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7013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7438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4125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  <a:defRPr sz="1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Request/Response via HTTP request methods: </a:t>
            </a:r>
          </a:p>
          <a:p>
            <a:pPr lvl="1"/>
            <a:r>
              <a:rPr lang="en-US" sz="1600" b="1" dirty="0" smtClean="0"/>
              <a:t>Get</a:t>
            </a:r>
            <a:r>
              <a:rPr lang="en-US" sz="1600" dirty="0" smtClean="0"/>
              <a:t>: Generally used to consume data </a:t>
            </a:r>
          </a:p>
          <a:p>
            <a:pPr lvl="1"/>
            <a:r>
              <a:rPr lang="en-US" sz="1600" b="1" dirty="0" smtClean="0"/>
              <a:t>Post</a:t>
            </a:r>
            <a:r>
              <a:rPr lang="en-US" sz="1600" dirty="0" smtClean="0"/>
              <a:t>: Generally used to write data </a:t>
            </a:r>
          </a:p>
          <a:p>
            <a:pPr lvl="1"/>
            <a:r>
              <a:rPr lang="en-US" sz="1600" b="1" dirty="0" smtClean="0"/>
              <a:t>Others</a:t>
            </a:r>
            <a:r>
              <a:rPr lang="en-US" sz="1600" dirty="0" smtClean="0"/>
              <a:t> (PUT, HEAD, DELETE, PATCH, OPTIONS)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0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252544"/>
              </p:ext>
            </p:extLst>
          </p:nvPr>
        </p:nvGraphicFramePr>
        <p:xfrm>
          <a:off x="486086" y="1139302"/>
          <a:ext cx="8229600" cy="461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676">
                  <a:extLst>
                    <a:ext uri="{9D8B030D-6E8A-4147-A177-3AD203B41FA5}">
                      <a16:colId xmlns:a16="http://schemas.microsoft.com/office/drawing/2014/main" val="798935643"/>
                    </a:ext>
                  </a:extLst>
                </a:gridCol>
                <a:gridCol w="3450211">
                  <a:extLst>
                    <a:ext uri="{9D8B030D-6E8A-4147-A177-3AD203B41FA5}">
                      <a16:colId xmlns:a16="http://schemas.microsoft.com/office/drawing/2014/main" val="1231371765"/>
                    </a:ext>
                  </a:extLst>
                </a:gridCol>
                <a:gridCol w="3238713">
                  <a:extLst>
                    <a:ext uri="{9D8B030D-6E8A-4147-A177-3AD203B41FA5}">
                      <a16:colId xmlns:a16="http://schemas.microsoft.com/office/drawing/2014/main" val="4137643237"/>
                    </a:ext>
                  </a:extLst>
                </a:gridCol>
              </a:tblGrid>
              <a:tr h="41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rgbClr val="003D5C"/>
                          </a:solidFill>
                          <a:effectLst/>
                        </a:rPr>
                        <a:t>GET</a:t>
                      </a:r>
                      <a:endParaRPr lang="en-US" dirty="0">
                        <a:solidFill>
                          <a:srgbClr val="003D5C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3D5C"/>
                          </a:solidFill>
                          <a:effectLst/>
                        </a:rPr>
                        <a:t>POST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86509660"/>
                  </a:ext>
                </a:extLst>
              </a:tr>
              <a:tr h="408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3D5C"/>
                          </a:solidFill>
                          <a:effectLst/>
                        </a:rPr>
                        <a:t>Cached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Can be cached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Not cached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990140107"/>
                  </a:ext>
                </a:extLst>
              </a:tr>
              <a:tr h="817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3D5C"/>
                          </a:solidFill>
                          <a:effectLst/>
                        </a:rPr>
                        <a:t>Restrictions on data length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Yes, when sending data, the GET method adds the data to the URL; and the length of a URL is </a:t>
                      </a:r>
                      <a:r>
                        <a:rPr lang="en-US" sz="1400" dirty="0" smtClean="0">
                          <a:solidFill>
                            <a:srgbClr val="003D5C"/>
                          </a:solidFill>
                          <a:effectLst/>
                        </a:rPr>
                        <a:t>limited</a:t>
                      </a: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  <a:effectLst/>
                        </a:rPr>
                        <a:t> to </a:t>
                      </a:r>
                      <a:r>
                        <a:rPr lang="en-US" sz="1400" dirty="0" smtClean="0">
                          <a:solidFill>
                            <a:srgbClr val="003D5C"/>
                          </a:solidFill>
                          <a:effectLst/>
                        </a:rPr>
                        <a:t>2048 characters</a:t>
                      </a:r>
                      <a:endParaRPr lang="en-US" sz="1400" dirty="0">
                        <a:solidFill>
                          <a:srgbClr val="003D5C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No restrictions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679890442"/>
                  </a:ext>
                </a:extLst>
              </a:tr>
              <a:tr h="408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3D5C"/>
                          </a:solidFill>
                          <a:effectLst/>
                        </a:rPr>
                        <a:t>Visibility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Data is visible to everyone in the URL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Data is not displayed in the URL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349808176"/>
                  </a:ext>
                </a:extLst>
              </a:tr>
              <a:tr h="582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3D5C"/>
                          </a:solidFill>
                          <a:effectLst/>
                        </a:rPr>
                        <a:t>Restrictions on data type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Only ASCII characters allowed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No restrictions. Binary data is also allowed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187993277"/>
                  </a:ext>
                </a:extLst>
              </a:tr>
              <a:tr h="10521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3D5C"/>
                          </a:solidFill>
                          <a:effectLst/>
                        </a:rPr>
                        <a:t>Security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GET is less secure compared to POST because data sent is part of the </a:t>
                      </a:r>
                      <a:r>
                        <a:rPr lang="en-US" sz="1400" dirty="0" smtClean="0">
                          <a:solidFill>
                            <a:srgbClr val="003D5C"/>
                          </a:solidFill>
                          <a:effectLst/>
                        </a:rPr>
                        <a:t>URL</a:t>
                      </a:r>
                      <a:endParaRPr lang="en-US" sz="1400" dirty="0">
                        <a:solidFill>
                          <a:srgbClr val="003D5C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POST is a little safer than GET because the parameters are </a:t>
                      </a:r>
                      <a:r>
                        <a:rPr lang="en-US" sz="1400" dirty="0" smtClean="0">
                          <a:solidFill>
                            <a:srgbClr val="003D5C"/>
                          </a:solidFill>
                          <a:effectLst/>
                        </a:rPr>
                        <a:t>not typically </a:t>
                      </a:r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stored in browser history or in web server </a:t>
                      </a:r>
                      <a:r>
                        <a:rPr lang="en-US" sz="1400" dirty="0" smtClean="0">
                          <a:solidFill>
                            <a:srgbClr val="003D5C"/>
                          </a:solidFill>
                          <a:effectLst/>
                        </a:rPr>
                        <a:t>logs and post body is encrypted</a:t>
                      </a:r>
                      <a:endParaRPr lang="en-US" sz="1400" dirty="0">
                        <a:solidFill>
                          <a:srgbClr val="003D5C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81563455"/>
                  </a:ext>
                </a:extLst>
              </a:tr>
              <a:tr h="817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3D5C"/>
                          </a:solidFill>
                          <a:effectLst/>
                        </a:rPr>
                        <a:t>BACK button/Reload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Harmless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3D5C"/>
                          </a:solidFill>
                          <a:effectLst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9378921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APIs developed?	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1055" y="1090262"/>
            <a:ext cx="8377382" cy="1006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Arial" pitchFamily="34" charset="0"/>
              <a:buChar char="•"/>
              <a:defRPr sz="24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4675" indent="-2349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pitchFamily="34" charset="0"/>
              <a:buChar char="–"/>
              <a:defRPr sz="22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7013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7438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4125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  <a:defRPr sz="1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However you like! But like many other situations in programming, it’s best to follow a standard. Two accepted standards are REST and SOAP </a:t>
            </a:r>
            <a:endParaRPr lang="en-US" sz="2000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490185"/>
              </p:ext>
            </p:extLst>
          </p:nvPr>
        </p:nvGraphicFramePr>
        <p:xfrm>
          <a:off x="543401" y="1996401"/>
          <a:ext cx="7954053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635">
                  <a:extLst>
                    <a:ext uri="{9D8B030D-6E8A-4147-A177-3AD203B41FA5}">
                      <a16:colId xmlns:a16="http://schemas.microsoft.com/office/drawing/2014/main" val="952104419"/>
                    </a:ext>
                  </a:extLst>
                </a:gridCol>
                <a:gridCol w="3362037">
                  <a:extLst>
                    <a:ext uri="{9D8B030D-6E8A-4147-A177-3AD203B41FA5}">
                      <a16:colId xmlns:a16="http://schemas.microsoft.com/office/drawing/2014/main" val="784021968"/>
                    </a:ext>
                  </a:extLst>
                </a:gridCol>
                <a:gridCol w="2789381">
                  <a:extLst>
                    <a:ext uri="{9D8B030D-6E8A-4147-A177-3AD203B41FA5}">
                      <a16:colId xmlns:a16="http://schemas.microsoft.com/office/drawing/2014/main" val="755080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Pros</a:t>
                      </a:r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5C"/>
                          </a:solidFill>
                        </a:rPr>
                        <a:t>Cons</a:t>
                      </a:r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 smtClean="0">
                          <a:solidFill>
                            <a:srgbClr val="003D5C"/>
                          </a:solidFill>
                        </a:rPr>
                        <a:t>REST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3D5C"/>
                          </a:solidFill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Re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presentational 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S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tate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 T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ransfer)</a:t>
                      </a:r>
                      <a:endParaRPr lang="en-US" sz="1600" b="1" dirty="0" smtClean="0">
                        <a:solidFill>
                          <a:srgbClr val="003D5C"/>
                        </a:solidFill>
                      </a:endParaRPr>
                    </a:p>
                    <a:p>
                      <a:endParaRPr lang="en-US" b="1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Follows philosophy of the open web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Easier to learn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Efficient &amp; Fast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Data can be stored by client to prevent multiple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Closer to other web technologies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Make up ~70% of all public APIs</a:t>
                      </a:r>
                      <a:endParaRPr lang="en-US" sz="1400" dirty="0" smtClean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Only works on top</a:t>
                      </a: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 of HTTP protocol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Difficult to enforce security and authorization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3D5C"/>
                          </a:solidFill>
                        </a:rPr>
                        <a:t>SOAP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3D5C"/>
                          </a:solidFill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S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imple 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O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bject 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A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ccess </a:t>
                      </a:r>
                      <a:r>
                        <a:rPr lang="en-US" sz="1600" b="1" dirty="0" smtClean="0">
                          <a:solidFill>
                            <a:srgbClr val="003D5C"/>
                          </a:solidFill>
                        </a:rPr>
                        <a:t>P</a:t>
                      </a:r>
                      <a:r>
                        <a:rPr lang="en-US" sz="1600" dirty="0" smtClean="0">
                          <a:solidFill>
                            <a:srgbClr val="003D5C"/>
                          </a:solidFill>
                        </a:rPr>
                        <a:t>rotocol)</a:t>
                      </a:r>
                    </a:p>
                    <a:p>
                      <a:endParaRPr lang="en-US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Follows a formal enterprise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Language/platform/transport independent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Security</a:t>
                      </a: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 and authorization part of protocol</a:t>
                      </a:r>
                      <a:endParaRPr lang="en-US" sz="1400" dirty="0" smtClean="0">
                        <a:solidFill>
                          <a:srgbClr val="003D5C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3D5C"/>
                          </a:solidFill>
                        </a:rPr>
                        <a:t>A lot of bandwidth spent communicating</a:t>
                      </a: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 metadata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Difficult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Only uses XML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3D5C"/>
                          </a:solidFill>
                        </a:rPr>
                        <a:t>Unpopular among web and mobile developers</a:t>
                      </a:r>
                      <a:endParaRPr lang="en-US" sz="1400" dirty="0">
                        <a:solidFill>
                          <a:srgbClr val="003D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3438" y="1393716"/>
            <a:ext cx="793096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APIs are one of the more common ways technology companies integrate with each other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: The API is for internal company use only.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Partner</a:t>
            </a:r>
            <a:r>
              <a:rPr lang="en-US" dirty="0"/>
              <a:t>: Only specific business partners can use the API. For example</a:t>
            </a:r>
            <a:r>
              <a:rPr lang="en-US" dirty="0" smtClean="0"/>
              <a:t>, Facebook allowing third-party integration. 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(Open): </a:t>
            </a:r>
            <a:r>
              <a:rPr lang="en-US" dirty="0"/>
              <a:t>The API is available for use by the public. </a:t>
            </a:r>
            <a:r>
              <a:rPr lang="en-US" dirty="0" smtClean="0"/>
              <a:t>(Going to discuss in more detail)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Policies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3438" y="2909454"/>
            <a:ext cx="27524" cy="2743200"/>
          </a:xfrm>
          <a:prstGeom prst="line">
            <a:avLst/>
          </a:prstGeom>
          <a:ln w="57150">
            <a:solidFill>
              <a:srgbClr val="003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5730" y="2918690"/>
            <a:ext cx="337220" cy="0"/>
          </a:xfrm>
          <a:prstGeom prst="line">
            <a:avLst/>
          </a:prstGeom>
          <a:ln w="57150">
            <a:solidFill>
              <a:srgbClr val="003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0962" y="3680691"/>
            <a:ext cx="337220" cy="0"/>
          </a:xfrm>
          <a:prstGeom prst="line">
            <a:avLst/>
          </a:prstGeom>
          <a:ln w="57150">
            <a:solidFill>
              <a:srgbClr val="003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"/>
          <p:cNvSpPr txBox="1">
            <a:spLocks/>
          </p:cNvSpPr>
          <p:nvPr/>
        </p:nvSpPr>
        <p:spPr>
          <a:xfrm>
            <a:off x="658670" y="5061943"/>
            <a:ext cx="2753980" cy="724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Arial" pitchFamily="34" charset="0"/>
              <a:buChar char="•"/>
              <a:defRPr sz="24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4675" indent="-2349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pitchFamily="34" charset="0"/>
              <a:buChar char="–"/>
              <a:defRPr sz="22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7013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b="0" kern="1200">
                <a:solidFill>
                  <a:srgbClr val="003D5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7438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4125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  <a:defRPr sz="1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i="1" dirty="0" smtClean="0"/>
              <a:t>Has potential for monetization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050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293" y="1228436"/>
            <a:ext cx="8229600" cy="4691243"/>
          </a:xfrm>
        </p:spPr>
        <p:txBody>
          <a:bodyPr/>
          <a:lstStyle/>
          <a:p>
            <a:r>
              <a:rPr lang="en-US" dirty="0"/>
              <a:t>Most of the data we use at work we get from a SQL database, excel file or some </a:t>
            </a:r>
            <a:r>
              <a:rPr lang="en-US" dirty="0" smtClean="0"/>
              <a:t>form that is “handed to us”</a:t>
            </a:r>
            <a:endParaRPr lang="en-US" dirty="0"/>
          </a:p>
          <a:p>
            <a:r>
              <a:rPr lang="en-US" dirty="0"/>
              <a:t>But what if we </a:t>
            </a:r>
            <a:r>
              <a:rPr lang="en-US" dirty="0" smtClean="0"/>
              <a:t>need </a:t>
            </a:r>
            <a:r>
              <a:rPr lang="en-US" dirty="0"/>
              <a:t>to leverage publically available </a:t>
            </a:r>
            <a:r>
              <a:rPr lang="en-US" dirty="0" smtClean="0"/>
              <a:t>data? </a:t>
            </a:r>
          </a:p>
          <a:p>
            <a:pPr lvl="1"/>
            <a:r>
              <a:rPr lang="en-US" dirty="0" smtClean="0"/>
              <a:t>Google isn’t going to send us an Excel file! </a:t>
            </a:r>
          </a:p>
          <a:p>
            <a:pPr lvl="1"/>
            <a:r>
              <a:rPr lang="en-US" dirty="0" smtClean="0"/>
              <a:t>We’ll need to use one of their open APIs</a:t>
            </a:r>
          </a:p>
          <a:p>
            <a:endParaRPr lang="en-US" dirty="0"/>
          </a:p>
          <a:p>
            <a:pPr marL="33972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Down: Open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Created xmlns="http://schemas.microsoft.com/sharepoint/v3/fields">2016-01-06T05:00:00+00:00</_DCDateCreated>
    <Published_x0020_By xmlns="19b93229-daf1-4e8e-896e-43862576ea22">
      <UserInfo>
        <DisplayName>Moore, Kelly</DisplayName>
        <AccountId>39</AccountId>
        <AccountType/>
      </UserInfo>
    </Published_x0020_By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0" ma:contentTypeDescription="" ma:contentTypeScope="" ma:versionID="a5061d597b00e337a9e7bb3f54c0defb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015b737baec73472c4d503915c6bc724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6D29BF3-8AF5-4D38-B131-2D6BD3ABD8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18FF-3C8D-4413-833D-8A6E7E38BE0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sharepoint/v3/fields"/>
    <ds:schemaRef ds:uri="http://schemas.microsoft.com/office/infopath/2007/PartnerControls"/>
    <ds:schemaRef ds:uri="19b93229-daf1-4e8e-896e-43862576ea22"/>
  </ds:schemaRefs>
</ds:datastoreItem>
</file>

<file path=customXml/itemProps3.xml><?xml version="1.0" encoding="utf-8"?>
<ds:datastoreItem xmlns:ds="http://schemas.openxmlformats.org/officeDocument/2006/customXml" ds:itemID="{BC2C41ED-081D-46E2-A22C-6EB3723EA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2462A4-1817-46CC-8848-C59FD257A97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7800</TotalTime>
  <Words>780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Monotype Sorts</vt:lpstr>
      <vt:lpstr>4_Office Theme</vt:lpstr>
      <vt:lpstr>  Application Program Interfaces  (APIs)  </vt:lpstr>
      <vt:lpstr>Agenda</vt:lpstr>
      <vt:lpstr>Intro</vt:lpstr>
      <vt:lpstr>What is an API? </vt:lpstr>
      <vt:lpstr>What is an API?</vt:lpstr>
      <vt:lpstr>GET vs POST</vt:lpstr>
      <vt:lpstr>How are APIs developed? </vt:lpstr>
      <vt:lpstr>Release Policies </vt:lpstr>
      <vt:lpstr>Drill Down: Open APIs</vt:lpstr>
      <vt:lpstr>Open APIs in the Wild</vt:lpstr>
      <vt:lpstr>Pitfalls &amp; Alternatives</vt:lpstr>
      <vt:lpstr>How to access an open API</vt:lpstr>
      <vt:lpstr>Conclusion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>CALIBRE PowerPoint Template; PowerPoint Presentation</cp:keywords>
  <cp:lastModifiedBy>Lynch, Evan</cp:lastModifiedBy>
  <cp:revision>229</cp:revision>
  <cp:lastPrinted>2012-04-05T19:25:57Z</cp:lastPrinted>
  <dcterms:created xsi:type="dcterms:W3CDTF">2016-01-05T13:33:39Z</dcterms:created>
  <dcterms:modified xsi:type="dcterms:W3CDTF">2018-10-11T13:42:21Z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