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3"/>
  </p:notesMasterIdLst>
  <p:handoutMasterIdLst>
    <p:handoutMasterId r:id="rId44"/>
  </p:handoutMasterIdLst>
  <p:sldIdLst>
    <p:sldId id="1862" r:id="rId6"/>
    <p:sldId id="1860" r:id="rId7"/>
    <p:sldId id="1870" r:id="rId8"/>
    <p:sldId id="1871" r:id="rId9"/>
    <p:sldId id="1872" r:id="rId10"/>
    <p:sldId id="1874" r:id="rId11"/>
    <p:sldId id="1875" r:id="rId12"/>
    <p:sldId id="1876" r:id="rId13"/>
    <p:sldId id="1901" r:id="rId14"/>
    <p:sldId id="1902" r:id="rId15"/>
    <p:sldId id="1904" r:id="rId16"/>
    <p:sldId id="1903" r:id="rId17"/>
    <p:sldId id="1905" r:id="rId18"/>
    <p:sldId id="1906" r:id="rId19"/>
    <p:sldId id="1897" r:id="rId20"/>
    <p:sldId id="1877" r:id="rId21"/>
    <p:sldId id="1881" r:id="rId22"/>
    <p:sldId id="1885" r:id="rId23"/>
    <p:sldId id="1886" r:id="rId24"/>
    <p:sldId id="1898" r:id="rId25"/>
    <p:sldId id="1878" r:id="rId26"/>
    <p:sldId id="1882" r:id="rId27"/>
    <p:sldId id="1893" r:id="rId28"/>
    <p:sldId id="1887" r:id="rId29"/>
    <p:sldId id="1888" r:id="rId30"/>
    <p:sldId id="1899" r:id="rId31"/>
    <p:sldId id="1879" r:id="rId32"/>
    <p:sldId id="1883" r:id="rId33"/>
    <p:sldId id="1891" r:id="rId34"/>
    <p:sldId id="1889" r:id="rId35"/>
    <p:sldId id="1890" r:id="rId36"/>
    <p:sldId id="1900" r:id="rId37"/>
    <p:sldId id="1880" r:id="rId38"/>
    <p:sldId id="1884" r:id="rId39"/>
    <p:sldId id="1895" r:id="rId40"/>
    <p:sldId id="1896" r:id="rId41"/>
    <p:sldId id="1892"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2"/>
            <p14:sldId id="1860"/>
            <p14:sldId id="1870"/>
            <p14:sldId id="1871"/>
            <p14:sldId id="1872"/>
            <p14:sldId id="1874"/>
            <p14:sldId id="1875"/>
            <p14:sldId id="1876"/>
            <p14:sldId id="1901"/>
            <p14:sldId id="1902"/>
            <p14:sldId id="1904"/>
            <p14:sldId id="1903"/>
            <p14:sldId id="1905"/>
            <p14:sldId id="1906"/>
            <p14:sldId id="1897"/>
            <p14:sldId id="1877"/>
            <p14:sldId id="1881"/>
            <p14:sldId id="1885"/>
            <p14:sldId id="1886"/>
            <p14:sldId id="1898"/>
            <p14:sldId id="1878"/>
            <p14:sldId id="1882"/>
            <p14:sldId id="1893"/>
            <p14:sldId id="1887"/>
            <p14:sldId id="1888"/>
            <p14:sldId id="1899"/>
            <p14:sldId id="1879"/>
            <p14:sldId id="1883"/>
            <p14:sldId id="1891"/>
            <p14:sldId id="1889"/>
            <p14:sldId id="1890"/>
            <p14:sldId id="1900"/>
            <p14:sldId id="1880"/>
            <p14:sldId id="1884"/>
            <p14:sldId id="1895"/>
            <p14:sldId id="1896"/>
            <p14:sldId id="18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2A-602F-41FC-B00D-F0AB57A4D83F}" v="2" dt="2022-01-26T19:03:20.709"/>
    <p1510:client id="{41DAD8AF-2997-4A17-BC62-29FD8C435762}" v="1" dt="2021-12-10T19:35:0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76" d="100"/>
          <a:sy n="76" d="100"/>
        </p:scale>
        <p:origin x="974" y="53"/>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onterrey" userId="e5ba0405-a8bf-43ca-a7b0-0586113e5984" providerId="ADAL" clId="{41DAD8AF-2997-4A17-BC62-29FD8C435762}"/>
    <pc:docChg chg="custSel modSld">
      <pc:chgData name="Sam Monterrey" userId="e5ba0405-a8bf-43ca-a7b0-0586113e5984" providerId="ADAL" clId="{41DAD8AF-2997-4A17-BC62-29FD8C435762}" dt="2021-12-10T19:36:42.690" v="101" actId="113"/>
      <pc:docMkLst>
        <pc:docMk/>
      </pc:docMkLst>
      <pc:sldChg chg="addSp delSp modSp mod">
        <pc:chgData name="Sam Monterrey" userId="e5ba0405-a8bf-43ca-a7b0-0586113e5984" providerId="ADAL" clId="{41DAD8AF-2997-4A17-BC62-29FD8C435762}" dt="2021-12-10T19:36:42.690" v="101" actId="113"/>
        <pc:sldMkLst>
          <pc:docMk/>
          <pc:sldMk cId="4056414588" sldId="1857"/>
        </pc:sldMkLst>
        <pc:spChg chg="add del mod">
          <ac:chgData name="Sam Monterrey" userId="e5ba0405-a8bf-43ca-a7b0-0586113e5984" providerId="ADAL" clId="{41DAD8AF-2997-4A17-BC62-29FD8C435762}" dt="2021-12-10T19:34:57.822" v="1" actId="478"/>
          <ac:spMkLst>
            <pc:docMk/>
            <pc:sldMk cId="4056414588" sldId="1857"/>
            <ac:spMk id="3" creationId="{4418CA60-33DC-4B6F-8668-B42990C0F947}"/>
          </ac:spMkLst>
        </pc:spChg>
        <pc:spChg chg="del">
          <ac:chgData name="Sam Monterrey" userId="e5ba0405-a8bf-43ca-a7b0-0586113e5984" providerId="ADAL" clId="{41DAD8AF-2997-4A17-BC62-29FD8C435762}" dt="2021-12-10T19:34:52.537" v="0" actId="478"/>
          <ac:spMkLst>
            <pc:docMk/>
            <pc:sldMk cId="4056414588" sldId="1857"/>
            <ac:spMk id="4" creationId="{00000000-0000-0000-0000-000000000000}"/>
          </ac:spMkLst>
        </pc:spChg>
        <pc:spChg chg="add mod">
          <ac:chgData name="Sam Monterrey" userId="e5ba0405-a8bf-43ca-a7b0-0586113e5984" providerId="ADAL" clId="{41DAD8AF-2997-4A17-BC62-29FD8C435762}" dt="2021-12-10T19:36:42.690" v="101" actId="113"/>
          <ac:spMkLst>
            <pc:docMk/>
            <pc:sldMk cId="4056414588" sldId="1857"/>
            <ac:spMk id="8" creationId="{3D79D865-9C22-4AC1-BC5C-19C157037C1E}"/>
          </ac:spMkLst>
        </pc:spChg>
        <pc:picChg chg="add mod">
          <ac:chgData name="Sam Monterrey" userId="e5ba0405-a8bf-43ca-a7b0-0586113e5984" providerId="ADAL" clId="{41DAD8AF-2997-4A17-BC62-29FD8C435762}" dt="2021-12-10T19:35:32.094" v="8" actId="1076"/>
          <ac:picMkLst>
            <pc:docMk/>
            <pc:sldMk cId="4056414588" sldId="1857"/>
            <ac:picMk id="7" creationId="{80D4D254-4152-4418-B376-A538149C8DEE}"/>
          </ac:picMkLst>
        </pc:picChg>
      </pc:sldChg>
    </pc:docChg>
  </pc:docChgLst>
  <pc:docChgLst>
    <pc:chgData name="Rianne Ford (Student Ambassadors PM)" userId="S::rianne.ford@studentambassadors.com::2f446194-5b90-44fc-8c3d-7e17a22896a8" providerId="AD" clId="Web-{2137692A-602F-41FC-B00D-F0AB57A4D83F}"/>
    <pc:docChg chg="modSld">
      <pc:chgData name="Rianne Ford (Student Ambassadors PM)" userId="S::rianne.ford@studentambassadors.com::2f446194-5b90-44fc-8c3d-7e17a22896a8" providerId="AD" clId="Web-{2137692A-602F-41FC-B00D-F0AB57A4D83F}" dt="2022-01-26T19:03:20.709" v="1"/>
      <pc:docMkLst>
        <pc:docMk/>
      </pc:docMkLst>
      <pc:sldChg chg="delSp">
        <pc:chgData name="Rianne Ford (Student Ambassadors PM)" userId="S::rianne.ford@studentambassadors.com::2f446194-5b90-44fc-8c3d-7e17a22896a8" providerId="AD" clId="Web-{2137692A-602F-41FC-B00D-F0AB57A4D83F}" dt="2022-01-26T19:03:20.709" v="1"/>
        <pc:sldMkLst>
          <pc:docMk/>
          <pc:sldMk cId="4056414588" sldId="1857"/>
        </pc:sldMkLst>
        <pc:spChg chg="del">
          <ac:chgData name="Rianne Ford (Student Ambassadors PM)" userId="S::rianne.ford@studentambassadors.com::2f446194-5b90-44fc-8c3d-7e17a22896a8" providerId="AD" clId="Web-{2137692A-602F-41FC-B00D-F0AB57A4D83F}" dt="2022-01-26T19:03:20.709" v="1"/>
          <ac:spMkLst>
            <pc:docMk/>
            <pc:sldMk cId="4056414588" sldId="1857"/>
            <ac:spMk id="8" creationId="{3D79D865-9C22-4AC1-BC5C-19C157037C1E}"/>
          </ac:spMkLst>
        </pc:spChg>
        <pc:picChg chg="del">
          <ac:chgData name="Rianne Ford (Student Ambassadors PM)" userId="S::rianne.ford@studentambassadors.com::2f446194-5b90-44fc-8c3d-7e17a22896a8" providerId="AD" clId="Web-{2137692A-602F-41FC-B00D-F0AB57A4D83F}" dt="2022-01-26T19:03:14.068" v="0"/>
          <ac:picMkLst>
            <pc:docMk/>
            <pc:sldMk cId="4056414588" sldId="1857"/>
            <ac:picMk id="7" creationId="{80D4D254-4152-4418-B376-A538149C8D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4/2/2022 7:35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4/2/2022 7:28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Hi everyone, welcome to the workshop: Ease your Group Homework with GitHub.</a:t>
            </a:r>
          </a:p>
          <a:p>
            <a:r>
              <a:rPr lang="en-US" dirty="0"/>
              <a:t>I am Wenwei Lin, a Microsoft Learn Student Ambassador. And I invite another Student Ambassador, </a:t>
            </a:r>
            <a:r>
              <a:rPr lang="en-US" dirty="0" err="1"/>
              <a:t>Yousra</a:t>
            </a:r>
            <a:r>
              <a:rPr lang="en-US" dirty="0"/>
              <a:t>, to cohost this event.</a:t>
            </a:r>
          </a:p>
          <a:p>
            <a:r>
              <a:rPr lang="en-US" dirty="0"/>
              <a:t>Because most of our audience comes from China, I will present in Chinese. </a:t>
            </a:r>
            <a:r>
              <a:rPr lang="en-US" dirty="0" err="1"/>
              <a:t>Yousra</a:t>
            </a:r>
            <a:r>
              <a:rPr lang="en-US" dirty="0"/>
              <a:t> will present in English.</a:t>
            </a:r>
          </a:p>
          <a:p>
            <a:r>
              <a:rPr lang="en-US" dirty="0"/>
              <a:t>Now, let’s start.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526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2084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43825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65691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524276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30398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94744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975740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538571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10503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在活动的邮件中，我已经提到过提前安装</a:t>
            </a:r>
            <a:r>
              <a:rPr lang="en-US" altLang="zh-CN" dirty="0"/>
              <a:t>Git</a:t>
            </a:r>
            <a:r>
              <a:rPr lang="zh-CN" altLang="en-US" dirty="0"/>
              <a:t>和</a:t>
            </a:r>
            <a:r>
              <a:rPr lang="en-US" altLang="zh-CN" dirty="0"/>
              <a:t>Visual Studio Code</a:t>
            </a:r>
            <a:r>
              <a:rPr lang="zh-CN" altLang="en-US" dirty="0"/>
              <a:t>，并且注册一个</a:t>
            </a:r>
            <a:r>
              <a:rPr lang="en-US" altLang="zh-CN" dirty="0"/>
              <a:t>GitHub</a:t>
            </a:r>
            <a:r>
              <a:rPr lang="zh-CN" altLang="en-US" dirty="0"/>
              <a:t>账号。</a:t>
            </a:r>
            <a:endParaRPr lang="en-US" altLang="zh-CN" dirty="0"/>
          </a:p>
          <a:p>
            <a:r>
              <a:rPr lang="en-US" altLang="zh-CN" dirty="0"/>
              <a:t>Git</a:t>
            </a:r>
            <a:r>
              <a:rPr lang="zh-CN" altLang="en-US" dirty="0"/>
              <a:t>和</a:t>
            </a:r>
            <a:r>
              <a:rPr lang="en-US" altLang="zh-CN" dirty="0"/>
              <a:t>GitHub</a:t>
            </a:r>
            <a:r>
              <a:rPr lang="zh-CN" altLang="en-US" dirty="0"/>
              <a:t>是今天的主角，我们在一会儿深入了解他们。</a:t>
            </a:r>
            <a:endParaRPr lang="en-US" dirty="0"/>
          </a:p>
          <a:p>
            <a:r>
              <a:rPr lang="en-US" altLang="zh-CN" dirty="0"/>
              <a:t>Visual Studio Code</a:t>
            </a:r>
            <a:r>
              <a:rPr lang="zh-CN" altLang="en-US" dirty="0"/>
              <a:t>是代码编辑器，或者叫集成开发环境，我们将用它来写一些代码。</a:t>
            </a:r>
            <a:endParaRPr lang="en-US" dirty="0"/>
          </a:p>
          <a:p>
            <a:r>
              <a:rPr lang="zh-CN" altLang="en-US" dirty="0"/>
              <a:t>如果你已经完成了这些提前准备，那么在后面的演示环节，你可以跟着我一起操作</a:t>
            </a:r>
            <a:r>
              <a:rPr lang="en-US" altLang="zh-CN" dirty="0"/>
              <a:t>——</a:t>
            </a:r>
            <a:r>
              <a:rPr lang="zh-CN" altLang="en-US" dirty="0"/>
              <a:t>敲敲命令，写一写代码。</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4985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在今天的</a:t>
            </a:r>
            <a:r>
              <a:rPr lang="en-US" altLang="zh-CN" dirty="0"/>
              <a:t>Workshop</a:t>
            </a:r>
            <a:r>
              <a:rPr lang="zh-CN" altLang="en-US" dirty="0"/>
              <a:t>中，我们将了解什么是</a:t>
            </a:r>
            <a:r>
              <a:rPr lang="en-US" altLang="zh-CN" dirty="0"/>
              <a:t>Git</a:t>
            </a:r>
            <a:r>
              <a:rPr lang="zh-CN" altLang="en-US" dirty="0"/>
              <a:t>、</a:t>
            </a:r>
            <a:r>
              <a:rPr lang="en-US" altLang="zh-CN" dirty="0"/>
              <a:t>GitHub</a:t>
            </a:r>
            <a:r>
              <a:rPr lang="zh-CN" altLang="en-US" dirty="0"/>
              <a:t>；如何使用</a:t>
            </a:r>
            <a:r>
              <a:rPr lang="en-US" altLang="zh-CN" dirty="0"/>
              <a:t>Git</a:t>
            </a:r>
            <a:r>
              <a:rPr lang="zh-CN" altLang="en-US" dirty="0"/>
              <a:t>来跟踪文件变化；如何在独立的分支上开发新功能；如何将本地的</a:t>
            </a:r>
            <a:r>
              <a:rPr lang="en-US" altLang="zh-CN" dirty="0"/>
              <a:t>Git</a:t>
            </a:r>
            <a:r>
              <a:rPr lang="zh-CN" altLang="en-US" dirty="0"/>
              <a:t>仓库推送到远程</a:t>
            </a:r>
            <a:r>
              <a:rPr lang="en-US" altLang="zh-CN" dirty="0"/>
              <a:t>GitHub</a:t>
            </a:r>
            <a:r>
              <a:rPr lang="zh-CN" altLang="en-US" dirty="0"/>
              <a:t>，以及如何使用</a:t>
            </a:r>
            <a:r>
              <a:rPr lang="en-US" altLang="zh-CN" dirty="0"/>
              <a:t>GitHub</a:t>
            </a:r>
            <a:r>
              <a:rPr lang="zh-CN" altLang="en-US" dirty="0"/>
              <a:t>和他人协同工作</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7133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4503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a:t>
            </a:r>
            <a:r>
              <a:rPr lang="zh-CN" altLang="en-US" dirty="0"/>
              <a:t>是一个版本控制系统。版本控制系统，就是管理更新项目的历史记录。它为我们提供了一些软件开发过程中必不可少的功能。</a:t>
            </a:r>
            <a:endParaRPr lang="en-US" altLang="zh-CN" dirty="0"/>
          </a:p>
          <a:p>
            <a:r>
              <a:rPr lang="zh-CN" altLang="en-US" dirty="0"/>
              <a:t>比如，跟踪文件变化</a:t>
            </a:r>
            <a:r>
              <a:rPr lang="en-US" altLang="zh-CN" dirty="0"/>
              <a:t>——</a:t>
            </a:r>
            <a:r>
              <a:rPr lang="zh-CN" altLang="en-US" dirty="0"/>
              <a:t>减号后面的内容是被删除的，加号后面的是新增的。</a:t>
            </a:r>
            <a:endParaRPr lang="en-US" altLang="zh-CN" dirty="0"/>
          </a:p>
          <a:p>
            <a:r>
              <a:rPr lang="zh-CN" altLang="en-US" dirty="0"/>
              <a:t>其次我们还可以回溯历史版本</a:t>
            </a:r>
            <a:r>
              <a:rPr lang="en-US" altLang="zh-CN" dirty="0"/>
              <a:t>——</a:t>
            </a:r>
            <a:r>
              <a:rPr lang="zh-CN" altLang="en-US" dirty="0"/>
              <a:t>我们每一次的提交都会被</a:t>
            </a:r>
            <a:r>
              <a:rPr lang="en-US" altLang="zh-CN" dirty="0"/>
              <a:t>Git</a:t>
            </a:r>
            <a:r>
              <a:rPr lang="zh-CN" altLang="en-US" dirty="0"/>
              <a:t>记录，如果当前开发出现问题，我们可以让某个文件，或者整个项目回溯到过去某个提交中。</a:t>
            </a:r>
            <a:endParaRPr lang="en-US" altLang="zh-CN" dirty="0"/>
          </a:p>
          <a:p>
            <a:r>
              <a:rPr lang="en-US" altLang="zh-CN" dirty="0"/>
              <a:t>Git</a:t>
            </a:r>
            <a:r>
              <a:rPr lang="zh-CN" altLang="en-US" dirty="0"/>
              <a:t>还支持分支的功能。开放过程中，我们往往把</a:t>
            </a:r>
            <a:r>
              <a:rPr lang="en-US" altLang="zh-CN" dirty="0"/>
              <a:t>main</a:t>
            </a:r>
            <a:r>
              <a:rPr lang="zh-CN" altLang="en-US" dirty="0"/>
              <a:t>称为主干分支，其他分支称为特性分支。主干分支中的没有开发到一半的代码，可以随时供别人查看；特性分支是用来开发新功能，或者修正</a:t>
            </a:r>
            <a:r>
              <a:rPr lang="en-US" altLang="zh-CN" dirty="0"/>
              <a:t>bug</a:t>
            </a:r>
            <a:r>
              <a:rPr lang="zh-CN" altLang="en-US" dirty="0"/>
              <a:t>的，它与主干分支相互独立。</a:t>
            </a:r>
            <a:endParaRPr lang="en-US" altLang="zh-CN" dirty="0"/>
          </a:p>
          <a:p>
            <a:r>
              <a:rPr lang="zh-CN" altLang="en-US" dirty="0"/>
              <a:t>传统的版本控制系统是集中式的，所有的数据、历史记录集中存放在远程的服务器中。这样做可以便于管理，但也有一些缺点。比如当开发人员断网就获取不到代码，如果远程服务器损坏，所有代码都可能遭殃。</a:t>
            </a:r>
            <a:endParaRPr lang="en-US" altLang="zh-CN" dirty="0"/>
          </a:p>
          <a:p>
            <a:r>
              <a:rPr lang="en-US" altLang="zh-CN" dirty="0"/>
              <a:t>Git</a:t>
            </a:r>
            <a:r>
              <a:rPr lang="zh-CN" altLang="en-US" dirty="0"/>
              <a:t>是分布式的版本控制系统，可以拥有多个仓库。由于本地就有仓库，开发者无需连接远程仓库就可以开发。当本地仓库开发完成后，可以通过</a:t>
            </a:r>
            <a:r>
              <a:rPr lang="en-US" altLang="zh-CN" dirty="0"/>
              <a:t>push</a:t>
            </a:r>
            <a:r>
              <a:rPr lang="zh-CN" altLang="en-US" dirty="0"/>
              <a:t>推送到远程仓库，也可以通过</a:t>
            </a:r>
            <a:r>
              <a:rPr lang="en-US" altLang="zh-CN" dirty="0"/>
              <a:t>pull</a:t>
            </a:r>
            <a:r>
              <a:rPr lang="zh-CN" altLang="en-US" dirty="0"/>
              <a:t>获取远程仓库的最新内容。</a:t>
            </a:r>
            <a:endParaRPr lang="en-US" altLang="zh-CN" dirty="0"/>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7708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GitHub</a:t>
            </a:r>
            <a:r>
              <a:rPr lang="zh-CN" altLang="en-US" dirty="0"/>
              <a:t>的核心功能是</a:t>
            </a:r>
            <a:r>
              <a:rPr lang="en-US" altLang="zh-CN" dirty="0"/>
              <a:t>Git</a:t>
            </a:r>
            <a:r>
              <a:rPr lang="zh-CN" altLang="en-US" dirty="0"/>
              <a:t>，它可以帮助我们托管</a:t>
            </a:r>
            <a:r>
              <a:rPr lang="en-US" altLang="zh-CN" dirty="0"/>
              <a:t>Git</a:t>
            </a:r>
            <a:r>
              <a:rPr lang="zh-CN" altLang="en-US" dirty="0"/>
              <a:t>仓库，也就是作为远程仓库。我们可以轻松地观看、分享项目代码。</a:t>
            </a:r>
            <a:endParaRPr lang="en-US" altLang="zh-CN" dirty="0"/>
          </a:p>
          <a:p>
            <a:r>
              <a:rPr lang="en-US" altLang="zh-CN" dirty="0"/>
              <a:t>GitHub</a:t>
            </a:r>
            <a:r>
              <a:rPr lang="zh-CN" altLang="en-US" dirty="0"/>
              <a:t>也促进了分工协作，你可以通过</a:t>
            </a:r>
            <a:r>
              <a:rPr lang="en-US" altLang="zh-CN" dirty="0"/>
              <a:t>Issue</a:t>
            </a:r>
            <a:r>
              <a:rPr lang="zh-CN" altLang="en-US" dirty="0"/>
              <a:t>讨论问题、分配任务；通过</a:t>
            </a:r>
            <a:r>
              <a:rPr lang="en-US" altLang="zh-CN" dirty="0"/>
              <a:t>Pull Request</a:t>
            </a:r>
            <a:r>
              <a:rPr lang="zh-CN" altLang="en-US" dirty="0"/>
              <a:t>审核代码，合并分支。这是我和</a:t>
            </a:r>
            <a:r>
              <a:rPr lang="en-US" altLang="zh-CN" dirty="0" err="1"/>
              <a:t>Yousra</a:t>
            </a:r>
            <a:r>
              <a:rPr lang="zh-CN" altLang="en-US" dirty="0"/>
              <a:t>合作的一个项目，每个人的贡献也都会记录下来。</a:t>
            </a:r>
            <a:endParaRPr lang="en-US" altLang="zh-CN" dirty="0"/>
          </a:p>
          <a:p>
            <a:r>
              <a:rPr lang="en-US" altLang="zh-CN" dirty="0"/>
              <a:t>GitHub</a:t>
            </a:r>
            <a:r>
              <a:rPr lang="zh-CN" altLang="en-US" dirty="0"/>
              <a:t>也是一个开源的社区，你在上面可以找到高质量的开源项目，发现热门的</a:t>
            </a:r>
            <a:r>
              <a:rPr lang="en-US" altLang="zh-CN" dirty="0"/>
              <a:t>Topic</a:t>
            </a:r>
            <a:r>
              <a:rPr lang="zh-CN" altLang="en-US" dirty="0"/>
              <a:t>。</a:t>
            </a:r>
            <a:endParaRPr lang="en-US" altLang="zh-CN"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4/2/2022 7:28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6384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4335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0567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4/2/2022 7:28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00068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zh-cn/learn/paths/intro-to-vc-git/" TargetMode="External"/><Relationship Id="rId2" Type="http://schemas.openxmlformats.org/officeDocument/2006/relationships/hyperlink" Target="https://lab.github.com/" TargetMode="External"/><Relationship Id="rId1" Type="http://schemas.openxmlformats.org/officeDocument/2006/relationships/slideLayout" Target="../slideLayouts/slideLayout37.xml"/><Relationship Id="rId4" Type="http://schemas.openxmlformats.org/officeDocument/2006/relationships/hyperlink" Target="https://docs.microsoft.com/zh-cn/learn/paths/build-community-driven-projects-githu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education.github.com/pack/offers" TargetMode="Externa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B3A5-F663-4D2B-87DA-D0D6814C623E}"/>
              </a:ext>
            </a:extLst>
          </p:cNvPr>
          <p:cNvSpPr>
            <a:spLocks noGrp="1"/>
          </p:cNvSpPr>
          <p:nvPr>
            <p:ph type="title"/>
          </p:nvPr>
        </p:nvSpPr>
        <p:spPr/>
        <p:txBody>
          <a:bodyPr/>
          <a:lstStyle/>
          <a:p>
            <a:r>
              <a:rPr lang="en-US" dirty="0"/>
              <a:t>Initialize Git repository</a:t>
            </a:r>
          </a:p>
        </p:txBody>
      </p:sp>
      <p:sp>
        <p:nvSpPr>
          <p:cNvPr id="3" name="Text Placeholder 2">
            <a:extLst>
              <a:ext uri="{FF2B5EF4-FFF2-40B4-BE49-F238E27FC236}">
                <a16:creationId xmlns:a16="http://schemas.microsoft.com/office/drawing/2014/main" id="{B579C505-4921-4F4D-B08E-8393A1D604C5}"/>
              </a:ext>
            </a:extLst>
          </p:cNvPr>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en-US" dirty="0"/>
              <a:t>Move to the target directory</a:t>
            </a:r>
          </a:p>
          <a:p>
            <a:pPr marL="457200" indent="-457200">
              <a:buFont typeface="Arial" panose="020B0604020202020204" pitchFamily="34" charset="0"/>
              <a:buChar char="•"/>
            </a:pPr>
            <a:r>
              <a:rPr lang="en-US" dirty="0"/>
              <a:t>Command: git </a:t>
            </a:r>
            <a:r>
              <a:rPr lang="en-US" dirty="0" err="1"/>
              <a:t>init</a:t>
            </a:r>
            <a:endParaRPr lang="en-US" dirty="0"/>
          </a:p>
        </p:txBody>
      </p:sp>
      <p:pic>
        <p:nvPicPr>
          <p:cNvPr id="5" name="Picture 4">
            <a:extLst>
              <a:ext uri="{FF2B5EF4-FFF2-40B4-BE49-F238E27FC236}">
                <a16:creationId xmlns:a16="http://schemas.microsoft.com/office/drawing/2014/main" id="{76069F57-4DBF-4D7E-9E86-2E31C274258C}"/>
              </a:ext>
            </a:extLst>
          </p:cNvPr>
          <p:cNvPicPr>
            <a:picLocks noChangeAspect="1"/>
          </p:cNvPicPr>
          <p:nvPr/>
        </p:nvPicPr>
        <p:blipFill rotWithShape="1">
          <a:blip r:embed="rId2"/>
          <a:srcRect l="171" r="-171"/>
          <a:stretch/>
        </p:blipFill>
        <p:spPr>
          <a:xfrm>
            <a:off x="586390" y="3155168"/>
            <a:ext cx="10679266" cy="947951"/>
          </a:xfrm>
          <a:prstGeom prst="rect">
            <a:avLst/>
          </a:prstGeom>
        </p:spPr>
      </p:pic>
    </p:spTree>
    <p:extLst>
      <p:ext uri="{BB962C8B-B14F-4D97-AF65-F5344CB8AC3E}">
        <p14:creationId xmlns:p14="http://schemas.microsoft.com/office/powerpoint/2010/main" val="13985596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D6E4-4D2D-41BF-A041-DCF63FFE60E2}"/>
              </a:ext>
            </a:extLst>
          </p:cNvPr>
          <p:cNvSpPr>
            <a:spLocks noGrp="1"/>
          </p:cNvSpPr>
          <p:nvPr>
            <p:ph type="title"/>
          </p:nvPr>
        </p:nvSpPr>
        <p:spPr/>
        <p:txBody>
          <a:bodyPr/>
          <a:lstStyle/>
          <a:p>
            <a:r>
              <a:rPr lang="en-US" dirty="0"/>
              <a:t>Git index</a:t>
            </a:r>
          </a:p>
        </p:txBody>
      </p:sp>
      <p:sp>
        <p:nvSpPr>
          <p:cNvPr id="3" name="Text Placeholder 2">
            <a:extLst>
              <a:ext uri="{FF2B5EF4-FFF2-40B4-BE49-F238E27FC236}">
                <a16:creationId xmlns:a16="http://schemas.microsoft.com/office/drawing/2014/main" id="{72B044CD-7271-45AB-A946-F066250EC6DC}"/>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US" dirty="0"/>
              <a:t>Index: cache</a:t>
            </a:r>
          </a:p>
          <a:p>
            <a:pPr marL="457200" indent="-457200">
              <a:buFont typeface="Arial" panose="020B0604020202020204" pitchFamily="34" charset="0"/>
              <a:buChar char="•"/>
            </a:pPr>
            <a:r>
              <a:rPr lang="en-US" dirty="0"/>
              <a:t>Git tracks files in index</a:t>
            </a:r>
          </a:p>
          <a:p>
            <a:pPr marL="457200" indent="-457200">
              <a:buFont typeface="Arial" panose="020B0604020202020204" pitchFamily="34" charset="0"/>
              <a:buChar char="•"/>
            </a:pPr>
            <a:r>
              <a:rPr lang="en-US" dirty="0"/>
              <a:t>Check the index: git status</a:t>
            </a:r>
          </a:p>
          <a:p>
            <a:pPr marL="457200" indent="-4572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E35EB22F-4594-4889-8F72-4674221799E3}"/>
              </a:ext>
            </a:extLst>
          </p:cNvPr>
          <p:cNvPicPr>
            <a:picLocks noChangeAspect="1"/>
          </p:cNvPicPr>
          <p:nvPr/>
        </p:nvPicPr>
        <p:blipFill rotWithShape="1">
          <a:blip r:embed="rId2"/>
          <a:srcRect b="3018"/>
          <a:stretch/>
        </p:blipFill>
        <p:spPr>
          <a:xfrm>
            <a:off x="586389" y="3158682"/>
            <a:ext cx="9781307" cy="2744968"/>
          </a:xfrm>
          <a:prstGeom prst="rect">
            <a:avLst/>
          </a:prstGeom>
        </p:spPr>
      </p:pic>
    </p:spTree>
    <p:extLst>
      <p:ext uri="{BB962C8B-B14F-4D97-AF65-F5344CB8AC3E}">
        <p14:creationId xmlns:p14="http://schemas.microsoft.com/office/powerpoint/2010/main" val="26416436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AE8E-1AB0-4C48-BCFA-6CE6D0D8FD39}"/>
              </a:ext>
            </a:extLst>
          </p:cNvPr>
          <p:cNvSpPr>
            <a:spLocks noGrp="1"/>
          </p:cNvSpPr>
          <p:nvPr>
            <p:ph type="title"/>
          </p:nvPr>
        </p:nvSpPr>
        <p:spPr/>
        <p:txBody>
          <a:bodyPr/>
          <a:lstStyle/>
          <a:p>
            <a:r>
              <a:rPr lang="en-US" dirty="0"/>
              <a:t>Add file to index</a:t>
            </a:r>
          </a:p>
        </p:txBody>
      </p:sp>
      <p:sp>
        <p:nvSpPr>
          <p:cNvPr id="3" name="Text Placeholder 2">
            <a:extLst>
              <a:ext uri="{FF2B5EF4-FFF2-40B4-BE49-F238E27FC236}">
                <a16:creationId xmlns:a16="http://schemas.microsoft.com/office/drawing/2014/main" id="{2D9C27B9-274C-49E9-B333-39E8B444B7D4}"/>
              </a:ext>
            </a:extLst>
          </p:cNvPr>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en-US" dirty="0"/>
              <a:t>Add single file: git add &lt;</a:t>
            </a:r>
            <a:r>
              <a:rPr lang="en-US" dirty="0" err="1"/>
              <a:t>file_name</a:t>
            </a:r>
            <a:r>
              <a:rPr lang="en-US" dirty="0"/>
              <a:t>&gt;</a:t>
            </a:r>
          </a:p>
          <a:p>
            <a:pPr marL="457200" indent="-457200">
              <a:buFont typeface="Arial" panose="020B0604020202020204" pitchFamily="34" charset="0"/>
              <a:buChar char="•"/>
            </a:pPr>
            <a:r>
              <a:rPr lang="en-US" dirty="0"/>
              <a:t>Add all files: git add .</a:t>
            </a:r>
          </a:p>
        </p:txBody>
      </p:sp>
      <p:pic>
        <p:nvPicPr>
          <p:cNvPr id="5" name="Picture 4">
            <a:extLst>
              <a:ext uri="{FF2B5EF4-FFF2-40B4-BE49-F238E27FC236}">
                <a16:creationId xmlns:a16="http://schemas.microsoft.com/office/drawing/2014/main" id="{5CCCDB4C-6A14-4577-B8E3-96D06A1DBA14}"/>
              </a:ext>
            </a:extLst>
          </p:cNvPr>
          <p:cNvPicPr>
            <a:picLocks noChangeAspect="1"/>
          </p:cNvPicPr>
          <p:nvPr/>
        </p:nvPicPr>
        <p:blipFill rotWithShape="1">
          <a:blip r:embed="rId2"/>
          <a:srcRect l="771" r="1"/>
          <a:stretch/>
        </p:blipFill>
        <p:spPr>
          <a:xfrm>
            <a:off x="586390" y="2717724"/>
            <a:ext cx="8752919" cy="2787881"/>
          </a:xfrm>
          <a:prstGeom prst="rect">
            <a:avLst/>
          </a:prstGeom>
        </p:spPr>
      </p:pic>
    </p:spTree>
    <p:extLst>
      <p:ext uri="{BB962C8B-B14F-4D97-AF65-F5344CB8AC3E}">
        <p14:creationId xmlns:p14="http://schemas.microsoft.com/office/powerpoint/2010/main" val="35042312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C7E2-3565-4FEA-8AC2-FF08B6AD836C}"/>
              </a:ext>
            </a:extLst>
          </p:cNvPr>
          <p:cNvSpPr>
            <a:spLocks noGrp="1"/>
          </p:cNvSpPr>
          <p:nvPr>
            <p:ph type="title"/>
          </p:nvPr>
        </p:nvSpPr>
        <p:spPr/>
        <p:txBody>
          <a:bodyPr/>
          <a:lstStyle/>
          <a:p>
            <a:r>
              <a:rPr lang="en-US" dirty="0"/>
              <a:t>Commit changes</a:t>
            </a:r>
          </a:p>
        </p:txBody>
      </p:sp>
      <p:sp>
        <p:nvSpPr>
          <p:cNvPr id="3" name="Text Placeholder 2">
            <a:extLst>
              <a:ext uri="{FF2B5EF4-FFF2-40B4-BE49-F238E27FC236}">
                <a16:creationId xmlns:a16="http://schemas.microsoft.com/office/drawing/2014/main" id="{79D990AE-73BA-4278-B8E8-4690BED9E32D}"/>
              </a:ext>
            </a:extLst>
          </p:cNvPr>
          <p:cNvSpPr>
            <a:spLocks noGrp="1"/>
          </p:cNvSpPr>
          <p:nvPr>
            <p:ph type="body" sz="quarter" idx="10"/>
          </p:nvPr>
        </p:nvSpPr>
        <p:spPr>
          <a:xfrm>
            <a:off x="586390" y="1434370"/>
            <a:ext cx="11018520" cy="1895904"/>
          </a:xfrm>
        </p:spPr>
        <p:txBody>
          <a:bodyPr/>
          <a:lstStyle/>
          <a:p>
            <a:pPr marL="457200" indent="-457200">
              <a:buFont typeface="Arial" panose="020B0604020202020204" pitchFamily="34" charset="0"/>
              <a:buChar char="•"/>
            </a:pPr>
            <a:r>
              <a:rPr lang="en-US" dirty="0"/>
              <a:t>Save your project to a snapshot (copy/backup)</a:t>
            </a:r>
          </a:p>
          <a:p>
            <a:pPr marL="457200" indent="-457200">
              <a:buFont typeface="Arial" panose="020B0604020202020204" pitchFamily="34" charset="0"/>
              <a:buChar char="•"/>
            </a:pPr>
            <a:r>
              <a:rPr lang="en-US" dirty="0"/>
              <a:t>Includes the author's name, e-mail address, the date, comments about what you did</a:t>
            </a:r>
          </a:p>
          <a:p>
            <a:pPr marL="457200" indent="-457200">
              <a:buFont typeface="Arial" panose="020B0604020202020204" pitchFamily="34" charset="0"/>
              <a:buChar char="•"/>
            </a:pPr>
            <a:r>
              <a:rPr lang="en-US" dirty="0"/>
              <a:t>Command: git commit –m “comment”</a:t>
            </a:r>
          </a:p>
        </p:txBody>
      </p:sp>
      <p:pic>
        <p:nvPicPr>
          <p:cNvPr id="5" name="Picture 4">
            <a:extLst>
              <a:ext uri="{FF2B5EF4-FFF2-40B4-BE49-F238E27FC236}">
                <a16:creationId xmlns:a16="http://schemas.microsoft.com/office/drawing/2014/main" id="{E24E5B1C-363E-4430-A0BB-D87B2439C470}"/>
              </a:ext>
            </a:extLst>
          </p:cNvPr>
          <p:cNvPicPr>
            <a:picLocks noChangeAspect="1"/>
          </p:cNvPicPr>
          <p:nvPr/>
        </p:nvPicPr>
        <p:blipFill>
          <a:blip r:embed="rId2"/>
          <a:stretch>
            <a:fillRect/>
          </a:stretch>
        </p:blipFill>
        <p:spPr>
          <a:xfrm>
            <a:off x="578292" y="3661587"/>
            <a:ext cx="10394192" cy="1966856"/>
          </a:xfrm>
          <a:prstGeom prst="rect">
            <a:avLst/>
          </a:prstGeom>
        </p:spPr>
      </p:pic>
    </p:spTree>
    <p:extLst>
      <p:ext uri="{BB962C8B-B14F-4D97-AF65-F5344CB8AC3E}">
        <p14:creationId xmlns:p14="http://schemas.microsoft.com/office/powerpoint/2010/main" val="121987092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F8B7-AA6E-435C-9329-F3D676F15168}"/>
              </a:ext>
            </a:extLst>
          </p:cNvPr>
          <p:cNvSpPr>
            <a:spLocks noGrp="1"/>
          </p:cNvSpPr>
          <p:nvPr>
            <p:ph type="title"/>
          </p:nvPr>
        </p:nvSpPr>
        <p:spPr/>
        <p:txBody>
          <a:bodyPr/>
          <a:lstStyle/>
          <a:p>
            <a:r>
              <a:rPr lang="en-US" dirty="0"/>
              <a:t>Check commit log</a:t>
            </a:r>
          </a:p>
        </p:txBody>
      </p:sp>
      <p:sp>
        <p:nvSpPr>
          <p:cNvPr id="3" name="Text Placeholder 2">
            <a:extLst>
              <a:ext uri="{FF2B5EF4-FFF2-40B4-BE49-F238E27FC236}">
                <a16:creationId xmlns:a16="http://schemas.microsoft.com/office/drawing/2014/main" id="{4EE4FA34-EFDC-42AA-BEF9-C1FB18F8865E}"/>
              </a:ext>
            </a:extLst>
          </p:cNvPr>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dirty="0"/>
              <a:t>Every commit has a unique identifier (hash)</a:t>
            </a:r>
          </a:p>
          <a:p>
            <a:pPr marL="457200" indent="-457200">
              <a:buFont typeface="Arial" panose="020B0604020202020204" pitchFamily="34" charset="0"/>
              <a:buChar char="•"/>
            </a:pPr>
            <a:r>
              <a:rPr lang="en-US" dirty="0"/>
              <a:t>Get whole history: git log</a:t>
            </a:r>
          </a:p>
          <a:p>
            <a:pPr marL="457200" indent="-457200">
              <a:buFont typeface="Arial" panose="020B0604020202020204" pitchFamily="34" charset="0"/>
              <a:buChar char="•"/>
            </a:pPr>
            <a:r>
              <a:rPr lang="en-US" dirty="0"/>
              <a:t>Get simplified history: git log --</a:t>
            </a:r>
            <a:r>
              <a:rPr lang="en-US" dirty="0" err="1"/>
              <a:t>oneline</a:t>
            </a:r>
            <a:endParaRPr lang="en-US" dirty="0"/>
          </a:p>
          <a:p>
            <a:pPr marL="457200" indent="-4572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051E38-6055-4A76-B2EB-98D2DE549059}"/>
              </a:ext>
            </a:extLst>
          </p:cNvPr>
          <p:cNvPicPr>
            <a:picLocks noChangeAspect="1"/>
          </p:cNvPicPr>
          <p:nvPr/>
        </p:nvPicPr>
        <p:blipFill>
          <a:blip r:embed="rId2"/>
          <a:stretch>
            <a:fillRect/>
          </a:stretch>
        </p:blipFill>
        <p:spPr>
          <a:xfrm>
            <a:off x="586390" y="3211164"/>
            <a:ext cx="9501901" cy="2301241"/>
          </a:xfrm>
          <a:prstGeom prst="rect">
            <a:avLst/>
          </a:prstGeom>
        </p:spPr>
      </p:pic>
    </p:spTree>
    <p:extLst>
      <p:ext uri="{BB962C8B-B14F-4D97-AF65-F5344CB8AC3E}">
        <p14:creationId xmlns:p14="http://schemas.microsoft.com/office/powerpoint/2010/main" val="6022759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FE1-F41C-4300-A1B2-65C8F6DE514D}"/>
              </a:ext>
            </a:extLst>
          </p:cNvPr>
          <p:cNvSpPr>
            <a:spLocks noGrp="1"/>
          </p:cNvSpPr>
          <p:nvPr>
            <p:ph type="title"/>
          </p:nvPr>
        </p:nvSpPr>
        <p:spPr/>
        <p:txBody>
          <a:bodyPr/>
          <a:lstStyle/>
          <a:p>
            <a:r>
              <a:rPr lang="en-US" altLang="zh-CN" dirty="0"/>
              <a:t>Demo time</a:t>
            </a:r>
            <a:endParaRPr lang="en-US" dirty="0"/>
          </a:p>
        </p:txBody>
      </p:sp>
    </p:spTree>
    <p:extLst>
      <p:ext uri="{BB962C8B-B14F-4D97-AF65-F5344CB8AC3E}">
        <p14:creationId xmlns:p14="http://schemas.microsoft.com/office/powerpoint/2010/main" val="206191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614C-31E1-4512-8BBF-AA9D1D70F7D6}"/>
              </a:ext>
            </a:extLst>
          </p:cNvPr>
          <p:cNvSpPr>
            <a:spLocks noGrp="1"/>
          </p:cNvSpPr>
          <p:nvPr>
            <p:ph type="title"/>
          </p:nvPr>
        </p:nvSpPr>
        <p:spPr/>
        <p:txBody>
          <a:bodyPr/>
          <a:lstStyle/>
          <a:p>
            <a:r>
              <a:rPr lang="en-US" dirty="0"/>
              <a:t>Work on branches</a:t>
            </a:r>
          </a:p>
        </p:txBody>
      </p:sp>
    </p:spTree>
    <p:extLst>
      <p:ext uri="{BB962C8B-B14F-4D97-AF65-F5344CB8AC3E}">
        <p14:creationId xmlns:p14="http://schemas.microsoft.com/office/powerpoint/2010/main" val="14594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a:t>
            </a:r>
            <a:r>
              <a:rPr lang="zh-CN" altLang="en-US" dirty="0"/>
              <a:t> </a:t>
            </a:r>
            <a:r>
              <a:rPr lang="en-US" altLang="zh-CN" dirty="0"/>
              <a:t>is</a:t>
            </a:r>
            <a:r>
              <a:rPr lang="zh-CN" altLang="en-US" dirty="0"/>
              <a:t> </a:t>
            </a:r>
            <a:r>
              <a:rPr lang="en-US" altLang="zh-CN" dirty="0"/>
              <a:t>branch?</a:t>
            </a:r>
            <a:endParaRPr lang="en-US" dirty="0"/>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zh-CN" altLang="en-US" dirty="0"/>
              <a:t>从开发主线分出来的一连串提交</a:t>
            </a:r>
            <a:endParaRPr lang="en-US" altLang="zh-CN" dirty="0"/>
          </a:p>
          <a:p>
            <a:pPr marL="457200" indent="-457200">
              <a:buFont typeface="Arial" panose="020B0604020202020204" pitchFamily="34" charset="0"/>
              <a:buChar char="•"/>
            </a:pPr>
            <a:r>
              <a:rPr lang="zh-CN" altLang="en-US" dirty="0"/>
              <a:t>互相独立</a:t>
            </a:r>
            <a:endParaRPr lang="en-US" altLang="zh-CN" dirty="0"/>
          </a:p>
          <a:p>
            <a:pPr marL="457200" indent="-457200">
              <a:buFont typeface="Arial" panose="020B0604020202020204" pitchFamily="34" charset="0"/>
              <a:buChar char="•"/>
            </a:pPr>
            <a:r>
              <a:rPr lang="zh-CN" altLang="en-US" dirty="0"/>
              <a:t>并行作业</a:t>
            </a:r>
            <a:endParaRPr lang="en-US" altLang="zh-CN" dirty="0"/>
          </a:p>
          <a:p>
            <a:pPr marL="457200" indent="-457200">
              <a:buFont typeface="Arial" panose="020B0604020202020204" pitchFamily="34" charset="0"/>
              <a:buChar char="•"/>
            </a:pPr>
            <a:r>
              <a:rPr lang="zh-CN" altLang="en-US" dirty="0"/>
              <a:t>分支为中心的开发</a:t>
            </a:r>
            <a:endParaRPr lang="en-US" dirty="0"/>
          </a:p>
        </p:txBody>
      </p:sp>
      <p:pic>
        <p:nvPicPr>
          <p:cNvPr id="1026" name="Picture 2" descr="Cover image for Branching workflows for Git">
            <a:extLst>
              <a:ext uri="{FF2B5EF4-FFF2-40B4-BE49-F238E27FC236}">
                <a16:creationId xmlns:a16="http://schemas.microsoft.com/office/drawing/2014/main" id="{9D26BFB0-6867-452D-8BFB-CE5B828EC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523" y="3227404"/>
            <a:ext cx="7747102" cy="3253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450B86-B6FF-4B92-AEDB-99ACEBEDFE52}"/>
              </a:ext>
            </a:extLst>
          </p:cNvPr>
          <p:cNvSpPr txBox="1"/>
          <p:nvPr/>
        </p:nvSpPr>
        <p:spPr>
          <a:xfrm>
            <a:off x="4247523" y="6565017"/>
            <a:ext cx="3903313" cy="153888"/>
          </a:xfrm>
          <a:prstGeom prst="rect">
            <a:avLst/>
          </a:prstGeom>
          <a:noFill/>
        </p:spPr>
        <p:txBody>
          <a:bodyPr wrap="none" lIns="0" tIns="0" rIns="0" bIns="0" rtlCol="0">
            <a:spAutoFit/>
          </a:bodyPr>
          <a:lstStyle/>
          <a:p>
            <a:pPr algn="l"/>
            <a:r>
              <a:rPr lang="en-US" altLang="zh-CN" sz="1000" i="1" dirty="0">
                <a:gradFill>
                  <a:gsLst>
                    <a:gs pos="2917">
                      <a:schemeClr val="tx1"/>
                    </a:gs>
                    <a:gs pos="30000">
                      <a:schemeClr val="tx1"/>
                    </a:gs>
                  </a:gsLst>
                  <a:lin ang="5400000" scaled="0"/>
                </a:gradFill>
              </a:rPr>
              <a:t>From: https://dev.to/malhotramanik/branching-workflows-for-git-5h1l </a:t>
            </a:r>
            <a:endParaRPr lang="en-US" sz="10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5442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switch branches</a:t>
            </a:r>
          </a:p>
        </p:txBody>
      </p:sp>
      <p:sp>
        <p:nvSpPr>
          <p:cNvPr id="6" name="Text Placeholder 5"/>
          <p:cNvSpPr>
            <a:spLocks noGrp="1"/>
          </p:cNvSpPr>
          <p:nvPr>
            <p:ph type="body" sz="quarter" idx="10"/>
          </p:nvPr>
        </p:nvSpPr>
        <p:spPr>
          <a:xfrm>
            <a:off x="586390" y="1434370"/>
            <a:ext cx="11018520" cy="1982081"/>
          </a:xfrm>
        </p:spPr>
        <p:txBody>
          <a:bodyPr/>
          <a:lstStyle/>
          <a:p>
            <a:r>
              <a:rPr lang="zh-CN" altLang="en-US" dirty="0"/>
              <a:t>创建分支：</a:t>
            </a:r>
            <a:r>
              <a:rPr lang="en-US" altLang="zh-CN" dirty="0"/>
              <a:t>git branch &lt;</a:t>
            </a:r>
            <a:r>
              <a:rPr lang="en-US" altLang="zh-CN" dirty="0" err="1"/>
              <a:t>branch_name</a:t>
            </a:r>
            <a:r>
              <a:rPr lang="en-US" altLang="zh-CN" dirty="0"/>
              <a:t>&gt;</a:t>
            </a:r>
          </a:p>
          <a:p>
            <a:r>
              <a:rPr lang="zh-CN" altLang="en-US" dirty="0"/>
              <a:t>切换分支：</a:t>
            </a:r>
            <a:r>
              <a:rPr lang="en-US" altLang="zh-CN" dirty="0"/>
              <a:t>git checkout &lt;</a:t>
            </a:r>
            <a:r>
              <a:rPr lang="en-US" altLang="zh-CN" dirty="0" err="1"/>
              <a:t>branch_name</a:t>
            </a:r>
            <a:r>
              <a:rPr lang="en-US" altLang="zh-CN" dirty="0"/>
              <a:t>&gt;</a:t>
            </a:r>
          </a:p>
          <a:p>
            <a:r>
              <a:rPr lang="zh-CN" altLang="en-US" dirty="0"/>
              <a:t>创建</a:t>
            </a:r>
            <a:r>
              <a:rPr lang="en-US" altLang="zh-CN" dirty="0"/>
              <a:t>+</a:t>
            </a:r>
            <a:r>
              <a:rPr lang="zh-CN" altLang="en-US" dirty="0"/>
              <a:t>切换：</a:t>
            </a:r>
            <a:r>
              <a:rPr lang="en-US" altLang="zh-CN" dirty="0"/>
              <a:t>git </a:t>
            </a:r>
            <a:r>
              <a:rPr lang="en-US" altLang="zh-CN"/>
              <a:t>checkout –b </a:t>
            </a:r>
            <a:r>
              <a:rPr lang="en-US" altLang="zh-CN" dirty="0"/>
              <a:t>&lt;</a:t>
            </a:r>
            <a:r>
              <a:rPr lang="en-US" altLang="zh-CN" dirty="0" err="1"/>
              <a:t>branch_name</a:t>
            </a:r>
            <a:r>
              <a:rPr lang="en-US" altLang="zh-CN" dirty="0"/>
              <a:t>&gt;</a:t>
            </a:r>
          </a:p>
          <a:p>
            <a:endParaRPr lang="en-US" dirty="0"/>
          </a:p>
        </p:txBody>
      </p:sp>
      <p:pic>
        <p:nvPicPr>
          <p:cNvPr id="3" name="Picture 2">
            <a:extLst>
              <a:ext uri="{FF2B5EF4-FFF2-40B4-BE49-F238E27FC236}">
                <a16:creationId xmlns:a16="http://schemas.microsoft.com/office/drawing/2014/main" id="{D39737E2-5A06-4DE1-A89F-AC06D7F6EBF4}"/>
              </a:ext>
            </a:extLst>
          </p:cNvPr>
          <p:cNvPicPr>
            <a:picLocks noChangeAspect="1"/>
          </p:cNvPicPr>
          <p:nvPr/>
        </p:nvPicPr>
        <p:blipFill>
          <a:blip r:embed="rId3"/>
          <a:stretch>
            <a:fillRect/>
          </a:stretch>
        </p:blipFill>
        <p:spPr>
          <a:xfrm>
            <a:off x="586390" y="4544759"/>
            <a:ext cx="9205994" cy="595412"/>
          </a:xfrm>
          <a:prstGeom prst="rect">
            <a:avLst/>
          </a:prstGeom>
        </p:spPr>
      </p:pic>
      <p:pic>
        <p:nvPicPr>
          <p:cNvPr id="5" name="Picture 4">
            <a:extLst>
              <a:ext uri="{FF2B5EF4-FFF2-40B4-BE49-F238E27FC236}">
                <a16:creationId xmlns:a16="http://schemas.microsoft.com/office/drawing/2014/main" id="{1D5CD654-6C12-4DEF-8EDB-26990AA4BA9D}"/>
              </a:ext>
            </a:extLst>
          </p:cNvPr>
          <p:cNvPicPr>
            <a:picLocks noChangeAspect="1"/>
          </p:cNvPicPr>
          <p:nvPr/>
        </p:nvPicPr>
        <p:blipFill>
          <a:blip r:embed="rId4"/>
          <a:stretch>
            <a:fillRect/>
          </a:stretch>
        </p:blipFill>
        <p:spPr>
          <a:xfrm>
            <a:off x="616873" y="3347411"/>
            <a:ext cx="9246218" cy="866834"/>
          </a:xfrm>
          <a:prstGeom prst="rect">
            <a:avLst/>
          </a:prstGeom>
        </p:spPr>
      </p:pic>
    </p:spTree>
    <p:extLst>
      <p:ext uri="{BB962C8B-B14F-4D97-AF65-F5344CB8AC3E}">
        <p14:creationId xmlns:p14="http://schemas.microsoft.com/office/powerpoint/2010/main" val="234672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Merge branches</a:t>
            </a:r>
          </a:p>
        </p:txBody>
      </p:sp>
      <p:sp>
        <p:nvSpPr>
          <p:cNvPr id="6" name="Text Placeholder 5"/>
          <p:cNvSpPr>
            <a:spLocks noGrp="1"/>
          </p:cNvSpPr>
          <p:nvPr>
            <p:ph type="body" sz="quarter" idx="10"/>
          </p:nvPr>
        </p:nvSpPr>
        <p:spPr>
          <a:xfrm>
            <a:off x="586390" y="1434370"/>
            <a:ext cx="11018520" cy="1465016"/>
          </a:xfrm>
        </p:spPr>
        <p:txBody>
          <a:bodyPr/>
          <a:lstStyle/>
          <a:p>
            <a:pPr marL="514350" indent="-514350">
              <a:buAutoNum type="arabicPeriod"/>
            </a:pPr>
            <a:r>
              <a:rPr lang="zh-CN" altLang="en-US" dirty="0"/>
              <a:t>提交变化：</a:t>
            </a:r>
            <a:r>
              <a:rPr lang="en-US" altLang="zh-CN" dirty="0"/>
              <a:t>git commit –m “message”</a:t>
            </a:r>
          </a:p>
          <a:p>
            <a:pPr marL="514350" indent="-514350">
              <a:buAutoNum type="arabicPeriod"/>
            </a:pPr>
            <a:r>
              <a:rPr lang="zh-CN" altLang="en-US" dirty="0"/>
              <a:t>切换到主干分支：</a:t>
            </a:r>
            <a:r>
              <a:rPr lang="en-US" altLang="zh-CN" dirty="0"/>
              <a:t>git checkout main</a:t>
            </a:r>
          </a:p>
          <a:p>
            <a:pPr marL="514350" indent="-514350">
              <a:buAutoNum type="arabicPeriod"/>
            </a:pPr>
            <a:r>
              <a:rPr lang="zh-CN" altLang="en-US" dirty="0"/>
              <a:t>合并：</a:t>
            </a:r>
            <a:r>
              <a:rPr lang="en-US" altLang="zh-CN" dirty="0"/>
              <a:t>git merge &lt;option&gt; &lt;</a:t>
            </a:r>
            <a:r>
              <a:rPr lang="en-US" altLang="zh-CN" dirty="0" err="1"/>
              <a:t>branch_name</a:t>
            </a:r>
            <a:r>
              <a:rPr lang="en-US" altLang="zh-CN" dirty="0"/>
              <a:t>&gt;</a:t>
            </a:r>
            <a:endParaRPr lang="en-US" dirty="0"/>
          </a:p>
        </p:txBody>
      </p:sp>
      <p:pic>
        <p:nvPicPr>
          <p:cNvPr id="3" name="Picture 2">
            <a:extLst>
              <a:ext uri="{FF2B5EF4-FFF2-40B4-BE49-F238E27FC236}">
                <a16:creationId xmlns:a16="http://schemas.microsoft.com/office/drawing/2014/main" id="{A2C66CAD-B0D8-4200-B156-326F3860E30D}"/>
              </a:ext>
            </a:extLst>
          </p:cNvPr>
          <p:cNvPicPr>
            <a:picLocks noChangeAspect="1"/>
          </p:cNvPicPr>
          <p:nvPr/>
        </p:nvPicPr>
        <p:blipFill>
          <a:blip r:embed="rId3"/>
          <a:stretch>
            <a:fillRect/>
          </a:stretch>
        </p:blipFill>
        <p:spPr>
          <a:xfrm>
            <a:off x="497614" y="3218371"/>
            <a:ext cx="11615121" cy="2365684"/>
          </a:xfrm>
          <a:prstGeom prst="rect">
            <a:avLst/>
          </a:prstGeom>
        </p:spPr>
      </p:pic>
    </p:spTree>
    <p:extLst>
      <p:ext uri="{BB962C8B-B14F-4D97-AF65-F5344CB8AC3E}">
        <p14:creationId xmlns:p14="http://schemas.microsoft.com/office/powerpoint/2010/main" val="400759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875002"/>
            <a:ext cx="9262533" cy="553998"/>
          </a:xfrm>
        </p:spPr>
        <p:txBody>
          <a:bodyPr/>
          <a:lstStyle/>
          <a:p>
            <a:r>
              <a:rPr lang="en-US" dirty="0"/>
              <a:t>Ease your Group Homework with GitHub</a:t>
            </a:r>
          </a:p>
        </p:txBody>
      </p:sp>
      <p:sp>
        <p:nvSpPr>
          <p:cNvPr id="5" name="Text Placeholder 4"/>
          <p:cNvSpPr>
            <a:spLocks noGrp="1"/>
          </p:cNvSpPr>
          <p:nvPr>
            <p:ph type="body" sz="quarter" idx="12"/>
          </p:nvPr>
        </p:nvSpPr>
        <p:spPr>
          <a:xfrm>
            <a:off x="584200" y="3543143"/>
            <a:ext cx="8111068" cy="1046440"/>
          </a:xfrm>
        </p:spPr>
        <p:txBody>
          <a:bodyPr/>
          <a:lstStyle/>
          <a:p>
            <a:endParaRPr lang="en-US" altLang="zh-CN" dirty="0"/>
          </a:p>
          <a:p>
            <a:r>
              <a:rPr lang="en-US" altLang="zh-CN" sz="1600" i="1" dirty="0"/>
              <a:t>Speakers:</a:t>
            </a:r>
            <a:endParaRPr lang="en-US" sz="1600" i="1" dirty="0"/>
          </a:p>
          <a:p>
            <a:r>
              <a:rPr lang="en-US" sz="1600" i="1" dirty="0"/>
              <a:t>Wenwei Lin</a:t>
            </a:r>
          </a:p>
          <a:p>
            <a:r>
              <a:rPr lang="en-US" sz="1600" i="1" dirty="0" err="1"/>
              <a:t>Yousra</a:t>
            </a:r>
            <a:r>
              <a:rPr lang="en-US" sz="1600" i="1" dirty="0"/>
              <a:t> BERRACHEDI</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FE1-F41C-4300-A1B2-65C8F6DE514D}"/>
              </a:ext>
            </a:extLst>
          </p:cNvPr>
          <p:cNvSpPr>
            <a:spLocks noGrp="1"/>
          </p:cNvSpPr>
          <p:nvPr>
            <p:ph type="title"/>
          </p:nvPr>
        </p:nvSpPr>
        <p:spPr/>
        <p:txBody>
          <a:bodyPr/>
          <a:lstStyle/>
          <a:p>
            <a:r>
              <a:rPr lang="en-US" altLang="zh-CN" dirty="0"/>
              <a:t>Demo time</a:t>
            </a:r>
            <a:endParaRPr lang="en-US" dirty="0"/>
          </a:p>
        </p:txBody>
      </p:sp>
    </p:spTree>
    <p:extLst>
      <p:ext uri="{BB962C8B-B14F-4D97-AF65-F5344CB8AC3E}">
        <p14:creationId xmlns:p14="http://schemas.microsoft.com/office/powerpoint/2010/main" val="67541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D1D-955C-4A8B-9CCE-C1E2F456FB0D}"/>
              </a:ext>
            </a:extLst>
          </p:cNvPr>
          <p:cNvSpPr>
            <a:spLocks noGrp="1"/>
          </p:cNvSpPr>
          <p:nvPr>
            <p:ph type="title"/>
          </p:nvPr>
        </p:nvSpPr>
        <p:spPr/>
        <p:txBody>
          <a:bodyPr/>
          <a:lstStyle/>
          <a:p>
            <a:r>
              <a:rPr lang="en-US" dirty="0"/>
              <a:t>Push local repository to GitHub</a:t>
            </a:r>
          </a:p>
        </p:txBody>
      </p:sp>
    </p:spTree>
    <p:extLst>
      <p:ext uri="{BB962C8B-B14F-4D97-AF65-F5344CB8AC3E}">
        <p14:creationId xmlns:p14="http://schemas.microsoft.com/office/powerpoint/2010/main" val="168536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GitHub repository</a:t>
            </a:r>
          </a:p>
        </p:txBody>
      </p:sp>
      <p:pic>
        <p:nvPicPr>
          <p:cNvPr id="5" name="Picture 4">
            <a:extLst>
              <a:ext uri="{FF2B5EF4-FFF2-40B4-BE49-F238E27FC236}">
                <a16:creationId xmlns:a16="http://schemas.microsoft.com/office/drawing/2014/main" id="{9B6EE1CB-46D8-4B6E-A94F-B6039724E60B}"/>
              </a:ext>
            </a:extLst>
          </p:cNvPr>
          <p:cNvPicPr>
            <a:picLocks noChangeAspect="1"/>
          </p:cNvPicPr>
          <p:nvPr/>
        </p:nvPicPr>
        <p:blipFill>
          <a:blip r:embed="rId3"/>
          <a:stretch>
            <a:fillRect/>
          </a:stretch>
        </p:blipFill>
        <p:spPr>
          <a:xfrm>
            <a:off x="588263" y="1278596"/>
            <a:ext cx="10127678" cy="5114668"/>
          </a:xfrm>
          <a:prstGeom prst="rect">
            <a:avLst/>
          </a:prstGeom>
        </p:spPr>
      </p:pic>
    </p:spTree>
    <p:extLst>
      <p:ext uri="{BB962C8B-B14F-4D97-AF65-F5344CB8AC3E}">
        <p14:creationId xmlns:p14="http://schemas.microsoft.com/office/powerpoint/2010/main" val="12074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5B9C-0001-427E-AE66-32D4040745D5}"/>
              </a:ext>
            </a:extLst>
          </p:cNvPr>
          <p:cNvSpPr>
            <a:spLocks noGrp="1"/>
          </p:cNvSpPr>
          <p:nvPr>
            <p:ph type="title"/>
          </p:nvPr>
        </p:nvSpPr>
        <p:spPr/>
        <p:txBody>
          <a:bodyPr/>
          <a:lstStyle/>
          <a:p>
            <a:r>
              <a:rPr lang="en-US" dirty="0"/>
              <a:t>More options </a:t>
            </a:r>
          </a:p>
        </p:txBody>
      </p:sp>
      <p:pic>
        <p:nvPicPr>
          <p:cNvPr id="5" name="Picture 4">
            <a:extLst>
              <a:ext uri="{FF2B5EF4-FFF2-40B4-BE49-F238E27FC236}">
                <a16:creationId xmlns:a16="http://schemas.microsoft.com/office/drawing/2014/main" id="{57D3DB0F-F6FB-486E-93B7-68A22AA68D7A}"/>
              </a:ext>
            </a:extLst>
          </p:cNvPr>
          <p:cNvPicPr>
            <a:picLocks noChangeAspect="1"/>
          </p:cNvPicPr>
          <p:nvPr/>
        </p:nvPicPr>
        <p:blipFill>
          <a:blip r:embed="rId2"/>
          <a:stretch>
            <a:fillRect/>
          </a:stretch>
        </p:blipFill>
        <p:spPr>
          <a:xfrm>
            <a:off x="588263" y="1417788"/>
            <a:ext cx="9962210" cy="4530836"/>
          </a:xfrm>
          <a:prstGeom prst="rect">
            <a:avLst/>
          </a:prstGeom>
        </p:spPr>
      </p:pic>
    </p:spTree>
    <p:extLst>
      <p:ext uri="{BB962C8B-B14F-4D97-AF65-F5344CB8AC3E}">
        <p14:creationId xmlns:p14="http://schemas.microsoft.com/office/powerpoint/2010/main" val="2417403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 remote repo in local repo</a:t>
            </a:r>
          </a:p>
        </p:txBody>
      </p:sp>
      <p:pic>
        <p:nvPicPr>
          <p:cNvPr id="5" name="Picture 4">
            <a:extLst>
              <a:ext uri="{FF2B5EF4-FFF2-40B4-BE49-F238E27FC236}">
                <a16:creationId xmlns:a16="http://schemas.microsoft.com/office/drawing/2014/main" id="{934691AB-7FEC-4356-8D74-B9E6D8DDB06F}"/>
              </a:ext>
            </a:extLst>
          </p:cNvPr>
          <p:cNvPicPr>
            <a:picLocks noChangeAspect="1"/>
          </p:cNvPicPr>
          <p:nvPr/>
        </p:nvPicPr>
        <p:blipFill>
          <a:blip r:embed="rId3"/>
          <a:stretch>
            <a:fillRect/>
          </a:stretch>
        </p:blipFill>
        <p:spPr>
          <a:xfrm>
            <a:off x="588262" y="1192068"/>
            <a:ext cx="11155347" cy="5289119"/>
          </a:xfrm>
          <a:prstGeom prst="rect">
            <a:avLst/>
          </a:prstGeom>
        </p:spPr>
      </p:pic>
    </p:spTree>
    <p:extLst>
      <p:ext uri="{BB962C8B-B14F-4D97-AF65-F5344CB8AC3E}">
        <p14:creationId xmlns:p14="http://schemas.microsoft.com/office/powerpoint/2010/main" val="58453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Push to remote repo</a:t>
            </a:r>
          </a:p>
        </p:txBody>
      </p:sp>
      <p:sp>
        <p:nvSpPr>
          <p:cNvPr id="3" name="Text Placeholder 2">
            <a:extLst>
              <a:ext uri="{FF2B5EF4-FFF2-40B4-BE49-F238E27FC236}">
                <a16:creationId xmlns:a16="http://schemas.microsoft.com/office/drawing/2014/main" id="{97DAC54D-51B5-4164-A5BD-A1FDE2393EF8}"/>
              </a:ext>
            </a:extLst>
          </p:cNvPr>
          <p:cNvSpPr>
            <a:spLocks noGrp="1"/>
          </p:cNvSpPr>
          <p:nvPr>
            <p:ph type="body" sz="quarter" idx="10"/>
          </p:nvPr>
        </p:nvSpPr>
        <p:spPr>
          <a:xfrm>
            <a:off x="586390" y="1434370"/>
            <a:ext cx="11018520" cy="430887"/>
          </a:xfrm>
        </p:spPr>
        <p:txBody>
          <a:bodyPr/>
          <a:lstStyle/>
          <a:p>
            <a:r>
              <a:rPr lang="zh-CN" altLang="en-US" dirty="0"/>
              <a:t>推送到</a:t>
            </a:r>
            <a:r>
              <a:rPr lang="en-US" altLang="zh-CN" dirty="0"/>
              <a:t>GitHub</a:t>
            </a:r>
            <a:r>
              <a:rPr lang="zh-CN" altLang="en-US" dirty="0"/>
              <a:t>的</a:t>
            </a:r>
            <a:r>
              <a:rPr lang="en-US" altLang="zh-CN" dirty="0"/>
              <a:t>main</a:t>
            </a:r>
            <a:r>
              <a:rPr lang="zh-CN" altLang="en-US" dirty="0"/>
              <a:t>分支：</a:t>
            </a:r>
            <a:r>
              <a:rPr lang="en-US" altLang="zh-CN" dirty="0"/>
              <a:t>git push origin main</a:t>
            </a:r>
            <a:endParaRPr lang="en-US" dirty="0"/>
          </a:p>
        </p:txBody>
      </p:sp>
      <p:pic>
        <p:nvPicPr>
          <p:cNvPr id="5" name="Picture 4">
            <a:extLst>
              <a:ext uri="{FF2B5EF4-FFF2-40B4-BE49-F238E27FC236}">
                <a16:creationId xmlns:a16="http://schemas.microsoft.com/office/drawing/2014/main" id="{8CFDB14E-236D-473B-9444-BCCFABA0F9F1}"/>
              </a:ext>
            </a:extLst>
          </p:cNvPr>
          <p:cNvPicPr>
            <a:picLocks noChangeAspect="1"/>
          </p:cNvPicPr>
          <p:nvPr/>
        </p:nvPicPr>
        <p:blipFill rotWithShape="1">
          <a:blip r:embed="rId3"/>
          <a:srcRect l="861" t="4356" r="12705"/>
          <a:stretch/>
        </p:blipFill>
        <p:spPr>
          <a:xfrm>
            <a:off x="586390" y="2288429"/>
            <a:ext cx="10736859" cy="3597309"/>
          </a:xfrm>
          <a:prstGeom prst="rect">
            <a:avLst/>
          </a:prstGeom>
        </p:spPr>
      </p:pic>
    </p:spTree>
    <p:extLst>
      <p:ext uri="{BB962C8B-B14F-4D97-AF65-F5344CB8AC3E}">
        <p14:creationId xmlns:p14="http://schemas.microsoft.com/office/powerpoint/2010/main" val="109082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FE1-F41C-4300-A1B2-65C8F6DE514D}"/>
              </a:ext>
            </a:extLst>
          </p:cNvPr>
          <p:cNvSpPr>
            <a:spLocks noGrp="1"/>
          </p:cNvSpPr>
          <p:nvPr>
            <p:ph type="title"/>
          </p:nvPr>
        </p:nvSpPr>
        <p:spPr/>
        <p:txBody>
          <a:bodyPr/>
          <a:lstStyle/>
          <a:p>
            <a:r>
              <a:rPr lang="en-US" altLang="zh-CN" dirty="0"/>
              <a:t>Demo time</a:t>
            </a:r>
            <a:endParaRPr lang="en-US" dirty="0"/>
          </a:p>
        </p:txBody>
      </p:sp>
    </p:spTree>
    <p:extLst>
      <p:ext uri="{BB962C8B-B14F-4D97-AF65-F5344CB8AC3E}">
        <p14:creationId xmlns:p14="http://schemas.microsoft.com/office/powerpoint/2010/main" val="135294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2EB3-C3EC-4D91-BA39-B473585EE2B2}"/>
              </a:ext>
            </a:extLst>
          </p:cNvPr>
          <p:cNvSpPr>
            <a:spLocks noGrp="1"/>
          </p:cNvSpPr>
          <p:nvPr>
            <p:ph type="title"/>
          </p:nvPr>
        </p:nvSpPr>
        <p:spPr/>
        <p:txBody>
          <a:bodyPr/>
          <a:lstStyle/>
          <a:p>
            <a:r>
              <a:rPr lang="en-US" dirty="0"/>
              <a:t>GitHub Flow</a:t>
            </a:r>
          </a:p>
        </p:txBody>
      </p:sp>
    </p:spTree>
    <p:extLst>
      <p:ext uri="{BB962C8B-B14F-4D97-AF65-F5344CB8AC3E}">
        <p14:creationId xmlns:p14="http://schemas.microsoft.com/office/powerpoint/2010/main" val="363950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 </a:t>
            </a:r>
            <a:r>
              <a:rPr lang="en-US" altLang="zh-CN" dirty="0"/>
              <a:t>branch-based workflow</a:t>
            </a:r>
            <a:endParaRPr lang="en-US" dirty="0"/>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zh-CN" altLang="en-US" dirty="0"/>
              <a:t>创建</a:t>
            </a:r>
            <a:r>
              <a:rPr lang="en-US" altLang="zh-CN" dirty="0"/>
              <a:t>branch</a:t>
            </a:r>
          </a:p>
          <a:p>
            <a:pPr marL="457200" indent="-457200">
              <a:buFont typeface="Arial" panose="020B0604020202020204" pitchFamily="34" charset="0"/>
              <a:buChar char="•"/>
            </a:pPr>
            <a:r>
              <a:rPr lang="zh-CN" altLang="en-US" dirty="0"/>
              <a:t>在</a:t>
            </a:r>
            <a:r>
              <a:rPr lang="en-US" altLang="zh-CN" dirty="0"/>
              <a:t>branch</a:t>
            </a:r>
            <a:r>
              <a:rPr lang="zh-CN" altLang="en-US" dirty="0"/>
              <a:t>上修改</a:t>
            </a:r>
            <a:endParaRPr lang="en-US" altLang="zh-CN" dirty="0"/>
          </a:p>
          <a:p>
            <a:pPr marL="457200" indent="-457200">
              <a:buFont typeface="Arial" panose="020B0604020202020204" pitchFamily="34" charset="0"/>
              <a:buChar char="•"/>
            </a:pPr>
            <a:r>
              <a:rPr lang="en-US" altLang="zh-CN" dirty="0"/>
              <a:t>Pull Request</a:t>
            </a:r>
          </a:p>
          <a:p>
            <a:pPr marL="457200" indent="-457200">
              <a:buFont typeface="Arial" panose="020B0604020202020204" pitchFamily="34" charset="0"/>
              <a:buChar char="•"/>
            </a:pPr>
            <a:endParaRPr lang="en-US" dirty="0"/>
          </a:p>
        </p:txBody>
      </p:sp>
      <p:pic>
        <p:nvPicPr>
          <p:cNvPr id="1028" name="Picture 4" descr="branching diagram">
            <a:extLst>
              <a:ext uri="{FF2B5EF4-FFF2-40B4-BE49-F238E27FC236}">
                <a16:creationId xmlns:a16="http://schemas.microsoft.com/office/drawing/2014/main" id="{03A8D399-4F21-45F1-91CD-3D9326DF4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90" y="3323193"/>
            <a:ext cx="11018520" cy="27732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F139EF-152D-4937-93E1-4FEFC40328AC}"/>
              </a:ext>
            </a:extLst>
          </p:cNvPr>
          <p:cNvSpPr txBox="1"/>
          <p:nvPr/>
        </p:nvSpPr>
        <p:spPr>
          <a:xfrm>
            <a:off x="586390" y="6175891"/>
            <a:ext cx="3827971" cy="153888"/>
          </a:xfrm>
          <a:prstGeom prst="rect">
            <a:avLst/>
          </a:prstGeom>
          <a:noFill/>
        </p:spPr>
        <p:txBody>
          <a:bodyPr wrap="none" lIns="0" tIns="0" rIns="0" bIns="0" rtlCol="0">
            <a:spAutoFit/>
          </a:bodyPr>
          <a:lstStyle/>
          <a:p>
            <a:pPr algn="l"/>
            <a:r>
              <a:rPr lang="en-US" altLang="zh-CN" sz="1000" i="1" dirty="0">
                <a:gradFill>
                  <a:gsLst>
                    <a:gs pos="2917">
                      <a:schemeClr val="tx1"/>
                    </a:gs>
                    <a:gs pos="30000">
                      <a:schemeClr val="tx1"/>
                    </a:gs>
                  </a:gsLst>
                  <a:lin ang="5400000" scaled="0"/>
                </a:gradFill>
              </a:rPr>
              <a:t>From: https://docs.github.com/en/get-started/quickstart/hello-world</a:t>
            </a:r>
            <a:endParaRPr lang="en-US" sz="10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76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Issue</a:t>
            </a:r>
          </a:p>
        </p:txBody>
      </p:sp>
      <p:sp>
        <p:nvSpPr>
          <p:cNvPr id="6" name="Text Placeholder 5"/>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zh-CN" altLang="en-US" dirty="0"/>
              <a:t>记录</a:t>
            </a:r>
            <a:r>
              <a:rPr lang="en-US" altLang="zh-CN" dirty="0"/>
              <a:t>idea</a:t>
            </a:r>
          </a:p>
          <a:p>
            <a:pPr marL="457200" indent="-457200">
              <a:buFont typeface="Arial" panose="020B0604020202020204" pitchFamily="34" charset="0"/>
              <a:buChar char="•"/>
            </a:pPr>
            <a:r>
              <a:rPr lang="zh-CN" altLang="en-US" dirty="0"/>
              <a:t>发布任务</a:t>
            </a:r>
            <a:endParaRPr lang="en-US" altLang="zh-CN" dirty="0"/>
          </a:p>
          <a:p>
            <a:pPr marL="457200" indent="-457200">
              <a:buFont typeface="Arial" panose="020B0604020202020204" pitchFamily="34" charset="0"/>
              <a:buChar char="•"/>
            </a:pPr>
            <a:r>
              <a:rPr lang="zh-CN" altLang="en-US" dirty="0"/>
              <a:t>讨论</a:t>
            </a:r>
            <a:r>
              <a:rPr lang="en-US" altLang="zh-CN" dirty="0"/>
              <a:t>Bug</a:t>
            </a:r>
            <a:endParaRPr lang="en-US" dirty="0"/>
          </a:p>
        </p:txBody>
      </p:sp>
      <p:pic>
        <p:nvPicPr>
          <p:cNvPr id="3" name="Picture 2">
            <a:extLst>
              <a:ext uri="{FF2B5EF4-FFF2-40B4-BE49-F238E27FC236}">
                <a16:creationId xmlns:a16="http://schemas.microsoft.com/office/drawing/2014/main" id="{463A741C-AC33-4D6C-A1C6-84FDDD81B496}"/>
              </a:ext>
            </a:extLst>
          </p:cNvPr>
          <p:cNvPicPr>
            <a:picLocks noChangeAspect="1"/>
          </p:cNvPicPr>
          <p:nvPr/>
        </p:nvPicPr>
        <p:blipFill>
          <a:blip r:embed="rId3"/>
          <a:stretch>
            <a:fillRect/>
          </a:stretch>
        </p:blipFill>
        <p:spPr>
          <a:xfrm>
            <a:off x="3409489" y="1434370"/>
            <a:ext cx="8635791" cy="3675126"/>
          </a:xfrm>
          <a:prstGeom prst="rect">
            <a:avLst/>
          </a:prstGeom>
        </p:spPr>
      </p:pic>
    </p:spTree>
    <p:extLst>
      <p:ext uri="{BB962C8B-B14F-4D97-AF65-F5344CB8AC3E}">
        <p14:creationId xmlns:p14="http://schemas.microsoft.com/office/powerpoint/2010/main" val="92758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Prerequisites</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altLang="zh-CN" dirty="0"/>
              <a:t>Install</a:t>
            </a:r>
            <a:r>
              <a:rPr lang="zh-CN" altLang="en-US" dirty="0"/>
              <a:t> </a:t>
            </a:r>
            <a:r>
              <a:rPr lang="en-US" altLang="zh-CN" dirty="0"/>
              <a:t>Git</a:t>
            </a:r>
          </a:p>
          <a:p>
            <a:pPr marL="457200" indent="-457200">
              <a:buFont typeface="Arial" panose="020B0604020202020204" pitchFamily="34" charset="0"/>
              <a:buChar char="•"/>
            </a:pPr>
            <a:r>
              <a:rPr lang="en-US" altLang="zh-CN" dirty="0"/>
              <a:t>Install</a:t>
            </a:r>
            <a:r>
              <a:rPr lang="en-US" dirty="0"/>
              <a:t> Visual Studio Code</a:t>
            </a:r>
          </a:p>
          <a:p>
            <a:pPr marL="457200" indent="-457200">
              <a:buFont typeface="Arial" panose="020B0604020202020204" pitchFamily="34" charset="0"/>
              <a:buChar char="•"/>
            </a:pPr>
            <a:r>
              <a:rPr lang="en-US" altLang="zh-CN" dirty="0"/>
              <a:t>Have a</a:t>
            </a:r>
            <a:r>
              <a:rPr lang="zh-CN" altLang="en-US" dirty="0"/>
              <a:t> </a:t>
            </a:r>
            <a:r>
              <a:rPr lang="en-US" altLang="zh-CN" dirty="0"/>
              <a:t>GitHub account</a:t>
            </a:r>
          </a:p>
          <a:p>
            <a:pPr marL="457200" indent="-457200">
              <a:buFont typeface="Arial" panose="020B0604020202020204" pitchFamily="34" charset="0"/>
              <a:buChar char="•"/>
            </a:pPr>
            <a:r>
              <a:rPr lang="en-US" dirty="0"/>
              <a:t>Config GitHub SSH</a:t>
            </a:r>
          </a:p>
        </p:txBody>
      </p:sp>
    </p:spTree>
    <p:extLst>
      <p:ext uri="{BB962C8B-B14F-4D97-AF65-F5344CB8AC3E}">
        <p14:creationId xmlns:p14="http://schemas.microsoft.com/office/powerpoint/2010/main" val="98254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Fork</a:t>
            </a:r>
          </a:p>
        </p:txBody>
      </p:sp>
      <p:sp>
        <p:nvSpPr>
          <p:cNvPr id="6" name="Text Placeholder 5"/>
          <p:cNvSpPr>
            <a:spLocks noGrp="1"/>
          </p:cNvSpPr>
          <p:nvPr>
            <p:ph type="body" sz="quarter" idx="10"/>
          </p:nvPr>
        </p:nvSpPr>
        <p:spPr>
          <a:xfrm>
            <a:off x="586390" y="1434370"/>
            <a:ext cx="11018520" cy="430887"/>
          </a:xfrm>
        </p:spPr>
        <p:txBody>
          <a:bodyPr/>
          <a:lstStyle/>
          <a:p>
            <a:r>
              <a:rPr lang="zh-CN" altLang="en-US" dirty="0"/>
              <a:t>克隆别人的仓库到自己账号，可以直接修改</a:t>
            </a:r>
            <a:endParaRPr lang="en-US" dirty="0"/>
          </a:p>
        </p:txBody>
      </p:sp>
      <p:pic>
        <p:nvPicPr>
          <p:cNvPr id="3076" name="Picture 4" descr="How to Sync Forked Repositories Using Git or Github | by Soham Biswas |  Level Up Coding">
            <a:extLst>
              <a:ext uri="{FF2B5EF4-FFF2-40B4-BE49-F238E27FC236}">
                <a16:creationId xmlns:a16="http://schemas.microsoft.com/office/drawing/2014/main" id="{010B2357-C80D-4E63-B6DC-5E4E8ECDD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90" y="2164141"/>
            <a:ext cx="7696476" cy="4057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6C7FE2-C1BA-4087-B075-15900AB4AE0E}"/>
              </a:ext>
            </a:extLst>
          </p:cNvPr>
          <p:cNvSpPr txBox="1"/>
          <p:nvPr/>
        </p:nvSpPr>
        <p:spPr>
          <a:xfrm>
            <a:off x="586390" y="6323856"/>
            <a:ext cx="6109045" cy="153888"/>
          </a:xfrm>
          <a:prstGeom prst="rect">
            <a:avLst/>
          </a:prstGeom>
          <a:noFill/>
        </p:spPr>
        <p:txBody>
          <a:bodyPr wrap="none" lIns="0" tIns="0" rIns="0" bIns="0" rtlCol="0">
            <a:spAutoFit/>
          </a:bodyPr>
          <a:lstStyle/>
          <a:p>
            <a:pPr algn="l"/>
            <a:r>
              <a:rPr lang="en-US" altLang="zh-CN" sz="1000" i="1" dirty="0">
                <a:gradFill>
                  <a:gsLst>
                    <a:gs pos="2917">
                      <a:schemeClr val="tx1"/>
                    </a:gs>
                    <a:gs pos="30000">
                      <a:schemeClr val="tx1"/>
                    </a:gs>
                  </a:gsLst>
                  <a:lin ang="5400000" scaled="0"/>
                </a:gradFill>
              </a:rPr>
              <a:t>From: https://levelup.gitconnected.com/how-to-sync-forked-repositories-using-git-or-github-2933e497fa16  </a:t>
            </a:r>
            <a:endParaRPr lang="en-US" sz="10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8615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Pull Request</a:t>
            </a:r>
          </a:p>
        </p:txBody>
      </p:sp>
      <p:sp>
        <p:nvSpPr>
          <p:cNvPr id="6" name="Text Placeholder 5"/>
          <p:cNvSpPr>
            <a:spLocks noGrp="1"/>
          </p:cNvSpPr>
          <p:nvPr>
            <p:ph type="body" sz="quarter" idx="10"/>
          </p:nvPr>
        </p:nvSpPr>
        <p:spPr>
          <a:xfrm>
            <a:off x="586390" y="1434370"/>
            <a:ext cx="11018520" cy="947952"/>
          </a:xfrm>
        </p:spPr>
        <p:txBody>
          <a:bodyPr/>
          <a:lstStyle/>
          <a:p>
            <a:pPr marL="457200" indent="-457200">
              <a:buFont typeface="Arial" panose="020B0604020202020204" pitchFamily="34" charset="0"/>
              <a:buChar char="•"/>
            </a:pPr>
            <a:r>
              <a:rPr lang="zh-CN" altLang="en-US" dirty="0"/>
              <a:t>获得反馈</a:t>
            </a:r>
            <a:endParaRPr lang="en-US" altLang="zh-CN" dirty="0"/>
          </a:p>
          <a:p>
            <a:pPr marL="457200" indent="-457200">
              <a:buFont typeface="Arial" panose="020B0604020202020204" pitchFamily="34" charset="0"/>
              <a:buChar char="•"/>
            </a:pPr>
            <a:r>
              <a:rPr lang="zh-CN" altLang="en-US" dirty="0"/>
              <a:t>代码审查</a:t>
            </a:r>
            <a:endParaRPr lang="en-US" dirty="0"/>
          </a:p>
        </p:txBody>
      </p:sp>
      <p:pic>
        <p:nvPicPr>
          <p:cNvPr id="3" name="Picture 2">
            <a:extLst>
              <a:ext uri="{FF2B5EF4-FFF2-40B4-BE49-F238E27FC236}">
                <a16:creationId xmlns:a16="http://schemas.microsoft.com/office/drawing/2014/main" id="{5D09F8DC-9160-46E3-89EE-E888B39BDEEF}"/>
              </a:ext>
            </a:extLst>
          </p:cNvPr>
          <p:cNvPicPr>
            <a:picLocks noChangeAspect="1"/>
          </p:cNvPicPr>
          <p:nvPr/>
        </p:nvPicPr>
        <p:blipFill>
          <a:blip r:embed="rId3"/>
          <a:stretch>
            <a:fillRect/>
          </a:stretch>
        </p:blipFill>
        <p:spPr>
          <a:xfrm>
            <a:off x="4066436" y="1434370"/>
            <a:ext cx="7359125" cy="4219999"/>
          </a:xfrm>
          <a:prstGeom prst="rect">
            <a:avLst/>
          </a:prstGeom>
        </p:spPr>
      </p:pic>
    </p:spTree>
    <p:extLst>
      <p:ext uri="{BB962C8B-B14F-4D97-AF65-F5344CB8AC3E}">
        <p14:creationId xmlns:p14="http://schemas.microsoft.com/office/powerpoint/2010/main" val="252290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FE1-F41C-4300-A1B2-65C8F6DE514D}"/>
              </a:ext>
            </a:extLst>
          </p:cNvPr>
          <p:cNvSpPr>
            <a:spLocks noGrp="1"/>
          </p:cNvSpPr>
          <p:nvPr>
            <p:ph type="title"/>
          </p:nvPr>
        </p:nvSpPr>
        <p:spPr/>
        <p:txBody>
          <a:bodyPr/>
          <a:lstStyle/>
          <a:p>
            <a:r>
              <a:rPr lang="en-US" altLang="zh-CN" dirty="0"/>
              <a:t>Demo time</a:t>
            </a:r>
            <a:endParaRPr lang="en-US" dirty="0"/>
          </a:p>
        </p:txBody>
      </p:sp>
    </p:spTree>
    <p:extLst>
      <p:ext uri="{BB962C8B-B14F-4D97-AF65-F5344CB8AC3E}">
        <p14:creationId xmlns:p14="http://schemas.microsoft.com/office/powerpoint/2010/main" val="78157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AFE1-F41C-4300-A1B2-65C8F6DE514D}"/>
              </a:ext>
            </a:extLst>
          </p:cNvPr>
          <p:cNvSpPr>
            <a:spLocks noGrp="1"/>
          </p:cNvSpPr>
          <p:nvPr>
            <p:ph type="title"/>
          </p:nvPr>
        </p:nvSpPr>
        <p:spPr/>
        <p:txBody>
          <a:bodyPr/>
          <a:lstStyle/>
          <a:p>
            <a:r>
              <a:rPr lang="en-US" altLang="zh-CN" dirty="0"/>
              <a:t>Review</a:t>
            </a:r>
            <a:endParaRPr lang="en-US" dirty="0"/>
          </a:p>
        </p:txBody>
      </p:sp>
    </p:spTree>
    <p:extLst>
      <p:ext uri="{BB962C8B-B14F-4D97-AF65-F5344CB8AC3E}">
        <p14:creationId xmlns:p14="http://schemas.microsoft.com/office/powerpoint/2010/main" val="419434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have we learned?</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zh-CN" altLang="en-US" dirty="0"/>
              <a:t>什么是</a:t>
            </a:r>
            <a:r>
              <a:rPr lang="en-US" altLang="zh-CN" dirty="0"/>
              <a:t>Git</a:t>
            </a:r>
            <a:r>
              <a:rPr lang="zh-CN" altLang="en-US" dirty="0"/>
              <a:t>？什么是</a:t>
            </a:r>
            <a:r>
              <a:rPr lang="en-US" altLang="zh-CN" dirty="0"/>
              <a:t>GitHub</a:t>
            </a:r>
            <a:r>
              <a:rPr lang="zh-CN" altLang="en-US" dirty="0"/>
              <a:t>？</a:t>
            </a:r>
            <a:endParaRPr lang="en-US" altLang="zh-CN" dirty="0"/>
          </a:p>
          <a:p>
            <a:pPr marL="457200" indent="-457200">
              <a:buFont typeface="Arial" panose="020B0604020202020204" pitchFamily="34" charset="0"/>
              <a:buChar char="•"/>
            </a:pPr>
            <a:r>
              <a:rPr lang="zh-CN" altLang="en-US" dirty="0"/>
              <a:t>如何创建</a:t>
            </a:r>
            <a:r>
              <a:rPr lang="en-US" altLang="zh-CN" dirty="0"/>
              <a:t>Git</a:t>
            </a:r>
            <a:r>
              <a:rPr lang="zh-CN" altLang="en-US" dirty="0"/>
              <a:t>项目</a:t>
            </a:r>
            <a:endParaRPr lang="en-US" altLang="zh-CN" dirty="0"/>
          </a:p>
          <a:p>
            <a:pPr marL="457200" indent="-457200">
              <a:buFont typeface="Arial" panose="020B0604020202020204" pitchFamily="34" charset="0"/>
              <a:buChar char="•"/>
            </a:pPr>
            <a:r>
              <a:rPr lang="zh-CN" altLang="en-US" dirty="0"/>
              <a:t>如何使用分支开发</a:t>
            </a:r>
            <a:endParaRPr lang="en-US" altLang="zh-CN" dirty="0"/>
          </a:p>
          <a:p>
            <a:pPr marL="457200" indent="-457200">
              <a:buFont typeface="Arial" panose="020B0604020202020204" pitchFamily="34" charset="0"/>
              <a:buChar char="•"/>
            </a:pPr>
            <a:r>
              <a:rPr lang="zh-CN" altLang="en-US" dirty="0"/>
              <a:t>如何使用</a:t>
            </a:r>
            <a:r>
              <a:rPr lang="en-US" altLang="zh-CN" dirty="0"/>
              <a:t>GitHub</a:t>
            </a:r>
            <a:r>
              <a:rPr lang="zh-CN" altLang="en-US" dirty="0"/>
              <a:t>协同工作</a:t>
            </a:r>
            <a:endParaRPr lang="en-US" dirty="0"/>
          </a:p>
        </p:txBody>
      </p:sp>
    </p:spTree>
    <p:extLst>
      <p:ext uri="{BB962C8B-B14F-4D97-AF65-F5344CB8AC3E}">
        <p14:creationId xmlns:p14="http://schemas.microsoft.com/office/powerpoint/2010/main" val="78053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D6C5-4057-47F5-8B68-5821A9A872F8}"/>
              </a:ext>
            </a:extLst>
          </p:cNvPr>
          <p:cNvSpPr>
            <a:spLocks noGrp="1"/>
          </p:cNvSpPr>
          <p:nvPr>
            <p:ph type="title"/>
          </p:nvPr>
        </p:nvSpPr>
        <p:spPr/>
        <p:txBody>
          <a:bodyPr/>
          <a:lstStyle/>
          <a:p>
            <a:r>
              <a:rPr lang="en-US" altLang="zh-CN" dirty="0"/>
              <a:t>To learn more</a:t>
            </a:r>
            <a:endParaRPr lang="en-US" dirty="0"/>
          </a:p>
        </p:txBody>
      </p:sp>
      <p:sp>
        <p:nvSpPr>
          <p:cNvPr id="3" name="Text Placeholder 2">
            <a:extLst>
              <a:ext uri="{FF2B5EF4-FFF2-40B4-BE49-F238E27FC236}">
                <a16:creationId xmlns:a16="http://schemas.microsoft.com/office/drawing/2014/main" id="{5F619B79-6FC2-4AA6-B1DA-8EA6F36C2ADD}"/>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hlinkClick r:id="rId2"/>
              </a:rPr>
              <a:t>GitHub Learning Lab</a:t>
            </a:r>
            <a:endParaRPr lang="en-US" dirty="0"/>
          </a:p>
          <a:p>
            <a:pPr marL="457200" indent="-457200">
              <a:buFont typeface="Arial" panose="020B0604020202020204" pitchFamily="34" charset="0"/>
              <a:buChar char="•"/>
            </a:pPr>
            <a:r>
              <a:rPr lang="zh-CN" altLang="en-US" dirty="0">
                <a:hlinkClick r:id="rId3"/>
              </a:rPr>
              <a:t>有关版本控制与 </a:t>
            </a:r>
            <a:r>
              <a:rPr lang="en-US" dirty="0">
                <a:hlinkClick r:id="rId3"/>
              </a:rPr>
              <a:t>Git </a:t>
            </a:r>
            <a:r>
              <a:rPr lang="zh-CN" altLang="en-US" dirty="0">
                <a:hlinkClick r:id="rId3"/>
              </a:rPr>
              <a:t>结合使用的简介 </a:t>
            </a:r>
            <a:r>
              <a:rPr lang="en-US" altLang="zh-CN" dirty="0">
                <a:hlinkClick r:id="rId3"/>
              </a:rPr>
              <a:t>- </a:t>
            </a:r>
            <a:r>
              <a:rPr lang="en-US" dirty="0">
                <a:hlinkClick r:id="rId3"/>
              </a:rPr>
              <a:t>Learn | Microsoft Docs</a:t>
            </a:r>
            <a:endParaRPr lang="en-US" dirty="0"/>
          </a:p>
          <a:p>
            <a:pPr marL="457200" indent="-457200">
              <a:buFont typeface="Arial" panose="020B0604020202020204" pitchFamily="34" charset="0"/>
              <a:buChar char="•"/>
            </a:pPr>
            <a:r>
              <a:rPr lang="zh-CN" altLang="en-US" dirty="0">
                <a:hlinkClick r:id="rId4"/>
              </a:rPr>
              <a:t>在 </a:t>
            </a:r>
            <a:r>
              <a:rPr lang="en-US" dirty="0">
                <a:hlinkClick r:id="rId4"/>
              </a:rPr>
              <a:t>GitHub </a:t>
            </a:r>
            <a:r>
              <a:rPr lang="zh-CN" altLang="en-US" dirty="0">
                <a:hlinkClick r:id="rId4"/>
              </a:rPr>
              <a:t>上构建社区驱动的软件项目 </a:t>
            </a:r>
            <a:r>
              <a:rPr lang="en-US" altLang="zh-CN" dirty="0">
                <a:hlinkClick r:id="rId4"/>
              </a:rPr>
              <a:t>- </a:t>
            </a:r>
            <a:r>
              <a:rPr lang="en-US" dirty="0">
                <a:hlinkClick r:id="rId4"/>
              </a:rPr>
              <a:t>Learn | Microsoft Docs</a:t>
            </a:r>
            <a:endParaRPr lang="en-US" dirty="0"/>
          </a:p>
        </p:txBody>
      </p:sp>
    </p:spTree>
    <p:extLst>
      <p:ext uri="{BB962C8B-B14F-4D97-AF65-F5344CB8AC3E}">
        <p14:creationId xmlns:p14="http://schemas.microsoft.com/office/powerpoint/2010/main" val="235914902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1EF1-ECE3-402E-A9A2-966B71527307}"/>
              </a:ext>
            </a:extLst>
          </p:cNvPr>
          <p:cNvSpPr>
            <a:spLocks noGrp="1"/>
          </p:cNvSpPr>
          <p:nvPr>
            <p:ph type="title"/>
          </p:nvPr>
        </p:nvSpPr>
        <p:spPr/>
        <p:txBody>
          <a:bodyPr/>
          <a:lstStyle/>
          <a:p>
            <a:r>
              <a:rPr lang="en-US" dirty="0"/>
              <a:t>Benefit as a student</a:t>
            </a:r>
          </a:p>
        </p:txBody>
      </p:sp>
      <p:sp>
        <p:nvSpPr>
          <p:cNvPr id="3" name="Text Placeholder 2">
            <a:extLst>
              <a:ext uri="{FF2B5EF4-FFF2-40B4-BE49-F238E27FC236}">
                <a16:creationId xmlns:a16="http://schemas.microsoft.com/office/drawing/2014/main" id="{AD2F7EFB-F782-498C-9FBF-2C0A95D2553F}"/>
              </a:ext>
            </a:extLst>
          </p:cNvPr>
          <p:cNvSpPr>
            <a:spLocks noGrp="1"/>
          </p:cNvSpPr>
          <p:nvPr>
            <p:ph type="body" sz="quarter" idx="10"/>
          </p:nvPr>
        </p:nvSpPr>
        <p:spPr>
          <a:xfrm>
            <a:off x="586390" y="1434370"/>
            <a:ext cx="11018520" cy="430887"/>
          </a:xfrm>
        </p:spPr>
        <p:txBody>
          <a:bodyPr/>
          <a:lstStyle/>
          <a:p>
            <a:r>
              <a:rPr lang="en-US" dirty="0">
                <a:hlinkClick r:id="rId2"/>
              </a:rPr>
              <a:t>GitHub Student Developer Pack - GitHub Education</a:t>
            </a:r>
            <a:endParaRPr lang="en-US" dirty="0"/>
          </a:p>
        </p:txBody>
      </p:sp>
      <p:pic>
        <p:nvPicPr>
          <p:cNvPr id="5" name="Picture 4">
            <a:extLst>
              <a:ext uri="{FF2B5EF4-FFF2-40B4-BE49-F238E27FC236}">
                <a16:creationId xmlns:a16="http://schemas.microsoft.com/office/drawing/2014/main" id="{6F6DB1FF-66C9-431B-9450-44E094798747}"/>
              </a:ext>
            </a:extLst>
          </p:cNvPr>
          <p:cNvPicPr>
            <a:picLocks noChangeAspect="1"/>
          </p:cNvPicPr>
          <p:nvPr/>
        </p:nvPicPr>
        <p:blipFill>
          <a:blip r:embed="rId3"/>
          <a:stretch>
            <a:fillRect/>
          </a:stretch>
        </p:blipFill>
        <p:spPr>
          <a:xfrm>
            <a:off x="586390" y="2102689"/>
            <a:ext cx="10639040" cy="4235967"/>
          </a:xfrm>
          <a:prstGeom prst="rect">
            <a:avLst/>
          </a:prstGeom>
        </p:spPr>
      </p:pic>
    </p:spTree>
    <p:extLst>
      <p:ext uri="{BB962C8B-B14F-4D97-AF65-F5344CB8AC3E}">
        <p14:creationId xmlns:p14="http://schemas.microsoft.com/office/powerpoint/2010/main" val="1804670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9144000" cy="997196"/>
          </a:xfrm>
        </p:spPr>
        <p:txBody>
          <a:bodyPr/>
          <a:lstStyle/>
          <a:p>
            <a:r>
              <a:rPr lang="en-US" dirty="0"/>
              <a:t>Use GitHub flow in your Group Homework next time!</a:t>
            </a:r>
          </a:p>
        </p:txBody>
      </p:sp>
    </p:spTree>
    <p:extLst>
      <p:ext uri="{BB962C8B-B14F-4D97-AF65-F5344CB8AC3E}">
        <p14:creationId xmlns:p14="http://schemas.microsoft.com/office/powerpoint/2010/main" val="401995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Objectives</a:t>
            </a:r>
          </a:p>
        </p:txBody>
      </p:sp>
      <p:sp>
        <p:nvSpPr>
          <p:cNvPr id="6" name="Text Placeholder 5"/>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altLang="zh-CN" dirty="0"/>
              <a:t>What is Git? What is GitHub?</a:t>
            </a:r>
          </a:p>
          <a:p>
            <a:pPr marL="457200" indent="-457200">
              <a:buFont typeface="Arial" panose="020B0604020202020204" pitchFamily="34" charset="0"/>
              <a:buChar char="•"/>
            </a:pPr>
            <a:r>
              <a:rPr lang="en-US" altLang="zh-CN" dirty="0"/>
              <a:t>How to create and modify projects using Git?</a:t>
            </a:r>
            <a:endParaRPr lang="en-US" dirty="0"/>
          </a:p>
          <a:p>
            <a:pPr marL="457200" indent="-457200">
              <a:buFont typeface="Arial" panose="020B0604020202020204" pitchFamily="34" charset="0"/>
              <a:buChar char="•"/>
            </a:pPr>
            <a:r>
              <a:rPr lang="en-US" altLang="zh-CN" dirty="0"/>
              <a:t>How to develop new features in different branches?</a:t>
            </a:r>
            <a:endParaRPr lang="en-US" dirty="0"/>
          </a:p>
          <a:p>
            <a:pPr marL="457200" indent="-457200">
              <a:buFont typeface="Arial" panose="020B0604020202020204" pitchFamily="34" charset="0"/>
              <a:buChar char="•"/>
            </a:pPr>
            <a:r>
              <a:rPr lang="en-US" altLang="zh-CN" dirty="0"/>
              <a:t>How to push local repository to GitHub?</a:t>
            </a:r>
            <a:endParaRPr lang="en-US" dirty="0"/>
          </a:p>
          <a:p>
            <a:pPr marL="457200" indent="-457200">
              <a:buFont typeface="Arial" panose="020B0604020202020204" pitchFamily="34" charset="0"/>
              <a:buChar char="•"/>
            </a:pPr>
            <a:r>
              <a:rPr lang="en-US" altLang="zh-CN" dirty="0"/>
              <a:t>How to collaborate with others on GitHub?</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2215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Git &amp; GitHub</a:t>
            </a:r>
          </a:p>
        </p:txBody>
      </p:sp>
    </p:spTree>
    <p:extLst>
      <p:ext uri="{BB962C8B-B14F-4D97-AF65-F5344CB8AC3E}">
        <p14:creationId xmlns:p14="http://schemas.microsoft.com/office/powerpoint/2010/main" val="85284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Git</a:t>
            </a:r>
          </a:p>
        </p:txBody>
      </p:sp>
      <p:sp>
        <p:nvSpPr>
          <p:cNvPr id="6" name="Text Placeholder 5"/>
          <p:cNvSpPr>
            <a:spLocks noGrp="1"/>
          </p:cNvSpPr>
          <p:nvPr>
            <p:ph type="body" sz="quarter" idx="10"/>
          </p:nvPr>
        </p:nvSpPr>
        <p:spPr>
          <a:xfrm>
            <a:off x="586390" y="1434370"/>
            <a:ext cx="11018520" cy="2794611"/>
          </a:xfrm>
        </p:spPr>
        <p:txBody>
          <a:bodyPr/>
          <a:lstStyle/>
          <a:p>
            <a:pPr marL="457200" indent="-457200">
              <a:buFontTx/>
              <a:buChar char="-"/>
            </a:pPr>
            <a:r>
              <a:rPr lang="zh-CN" altLang="en-US" dirty="0"/>
              <a:t>版本控制系统</a:t>
            </a:r>
            <a:endParaRPr lang="en-US" dirty="0"/>
          </a:p>
          <a:p>
            <a:pPr marL="685800" lvl="1" indent="-457200">
              <a:buFontTx/>
              <a:buChar char="-"/>
            </a:pPr>
            <a:r>
              <a:rPr lang="zh-CN" altLang="en-US" dirty="0"/>
              <a:t>跟踪文件变化</a:t>
            </a:r>
            <a:endParaRPr lang="en-US" dirty="0"/>
          </a:p>
          <a:p>
            <a:pPr marL="685800" lvl="1" indent="-457200">
              <a:buFontTx/>
              <a:buChar char="-"/>
            </a:pPr>
            <a:r>
              <a:rPr lang="zh-CN" altLang="en-US" dirty="0"/>
              <a:t>回溯历史版本</a:t>
            </a:r>
            <a:endParaRPr lang="en-US" altLang="zh-CN" dirty="0"/>
          </a:p>
          <a:p>
            <a:pPr marL="685800" lvl="1" indent="-457200">
              <a:buFontTx/>
              <a:buChar char="-"/>
            </a:pPr>
            <a:r>
              <a:rPr lang="zh-CN" altLang="en-US" dirty="0"/>
              <a:t>主干分支、特性分支</a:t>
            </a:r>
            <a:endParaRPr lang="en-US" dirty="0"/>
          </a:p>
          <a:p>
            <a:pPr marL="457200" indent="-457200">
              <a:buFontTx/>
              <a:buChar char="-"/>
            </a:pPr>
            <a:r>
              <a:rPr lang="zh-CN" altLang="en-US" dirty="0"/>
              <a:t>分布式</a:t>
            </a:r>
            <a:endParaRPr lang="en-US" dirty="0"/>
          </a:p>
          <a:p>
            <a:pPr marL="685800" lvl="1" indent="-457200">
              <a:buFontTx/>
              <a:buChar char="-"/>
            </a:pPr>
            <a:r>
              <a:rPr lang="zh-CN" altLang="en-US" dirty="0"/>
              <a:t>多个仓库</a:t>
            </a:r>
            <a:endParaRPr lang="en-US" altLang="zh-CN" dirty="0"/>
          </a:p>
          <a:p>
            <a:pPr marL="685800" lvl="1" indent="-457200">
              <a:buFontTx/>
              <a:buChar char="-"/>
            </a:pPr>
            <a:r>
              <a:rPr lang="zh-CN" altLang="en-US" dirty="0"/>
              <a:t>本地和远程同时保留历史记录</a:t>
            </a:r>
            <a:endParaRPr lang="en-US" dirty="0"/>
          </a:p>
        </p:txBody>
      </p:sp>
      <p:pic>
        <p:nvPicPr>
          <p:cNvPr id="3" name="Picture 2">
            <a:extLst>
              <a:ext uri="{FF2B5EF4-FFF2-40B4-BE49-F238E27FC236}">
                <a16:creationId xmlns:a16="http://schemas.microsoft.com/office/drawing/2014/main" id="{0CE60CCA-FEF2-46C9-BE45-CDBD3572C841}"/>
              </a:ext>
            </a:extLst>
          </p:cNvPr>
          <p:cNvPicPr>
            <a:picLocks noChangeAspect="1"/>
          </p:cNvPicPr>
          <p:nvPr/>
        </p:nvPicPr>
        <p:blipFill rotWithShape="1">
          <a:blip r:embed="rId3"/>
          <a:srcRect l="905"/>
          <a:stretch/>
        </p:blipFill>
        <p:spPr>
          <a:xfrm>
            <a:off x="5007005" y="620752"/>
            <a:ext cx="6721019" cy="1204064"/>
          </a:xfrm>
          <a:prstGeom prst="rect">
            <a:avLst/>
          </a:prstGeom>
        </p:spPr>
      </p:pic>
      <p:pic>
        <p:nvPicPr>
          <p:cNvPr id="5" name="Picture 4">
            <a:extLst>
              <a:ext uri="{FF2B5EF4-FFF2-40B4-BE49-F238E27FC236}">
                <a16:creationId xmlns:a16="http://schemas.microsoft.com/office/drawing/2014/main" id="{356101CE-CF80-48F3-A186-2083AED545AE}"/>
              </a:ext>
            </a:extLst>
          </p:cNvPr>
          <p:cNvPicPr>
            <a:picLocks noChangeAspect="1"/>
          </p:cNvPicPr>
          <p:nvPr/>
        </p:nvPicPr>
        <p:blipFill rotWithShape="1">
          <a:blip r:embed="rId4"/>
          <a:srcRect t="1" b="4394"/>
          <a:stretch/>
        </p:blipFill>
        <p:spPr>
          <a:xfrm>
            <a:off x="5007005" y="1988369"/>
            <a:ext cx="6378493" cy="1136572"/>
          </a:xfrm>
          <a:prstGeom prst="rect">
            <a:avLst/>
          </a:prstGeom>
        </p:spPr>
      </p:pic>
      <p:pic>
        <p:nvPicPr>
          <p:cNvPr id="1028" name="Picture 4" descr="image of basic branching workflow">
            <a:extLst>
              <a:ext uri="{FF2B5EF4-FFF2-40B4-BE49-F238E27FC236}">
                <a16:creationId xmlns:a16="http://schemas.microsoft.com/office/drawing/2014/main" id="{AB0BC97C-6354-4032-9DBA-2A7D4DA4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004" y="3288493"/>
            <a:ext cx="5832631" cy="198492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VCS-vs-DVCS">
            <a:extLst>
              <a:ext uri="{FF2B5EF4-FFF2-40B4-BE49-F238E27FC236}">
                <a16:creationId xmlns:a16="http://schemas.microsoft.com/office/drawing/2014/main" id="{8E397EEC-0017-4799-B44B-FD532E6C4D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7004" y="2757018"/>
            <a:ext cx="6911224" cy="36076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28B6042-FD62-41CF-A35D-70B51F6DA2AC}"/>
              </a:ext>
            </a:extLst>
          </p:cNvPr>
          <p:cNvSpPr txBox="1"/>
          <p:nvPr/>
        </p:nvSpPr>
        <p:spPr>
          <a:xfrm>
            <a:off x="5007004" y="6400800"/>
            <a:ext cx="6341480" cy="153888"/>
          </a:xfrm>
          <a:prstGeom prst="rect">
            <a:avLst/>
          </a:prstGeom>
          <a:noFill/>
        </p:spPr>
        <p:txBody>
          <a:bodyPr wrap="none" lIns="0" tIns="0" rIns="0" bIns="0" rtlCol="0">
            <a:spAutoFit/>
          </a:bodyPr>
          <a:lstStyle/>
          <a:p>
            <a:pPr algn="l"/>
            <a:r>
              <a:rPr lang="en-US" altLang="zh-CN" sz="1000" i="1" dirty="0">
                <a:gradFill>
                  <a:gsLst>
                    <a:gs pos="2917">
                      <a:schemeClr val="tx1"/>
                    </a:gs>
                    <a:gs pos="30000">
                      <a:schemeClr val="tx1"/>
                    </a:gs>
                  </a:gsLst>
                  <a:lin ang="5400000" scaled="0"/>
                </a:gradFill>
              </a:rPr>
              <a:t>From</a:t>
            </a:r>
            <a:r>
              <a:rPr lang="zh-CN" altLang="en-US" sz="1000" i="1" dirty="0">
                <a:gradFill>
                  <a:gsLst>
                    <a:gs pos="2917">
                      <a:schemeClr val="tx1"/>
                    </a:gs>
                    <a:gs pos="30000">
                      <a:schemeClr val="tx1"/>
                    </a:gs>
                  </a:gsLst>
                  <a:lin ang="5400000" scaled="0"/>
                </a:gradFill>
              </a:rPr>
              <a:t>：</a:t>
            </a:r>
            <a:r>
              <a:rPr lang="en-US" altLang="zh-CN" sz="1000" i="1" dirty="0">
                <a:gradFill>
                  <a:gsLst>
                    <a:gs pos="2917">
                      <a:schemeClr val="tx1"/>
                    </a:gs>
                    <a:gs pos="30000">
                      <a:schemeClr val="tx1"/>
                    </a:gs>
                  </a:gsLst>
                  <a:lin ang="5400000" scaled="0"/>
                </a:gradFill>
              </a:rPr>
              <a:t>https://www.geeksforgeeks.org/centralized-vs-distributed-version-control-which-one-should-we-choose/</a:t>
            </a:r>
            <a:endParaRPr lang="en-US" sz="1000" i="1" dirty="0">
              <a:gradFill>
                <a:gsLst>
                  <a:gs pos="2917">
                    <a:schemeClr val="tx1"/>
                  </a:gs>
                  <a:gs pos="30000">
                    <a:schemeClr val="tx1"/>
                  </a:gs>
                </a:gsLst>
                <a:lin ang="5400000" scaled="0"/>
              </a:gradFill>
            </a:endParaRPr>
          </a:p>
        </p:txBody>
      </p:sp>
      <p:pic>
        <p:nvPicPr>
          <p:cNvPr id="1026" name="Picture 2" descr="Git">
            <a:extLst>
              <a:ext uri="{FF2B5EF4-FFF2-40B4-BE49-F238E27FC236}">
                <a16:creationId xmlns:a16="http://schemas.microsoft.com/office/drawing/2014/main" id="{4605ACD9-0993-4A22-AA2F-73374910C0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197" y="4985480"/>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1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28"/>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B3BE-6743-4662-80C7-042AA9E49ECE}"/>
              </a:ext>
            </a:extLst>
          </p:cNvPr>
          <p:cNvSpPr>
            <a:spLocks noGrp="1"/>
          </p:cNvSpPr>
          <p:nvPr>
            <p:ph type="title"/>
          </p:nvPr>
        </p:nvSpPr>
        <p:spPr/>
        <p:txBody>
          <a:bodyPr/>
          <a:lstStyle/>
          <a:p>
            <a:r>
              <a:rPr lang="en-US" dirty="0"/>
              <a:t>GitHub</a:t>
            </a:r>
          </a:p>
        </p:txBody>
      </p:sp>
      <p:sp>
        <p:nvSpPr>
          <p:cNvPr id="3" name="Text Placeholder 2">
            <a:extLst>
              <a:ext uri="{FF2B5EF4-FFF2-40B4-BE49-F238E27FC236}">
                <a16:creationId xmlns:a16="http://schemas.microsoft.com/office/drawing/2014/main" id="{A3DCC931-0E4D-4757-9F44-5F4936B27FD2}"/>
              </a:ext>
            </a:extLst>
          </p:cNvPr>
          <p:cNvSpPr>
            <a:spLocks noGrp="1"/>
          </p:cNvSpPr>
          <p:nvPr>
            <p:ph type="body" sz="quarter" idx="10"/>
          </p:nvPr>
        </p:nvSpPr>
        <p:spPr>
          <a:xfrm>
            <a:off x="586390" y="1434370"/>
            <a:ext cx="11018520" cy="1982081"/>
          </a:xfrm>
        </p:spPr>
        <p:txBody>
          <a:bodyPr/>
          <a:lstStyle/>
          <a:p>
            <a:pPr marL="457200" indent="-457200">
              <a:buFontTx/>
              <a:buChar char="-"/>
            </a:pPr>
            <a:r>
              <a:rPr lang="en-US" altLang="zh-CN" dirty="0"/>
              <a:t>Git</a:t>
            </a:r>
            <a:r>
              <a:rPr lang="zh-CN" altLang="en-US" dirty="0"/>
              <a:t>仓库托管</a:t>
            </a:r>
            <a:endParaRPr lang="en-US" altLang="zh-CN" dirty="0"/>
          </a:p>
          <a:p>
            <a:pPr marL="457200" indent="-457200">
              <a:buFontTx/>
              <a:buChar char="-"/>
            </a:pPr>
            <a:r>
              <a:rPr lang="en-US" altLang="zh-CN" dirty="0"/>
              <a:t>Issue</a:t>
            </a:r>
          </a:p>
          <a:p>
            <a:pPr marL="457200" indent="-457200">
              <a:buFontTx/>
              <a:buChar char="-"/>
            </a:pPr>
            <a:r>
              <a:rPr lang="en-US" altLang="zh-CN" dirty="0"/>
              <a:t>Pull Request</a:t>
            </a:r>
          </a:p>
          <a:p>
            <a:pPr marL="457200" indent="-457200">
              <a:buFontTx/>
              <a:buChar char="-"/>
            </a:pPr>
            <a:r>
              <a:rPr lang="zh-CN" altLang="en-US" dirty="0"/>
              <a:t>开源社区</a:t>
            </a:r>
            <a:endParaRPr lang="en-US" altLang="zh-CN" dirty="0"/>
          </a:p>
        </p:txBody>
      </p:sp>
      <p:pic>
        <p:nvPicPr>
          <p:cNvPr id="4098" name="Picture 2" descr="GitHub · GitHub">
            <a:extLst>
              <a:ext uri="{FF2B5EF4-FFF2-40B4-BE49-F238E27FC236}">
                <a16:creationId xmlns:a16="http://schemas.microsoft.com/office/drawing/2014/main" id="{D1C4591F-F49B-4A9F-8164-0AA2C6EDC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90" y="4318389"/>
            <a:ext cx="1845815" cy="18458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89E1E7-273A-40E9-A10B-21214F8A9F01}"/>
              </a:ext>
            </a:extLst>
          </p:cNvPr>
          <p:cNvPicPr>
            <a:picLocks noChangeAspect="1"/>
          </p:cNvPicPr>
          <p:nvPr/>
        </p:nvPicPr>
        <p:blipFill>
          <a:blip r:embed="rId4"/>
          <a:stretch>
            <a:fillRect/>
          </a:stretch>
        </p:blipFill>
        <p:spPr>
          <a:xfrm>
            <a:off x="3202305" y="457200"/>
            <a:ext cx="8827478" cy="3217995"/>
          </a:xfrm>
          <a:prstGeom prst="rect">
            <a:avLst/>
          </a:prstGeom>
        </p:spPr>
      </p:pic>
      <p:pic>
        <p:nvPicPr>
          <p:cNvPr id="18" name="Picture 17">
            <a:extLst>
              <a:ext uri="{FF2B5EF4-FFF2-40B4-BE49-F238E27FC236}">
                <a16:creationId xmlns:a16="http://schemas.microsoft.com/office/drawing/2014/main" id="{EFC64661-7A72-47D1-8D62-C2DD598B4256}"/>
              </a:ext>
            </a:extLst>
          </p:cNvPr>
          <p:cNvPicPr>
            <a:picLocks noChangeAspect="1"/>
          </p:cNvPicPr>
          <p:nvPr/>
        </p:nvPicPr>
        <p:blipFill>
          <a:blip r:embed="rId5"/>
          <a:stretch>
            <a:fillRect/>
          </a:stretch>
        </p:blipFill>
        <p:spPr>
          <a:xfrm>
            <a:off x="3202305" y="1163061"/>
            <a:ext cx="8836761" cy="2938854"/>
          </a:xfrm>
          <a:prstGeom prst="rect">
            <a:avLst/>
          </a:prstGeom>
        </p:spPr>
      </p:pic>
      <p:pic>
        <p:nvPicPr>
          <p:cNvPr id="20" name="Picture 19">
            <a:extLst>
              <a:ext uri="{FF2B5EF4-FFF2-40B4-BE49-F238E27FC236}">
                <a16:creationId xmlns:a16="http://schemas.microsoft.com/office/drawing/2014/main" id="{28A4EA84-507D-454C-8199-8E97AFA55BBD}"/>
              </a:ext>
            </a:extLst>
          </p:cNvPr>
          <p:cNvPicPr>
            <a:picLocks noChangeAspect="1"/>
          </p:cNvPicPr>
          <p:nvPr/>
        </p:nvPicPr>
        <p:blipFill>
          <a:blip r:embed="rId6"/>
          <a:stretch>
            <a:fillRect/>
          </a:stretch>
        </p:blipFill>
        <p:spPr>
          <a:xfrm>
            <a:off x="3193022" y="1664206"/>
            <a:ext cx="8827477" cy="3062594"/>
          </a:xfrm>
          <a:prstGeom prst="rect">
            <a:avLst/>
          </a:prstGeom>
        </p:spPr>
      </p:pic>
      <p:pic>
        <p:nvPicPr>
          <p:cNvPr id="21" name="Picture 20">
            <a:extLst>
              <a:ext uri="{FF2B5EF4-FFF2-40B4-BE49-F238E27FC236}">
                <a16:creationId xmlns:a16="http://schemas.microsoft.com/office/drawing/2014/main" id="{0CDE3A55-49BB-4DFE-ABA4-76CBEF4459AD}"/>
              </a:ext>
            </a:extLst>
          </p:cNvPr>
          <p:cNvPicPr>
            <a:picLocks noChangeAspect="1"/>
          </p:cNvPicPr>
          <p:nvPr/>
        </p:nvPicPr>
        <p:blipFill>
          <a:blip r:embed="rId7"/>
          <a:stretch>
            <a:fillRect/>
          </a:stretch>
        </p:blipFill>
        <p:spPr>
          <a:xfrm>
            <a:off x="3220871" y="2288570"/>
            <a:ext cx="8827478" cy="3602914"/>
          </a:xfrm>
          <a:prstGeom prst="rect">
            <a:avLst/>
          </a:prstGeom>
        </p:spPr>
      </p:pic>
    </p:spTree>
    <p:extLst>
      <p:ext uri="{BB962C8B-B14F-4D97-AF65-F5344CB8AC3E}">
        <p14:creationId xmlns:p14="http://schemas.microsoft.com/office/powerpoint/2010/main" val="4260872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9404-230E-49B0-B363-DACE1677F5BE}"/>
              </a:ext>
            </a:extLst>
          </p:cNvPr>
          <p:cNvSpPr>
            <a:spLocks noGrp="1"/>
          </p:cNvSpPr>
          <p:nvPr>
            <p:ph type="title"/>
          </p:nvPr>
        </p:nvSpPr>
        <p:spPr/>
        <p:txBody>
          <a:bodyPr/>
          <a:lstStyle/>
          <a:p>
            <a:r>
              <a:rPr lang="en-US" altLang="zh-CN" dirty="0"/>
              <a:t>Create and Modify Git Project</a:t>
            </a:r>
            <a:endParaRPr lang="en-US" dirty="0"/>
          </a:p>
        </p:txBody>
      </p:sp>
      <p:sp>
        <p:nvSpPr>
          <p:cNvPr id="3" name="Text Placeholder 4">
            <a:extLst>
              <a:ext uri="{FF2B5EF4-FFF2-40B4-BE49-F238E27FC236}">
                <a16:creationId xmlns:a16="http://schemas.microsoft.com/office/drawing/2014/main" id="{E0572261-BFFF-4537-B815-D5DD966EAD5B}"/>
              </a:ext>
            </a:extLst>
          </p:cNvPr>
          <p:cNvSpPr txBox="1">
            <a:spLocks/>
          </p:cNvSpPr>
          <p:nvPr/>
        </p:nvSpPr>
        <p:spPr>
          <a:xfrm>
            <a:off x="521208" y="3614291"/>
            <a:ext cx="8111068" cy="113877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b="1" i="1" dirty="0"/>
              <a:t>By </a:t>
            </a:r>
            <a:r>
              <a:rPr lang="en-US" altLang="zh-CN" sz="1800" b="1" i="1" dirty="0" err="1"/>
              <a:t>Yousra</a:t>
            </a:r>
            <a:r>
              <a:rPr lang="en-US" altLang="zh-CN" sz="1800" b="1" i="1" dirty="0"/>
              <a:t> BERRACHEDI</a:t>
            </a:r>
          </a:p>
        </p:txBody>
      </p:sp>
    </p:spTree>
    <p:extLst>
      <p:ext uri="{BB962C8B-B14F-4D97-AF65-F5344CB8AC3E}">
        <p14:creationId xmlns:p14="http://schemas.microsoft.com/office/powerpoint/2010/main" val="294437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 user information</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dirty="0"/>
              <a:t>User information will be recorded in Git log</a:t>
            </a:r>
          </a:p>
          <a:p>
            <a:pPr marL="457200" indent="-457200">
              <a:buFont typeface="Arial" panose="020B0604020202020204" pitchFamily="34" charset="0"/>
              <a:buChar char="•"/>
            </a:pPr>
            <a:r>
              <a:rPr lang="en-US" dirty="0"/>
              <a:t>Config username: git config --global user.name &lt;</a:t>
            </a:r>
            <a:r>
              <a:rPr lang="en-US" dirty="0" err="1"/>
              <a:t>user_name</a:t>
            </a:r>
            <a:r>
              <a:rPr lang="en-US" dirty="0"/>
              <a:t>&gt;</a:t>
            </a:r>
          </a:p>
          <a:p>
            <a:pPr marL="457200" indent="-457200">
              <a:buFont typeface="Arial" panose="020B0604020202020204" pitchFamily="34" charset="0"/>
              <a:buChar char="•"/>
            </a:pPr>
            <a:r>
              <a:rPr lang="en-US" dirty="0"/>
              <a:t>Config email: git config --global </a:t>
            </a:r>
            <a:r>
              <a:rPr lang="en-US" dirty="0" err="1"/>
              <a:t>user.email</a:t>
            </a:r>
            <a:r>
              <a:rPr lang="en-US" dirty="0"/>
              <a:t> &lt;</a:t>
            </a:r>
            <a:r>
              <a:rPr lang="en-US" dirty="0" err="1"/>
              <a:t>email_address</a:t>
            </a:r>
            <a:r>
              <a:rPr lang="en-US" dirty="0"/>
              <a:t>&gt;</a:t>
            </a:r>
          </a:p>
          <a:p>
            <a:endParaRPr lang="en-US" dirty="0"/>
          </a:p>
        </p:txBody>
      </p:sp>
      <p:pic>
        <p:nvPicPr>
          <p:cNvPr id="3" name="Picture 2">
            <a:extLst>
              <a:ext uri="{FF2B5EF4-FFF2-40B4-BE49-F238E27FC236}">
                <a16:creationId xmlns:a16="http://schemas.microsoft.com/office/drawing/2014/main" id="{FAB915BD-D6FA-4A55-9F74-0B3BABA7768F}"/>
              </a:ext>
            </a:extLst>
          </p:cNvPr>
          <p:cNvPicPr>
            <a:picLocks noChangeAspect="1"/>
          </p:cNvPicPr>
          <p:nvPr/>
        </p:nvPicPr>
        <p:blipFill>
          <a:blip r:embed="rId3"/>
          <a:stretch>
            <a:fillRect/>
          </a:stretch>
        </p:blipFill>
        <p:spPr>
          <a:xfrm>
            <a:off x="586390" y="3226338"/>
            <a:ext cx="10726226" cy="1226570"/>
          </a:xfrm>
          <a:prstGeom prst="rect">
            <a:avLst/>
          </a:prstGeom>
        </p:spPr>
      </p:pic>
      <p:pic>
        <p:nvPicPr>
          <p:cNvPr id="8" name="Picture 7">
            <a:extLst>
              <a:ext uri="{FF2B5EF4-FFF2-40B4-BE49-F238E27FC236}">
                <a16:creationId xmlns:a16="http://schemas.microsoft.com/office/drawing/2014/main" id="{EF4CB1D8-ADAE-4FDE-AF11-F3F19262B85C}"/>
              </a:ext>
            </a:extLst>
          </p:cNvPr>
          <p:cNvPicPr>
            <a:picLocks noChangeAspect="1"/>
          </p:cNvPicPr>
          <p:nvPr/>
        </p:nvPicPr>
        <p:blipFill>
          <a:blip r:embed="rId4"/>
          <a:stretch>
            <a:fillRect/>
          </a:stretch>
        </p:blipFill>
        <p:spPr>
          <a:xfrm>
            <a:off x="586390" y="4705455"/>
            <a:ext cx="9504760" cy="1539421"/>
          </a:xfrm>
          <a:prstGeom prst="rect">
            <a:avLst/>
          </a:prstGeom>
        </p:spPr>
      </p:pic>
    </p:spTree>
    <p:extLst>
      <p:ext uri="{BB962C8B-B14F-4D97-AF65-F5344CB8AC3E}">
        <p14:creationId xmlns:p14="http://schemas.microsoft.com/office/powerpoint/2010/main" val="161471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elements/1.1/"/>
    <ds:schemaRef ds:uri="976fdccd-ca8b-4477-a16f-3129ac8e5ee5"/>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 ds:uri="http://schemas.microsoft.com/office/2006/metadata/properties"/>
    <ds:schemaRef ds:uri="6d3b3f7c-4b71-40c9-8fff-4f7fb96ddea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2279</TotalTime>
  <Words>1699</Words>
  <Application>Microsoft Office PowerPoint</Application>
  <PresentationFormat>Widescreen</PresentationFormat>
  <Paragraphs>184</Paragraphs>
  <Slides>37</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Ease your Group Homework with GitHub</vt:lpstr>
      <vt:lpstr>Prerequisites</vt:lpstr>
      <vt:lpstr>Objectives</vt:lpstr>
      <vt:lpstr>Introduction to Git &amp; GitHub</vt:lpstr>
      <vt:lpstr>Git</vt:lpstr>
      <vt:lpstr>GitHub</vt:lpstr>
      <vt:lpstr>Create and Modify Git Project</vt:lpstr>
      <vt:lpstr>Config user information</vt:lpstr>
      <vt:lpstr>Initialize Git repository</vt:lpstr>
      <vt:lpstr>Git index</vt:lpstr>
      <vt:lpstr>Add file to index</vt:lpstr>
      <vt:lpstr>Commit changes</vt:lpstr>
      <vt:lpstr>Check commit log</vt:lpstr>
      <vt:lpstr>Demo time</vt:lpstr>
      <vt:lpstr>Work on branches</vt:lpstr>
      <vt:lpstr>What is branch?</vt:lpstr>
      <vt:lpstr>Create and switch branches</vt:lpstr>
      <vt:lpstr>Merge branches</vt:lpstr>
      <vt:lpstr>Demo time</vt:lpstr>
      <vt:lpstr>Push local repository to GitHub</vt:lpstr>
      <vt:lpstr>Create GitHub repository</vt:lpstr>
      <vt:lpstr>More options </vt:lpstr>
      <vt:lpstr>Add remote repo in local repo</vt:lpstr>
      <vt:lpstr>Push to remote repo</vt:lpstr>
      <vt:lpstr>Demo time</vt:lpstr>
      <vt:lpstr>GitHub Flow</vt:lpstr>
      <vt:lpstr>A branch-based workflow</vt:lpstr>
      <vt:lpstr>Issue</vt:lpstr>
      <vt:lpstr>Fork</vt:lpstr>
      <vt:lpstr>Pull Request</vt:lpstr>
      <vt:lpstr>Demo time</vt:lpstr>
      <vt:lpstr>Review</vt:lpstr>
      <vt:lpstr>What have we learned?</vt:lpstr>
      <vt:lpstr>To learn more</vt:lpstr>
      <vt:lpstr>Benefit as a student</vt:lpstr>
      <vt:lpstr>Use GitHub flow in your Group Homework next time!</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Wenwei Lin</cp:lastModifiedBy>
  <cp:revision>140</cp:revision>
  <dcterms:created xsi:type="dcterms:W3CDTF">2019-03-28T18:40:02Z</dcterms:created>
  <dcterms:modified xsi:type="dcterms:W3CDTF">2022-04-02T12:32:14Z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