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  <p:sldMasterId id="2147483854" r:id="rId2"/>
  </p:sldMasterIdLst>
  <p:notesMasterIdLst>
    <p:notesMasterId r:id="rId28"/>
  </p:notesMasterIdLst>
  <p:handoutMasterIdLst>
    <p:handoutMasterId r:id="rId29"/>
  </p:handoutMasterIdLst>
  <p:sldIdLst>
    <p:sldId id="753" r:id="rId3"/>
    <p:sldId id="739" r:id="rId4"/>
    <p:sldId id="740" r:id="rId5"/>
    <p:sldId id="750" r:id="rId6"/>
    <p:sldId id="743" r:id="rId7"/>
    <p:sldId id="727" r:id="rId8"/>
    <p:sldId id="747" r:id="rId9"/>
    <p:sldId id="724" r:id="rId10"/>
    <p:sldId id="710" r:id="rId11"/>
    <p:sldId id="734" r:id="rId12"/>
    <p:sldId id="707" r:id="rId13"/>
    <p:sldId id="729" r:id="rId14"/>
    <p:sldId id="754" r:id="rId15"/>
    <p:sldId id="715" r:id="rId16"/>
    <p:sldId id="730" r:id="rId17"/>
    <p:sldId id="718" r:id="rId18"/>
    <p:sldId id="751" r:id="rId19"/>
    <p:sldId id="748" r:id="rId20"/>
    <p:sldId id="749" r:id="rId21"/>
    <p:sldId id="719" r:id="rId22"/>
    <p:sldId id="721" r:id="rId23"/>
    <p:sldId id="732" r:id="rId24"/>
    <p:sldId id="733" r:id="rId25"/>
    <p:sldId id="736" r:id="rId26"/>
    <p:sldId id="728" r:id="rId27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0C13B1B-C445-4043-B0E9-83EB271429E2}">
          <p14:sldIdLst>
            <p14:sldId id="753"/>
            <p14:sldId id="739"/>
            <p14:sldId id="740"/>
            <p14:sldId id="750"/>
            <p14:sldId id="743"/>
            <p14:sldId id="727"/>
            <p14:sldId id="747"/>
            <p14:sldId id="724"/>
            <p14:sldId id="710"/>
            <p14:sldId id="734"/>
            <p14:sldId id="707"/>
            <p14:sldId id="729"/>
            <p14:sldId id="754"/>
            <p14:sldId id="715"/>
            <p14:sldId id="730"/>
            <p14:sldId id="718"/>
            <p14:sldId id="751"/>
            <p14:sldId id="748"/>
            <p14:sldId id="749"/>
            <p14:sldId id="719"/>
            <p14:sldId id="721"/>
            <p14:sldId id="732"/>
            <p14:sldId id="733"/>
            <p14:sldId id="736"/>
            <p14:sldId id="728"/>
          </p14:sldIdLst>
        </p14:section>
        <p14:section name="Appendix" id="{5190E949-81AF-2D4D-9AB3-8DFFECD9F4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AE11"/>
    <a:srgbClr val="99CC66"/>
    <a:srgbClr val="FFFF00"/>
    <a:srgbClr val="71A042"/>
    <a:srgbClr val="437233"/>
    <a:srgbClr val="BB4F5F"/>
    <a:srgbClr val="FFD61D"/>
    <a:srgbClr val="38A0A2"/>
    <a:srgbClr val="5F5F5F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2" autoAdjust="0"/>
    <p:restoredTop sz="98492" autoAdjust="0"/>
  </p:normalViewPr>
  <p:slideViewPr>
    <p:cSldViewPr>
      <p:cViewPr>
        <p:scale>
          <a:sx n="100" d="100"/>
          <a:sy n="100" d="100"/>
        </p:scale>
        <p:origin x="-2256" y="-480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920" y="-90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kimhausmann:Documents:H%20Engage%20Data%2012.12.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kimhausmann:Documents:H%20Engage%20Data%2012.12.1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mhausmann:Documents:H%20Engage%20Data%2012.12.1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kimhausmann:Documents:H%20Engage%20Data%2012.12.1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kimhausmann:Documents:H%20Engage%20Data%2012.12.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of U.S. adults who own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Sheet1!$A$17:$A$23</c:f>
              <c:strCache>
                <c:ptCount val="7"/>
                <c:pt idx="0">
                  <c:v>Cell phone</c:v>
                </c:pt>
                <c:pt idx="1">
                  <c:v>Laptop</c:v>
                </c:pt>
                <c:pt idx="2">
                  <c:v>Desktop</c:v>
                </c:pt>
                <c:pt idx="3">
                  <c:v>MP3 player</c:v>
                </c:pt>
                <c:pt idx="4">
                  <c:v>Game console</c:v>
                </c:pt>
                <c:pt idx="5">
                  <c:v>E-book reader</c:v>
                </c:pt>
                <c:pt idx="6">
                  <c:v>Tablet computer </c:v>
                </c:pt>
              </c:strCache>
            </c:strRef>
          </c:cat>
          <c:val>
            <c:numRef>
              <c:f>Sheet1!$B$17:$B$23</c:f>
              <c:numCache>
                <c:formatCode>0%</c:formatCode>
                <c:ptCount val="7"/>
                <c:pt idx="0">
                  <c:v>0.88</c:v>
                </c:pt>
                <c:pt idx="1">
                  <c:v>0.57</c:v>
                </c:pt>
                <c:pt idx="2">
                  <c:v>0.55</c:v>
                </c:pt>
                <c:pt idx="3">
                  <c:v>0.44</c:v>
                </c:pt>
                <c:pt idx="4">
                  <c:v>0.42</c:v>
                </c:pt>
                <c:pt idx="5">
                  <c:v>0.19</c:v>
                </c:pt>
                <c:pt idx="6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955096"/>
        <c:axId val="2073958072"/>
      </c:barChart>
      <c:catAx>
        <c:axId val="2073955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3958072"/>
        <c:crosses val="autoZero"/>
        <c:auto val="1"/>
        <c:lblAlgn val="ctr"/>
        <c:lblOffset val="100"/>
        <c:noMultiLvlLbl val="0"/>
      </c:catAx>
      <c:valAx>
        <c:axId val="20739580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3955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Household income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Sheet1!$A$156:$A$159</c:f>
              <c:strCache>
                <c:ptCount val="4"/>
                <c:pt idx="0">
                  <c:v>Less than $30.000</c:v>
                </c:pt>
                <c:pt idx="1">
                  <c:v>$30,000 - $49,999</c:v>
                </c:pt>
                <c:pt idx="2">
                  <c:v>$50,000 - $74,999</c:v>
                </c:pt>
                <c:pt idx="3">
                  <c:v>$75,000 +</c:v>
                </c:pt>
              </c:strCache>
            </c:strRef>
          </c:cat>
          <c:val>
            <c:numRef>
              <c:f>Sheet1!$B$156:$B$159</c:f>
              <c:numCache>
                <c:formatCode>General</c:formatCode>
                <c:ptCount val="4"/>
                <c:pt idx="0">
                  <c:v>14.9</c:v>
                </c:pt>
                <c:pt idx="1">
                  <c:v>13.0</c:v>
                </c:pt>
                <c:pt idx="2">
                  <c:v>11.7</c:v>
                </c:pt>
                <c:pt idx="3">
                  <c:v>11.9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203960"/>
        <c:axId val="2073186856"/>
      </c:barChart>
      <c:catAx>
        <c:axId val="2073203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186856"/>
        <c:crosses val="autoZero"/>
        <c:auto val="1"/>
        <c:lblAlgn val="ctr"/>
        <c:lblOffset val="100"/>
        <c:noMultiLvlLbl val="0"/>
      </c:catAx>
      <c:valAx>
        <c:axId val="207318685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203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Education level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Sheet1!$A$174:$A$177</c:f>
              <c:strCache>
                <c:ptCount val="4"/>
                <c:pt idx="0">
                  <c:v>Less than high school</c:v>
                </c:pt>
                <c:pt idx="1">
                  <c:v>High school diploma</c:v>
                </c:pt>
                <c:pt idx="2">
                  <c:v>Some college</c:v>
                </c:pt>
                <c:pt idx="3">
                  <c:v>College + </c:v>
                </c:pt>
              </c:strCache>
            </c:strRef>
          </c:cat>
          <c:val>
            <c:numRef>
              <c:f>Sheet1!$B$174:$B$177</c:f>
              <c:numCache>
                <c:formatCode>General</c:formatCode>
                <c:ptCount val="4"/>
                <c:pt idx="0">
                  <c:v>69.4</c:v>
                </c:pt>
                <c:pt idx="1">
                  <c:v>45.4</c:v>
                </c:pt>
                <c:pt idx="2">
                  <c:v>53.0</c:v>
                </c:pt>
                <c:pt idx="3">
                  <c:v>23.8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171224"/>
        <c:axId val="2073154200"/>
      </c:barChart>
      <c:catAx>
        <c:axId val="2073171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154200"/>
        <c:crosses val="autoZero"/>
        <c:auto val="1"/>
        <c:lblAlgn val="ctr"/>
        <c:lblOffset val="100"/>
        <c:noMultiLvlLbl val="0"/>
      </c:catAx>
      <c:valAx>
        <c:axId val="2073154200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171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 smtClean="0"/>
              <a:t>% of U.S. mobile audience using mobile media</a:t>
            </a:r>
            <a:endParaRPr lang="en-US" sz="18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CAE11"/>
            </a:solidFill>
          </c:spPr>
          <c:dPt>
            <c:idx val="1"/>
            <c:bubble3D val="0"/>
            <c:spPr>
              <a:solidFill>
                <a:srgbClr val="5F5F5F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Used mobile media</a:t>
                    </a:r>
                  </a:p>
                  <a:p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55.2</a:t>
                    </a:r>
                    <a:r>
                      <a:rPr lang="en-US" sz="1200">
                        <a:solidFill>
                          <a:schemeClr val="bg1"/>
                        </a:solidFill>
                      </a:rPr>
                      <a:t>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Did not use </a:t>
                    </a:r>
                  </a:p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mobile media</a:t>
                    </a:r>
                  </a:p>
                  <a:p>
                    <a:r>
                      <a:rPr lang="en-US" sz="1200" dirty="0" smtClean="0">
                        <a:solidFill>
                          <a:schemeClr val="bg1"/>
                        </a:solidFill>
                      </a:rPr>
                      <a:t>44.8</a:t>
                    </a:r>
                    <a:r>
                      <a:rPr lang="en-US" sz="1200" dirty="0">
                        <a:solidFill>
                          <a:schemeClr val="bg1"/>
                        </a:solidFill>
                      </a:rPr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Used mobile media</c:v>
                </c:pt>
                <c:pt idx="1">
                  <c:v>Did not use mobile media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0.552</c:v>
                </c:pt>
                <c:pt idx="1">
                  <c:v>0.448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Types</a:t>
            </a:r>
            <a:r>
              <a:rPr lang="en-US" baseline="0" dirty="0">
                <a:latin typeface="Helvetica"/>
                <a:cs typeface="Helvetica"/>
              </a:rPr>
              <a:t> of apps that adults download</a:t>
            </a:r>
            <a:endParaRPr lang="en-US" dirty="0"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Sheet1!$A$650:$A$658</c:f>
              <c:strCache>
                <c:ptCount val="9"/>
                <c:pt idx="0">
                  <c:v>Provided regular updates on news, weather, sports or stocks</c:v>
                </c:pt>
                <c:pt idx="1">
                  <c:v>Helped you communicate with friends or family</c:v>
                </c:pt>
                <c:pt idx="2">
                  <c:v>Helped you learn about something you were interested in</c:v>
                </c:pt>
                <c:pt idx="3">
                  <c:v>Helped you get more information about a destination you were visiting</c:v>
                </c:pt>
                <c:pt idx="4">
                  <c:v>Helped with work-related tasks</c:v>
                </c:pt>
                <c:pt idx="5">
                  <c:v>Helped you shop or make purchases</c:v>
                </c:pt>
                <c:pt idx="6">
                  <c:v>Allowed you to watch movies or TV shows online</c:v>
                </c:pt>
                <c:pt idx="7">
                  <c:v>Helped you get more information about an event you were attending </c:v>
                </c:pt>
                <c:pt idx="8">
                  <c:v>Helped you track or manage your health</c:v>
                </c:pt>
              </c:strCache>
            </c:strRef>
          </c:cat>
          <c:val>
            <c:numRef>
              <c:f>Sheet1!$B$650:$B$658</c:f>
              <c:numCache>
                <c:formatCode>0%</c:formatCode>
                <c:ptCount val="9"/>
                <c:pt idx="0">
                  <c:v>0.74</c:v>
                </c:pt>
                <c:pt idx="1">
                  <c:v>0.67</c:v>
                </c:pt>
                <c:pt idx="2">
                  <c:v>0.64</c:v>
                </c:pt>
                <c:pt idx="3">
                  <c:v>0.53</c:v>
                </c:pt>
                <c:pt idx="4">
                  <c:v>0.48</c:v>
                </c:pt>
                <c:pt idx="5">
                  <c:v>0.46</c:v>
                </c:pt>
                <c:pt idx="6">
                  <c:v>0.43</c:v>
                </c:pt>
                <c:pt idx="7">
                  <c:v>0.35</c:v>
                </c:pt>
                <c:pt idx="8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061848"/>
        <c:axId val="2073058792"/>
      </c:barChart>
      <c:catAx>
        <c:axId val="207306184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Helvetica"/>
                <a:cs typeface="Helvetica"/>
              </a:defRPr>
            </a:pPr>
            <a:endParaRPr lang="en-US"/>
          </a:p>
        </c:txPr>
        <c:crossAx val="2073058792"/>
        <c:crosses val="autoZero"/>
        <c:auto val="1"/>
        <c:lblAlgn val="ctr"/>
        <c:lblOffset val="100"/>
        <c:noMultiLvlLbl val="0"/>
      </c:catAx>
      <c:valAx>
        <c:axId val="2073058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</a:t>
                </a:r>
                <a:r>
                  <a:rPr lang="en-US" baseline="0">
                    <a:latin typeface="Helvetica"/>
                  </a:rPr>
                  <a:t> of app downloaders that have downloaded an app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061848"/>
        <c:crosses val="max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of U.S. adults who use the Internet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18-29</c:v>
                </c:pt>
                <c:pt idx="1">
                  <c:v>30-49</c:v>
                </c:pt>
                <c:pt idx="2">
                  <c:v>50-64</c:v>
                </c:pt>
                <c:pt idx="3">
                  <c:v>65+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0.94</c:v>
                </c:pt>
                <c:pt idx="1">
                  <c:v>0.88</c:v>
                </c:pt>
                <c:pt idx="2">
                  <c:v>0.79</c:v>
                </c:pt>
                <c:pt idx="3">
                  <c:v>0.48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605080"/>
        <c:axId val="2074608056"/>
      </c:barChart>
      <c:catAx>
        <c:axId val="207460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2074608056"/>
        <c:crosses val="autoZero"/>
        <c:auto val="1"/>
        <c:lblAlgn val="ctr"/>
        <c:lblOffset val="100"/>
        <c:noMultiLvlLbl val="0"/>
      </c:catAx>
      <c:valAx>
        <c:axId val="20746080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46050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Average</a:t>
            </a:r>
            <a:r>
              <a:rPr lang="en-US" baseline="0">
                <a:latin typeface="Helvetica"/>
              </a:rPr>
              <a:t> hours spent online per person per month</a:t>
            </a:r>
            <a:endParaRPr lang="en-US">
              <a:latin typeface="Helvetica"/>
            </a:endParaRPr>
          </a:p>
        </c:rich>
      </c:tx>
      <c:layout>
        <c:manualLayout>
          <c:xMode val="edge"/>
          <c:yMode val="edge"/>
          <c:x val="0.138830577427821"/>
          <c:y val="0.0929487179487179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Sheet1!$A$267:$A$273</c:f>
              <c:strCache>
                <c:ptCount val="7"/>
                <c:pt idx="0">
                  <c:v>12-17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  <c:pt idx="6">
                  <c:v>65+</c:v>
                </c:pt>
              </c:strCache>
            </c:strRef>
          </c:cat>
          <c:val>
            <c:numRef>
              <c:f>Sheet1!$B$267:$B$273</c:f>
              <c:numCache>
                <c:formatCode>General</c:formatCode>
                <c:ptCount val="7"/>
                <c:pt idx="0">
                  <c:v>22.3</c:v>
                </c:pt>
                <c:pt idx="1">
                  <c:v>32.2</c:v>
                </c:pt>
                <c:pt idx="2">
                  <c:v>35.8</c:v>
                </c:pt>
                <c:pt idx="3">
                  <c:v>37.4</c:v>
                </c:pt>
                <c:pt idx="4">
                  <c:v>39.3</c:v>
                </c:pt>
                <c:pt idx="5">
                  <c:v>36.5</c:v>
                </c:pt>
                <c:pt idx="6">
                  <c:v>33.7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666328"/>
        <c:axId val="2074669368"/>
      </c:barChart>
      <c:catAx>
        <c:axId val="2074666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669368"/>
        <c:crosses val="autoZero"/>
        <c:auto val="1"/>
        <c:lblAlgn val="ctr"/>
        <c:lblOffset val="100"/>
        <c:noMultiLvlLbl val="0"/>
      </c:catAx>
      <c:valAx>
        <c:axId val="2074669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4666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sz="1400" dirty="0">
                <a:latin typeface="Helvetica"/>
              </a:rPr>
              <a:t>U.S. monthly time spent on most heavily used Internet sectors</a:t>
            </a:r>
            <a:r>
              <a:rPr lang="en-US" sz="1400" baseline="0" dirty="0">
                <a:latin typeface="Helvetica"/>
              </a:rPr>
              <a:t> </a:t>
            </a:r>
            <a:r>
              <a:rPr lang="en-US" sz="1400" baseline="0" dirty="0" smtClean="0">
                <a:latin typeface="Helvetica"/>
              </a:rPr>
              <a:t/>
            </a:r>
            <a:br>
              <a:rPr lang="en-US" sz="1400" baseline="0" dirty="0" smtClean="0">
                <a:latin typeface="Helvetica"/>
              </a:rPr>
            </a:br>
            <a:r>
              <a:rPr lang="en-US" sz="1400" baseline="0" dirty="0" smtClean="0">
                <a:latin typeface="Helvetica"/>
              </a:rPr>
              <a:t>(</a:t>
            </a:r>
            <a:r>
              <a:rPr lang="en-US" sz="1400" baseline="0" dirty="0">
                <a:latin typeface="Helvetica"/>
              </a:rPr>
              <a:t>millions of hours)</a:t>
            </a:r>
            <a:endParaRPr lang="en-US" sz="1400" dirty="0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Sheet1!$A$460:$A$469</c:f>
              <c:strCache>
                <c:ptCount val="10"/>
                <c:pt idx="0">
                  <c:v>Social networks/blogs</c:v>
                </c:pt>
                <c:pt idx="1">
                  <c:v>Games</c:v>
                </c:pt>
                <c:pt idx="2">
                  <c:v>Email</c:v>
                </c:pt>
                <c:pt idx="3">
                  <c:v>Portals</c:v>
                </c:pt>
                <c:pt idx="4">
                  <c:v>Instant messaging</c:v>
                </c:pt>
                <c:pt idx="5">
                  <c:v>Videos/movies</c:v>
                </c:pt>
                <c:pt idx="6">
                  <c:v>Search</c:v>
                </c:pt>
                <c:pt idx="7">
                  <c:v>Software info</c:v>
                </c:pt>
                <c:pt idx="8">
                  <c:v>Multi-category entertainment</c:v>
                </c:pt>
                <c:pt idx="9">
                  <c:v>Classifieds/auctions</c:v>
                </c:pt>
              </c:strCache>
            </c:strRef>
          </c:cat>
          <c:val>
            <c:numRef>
              <c:f>Sheet1!$C$460:$C$469</c:f>
              <c:numCache>
                <c:formatCode>General</c:formatCode>
                <c:ptCount val="10"/>
                <c:pt idx="0">
                  <c:v>906.0</c:v>
                </c:pt>
                <c:pt idx="1">
                  <c:v>407.0</c:v>
                </c:pt>
                <c:pt idx="2">
                  <c:v>329.0</c:v>
                </c:pt>
                <c:pt idx="3">
                  <c:v>176.0</c:v>
                </c:pt>
                <c:pt idx="4">
                  <c:v>160.0</c:v>
                </c:pt>
                <c:pt idx="5">
                  <c:v>156.0</c:v>
                </c:pt>
                <c:pt idx="6">
                  <c:v>138.0</c:v>
                </c:pt>
                <c:pt idx="7">
                  <c:v>131.0</c:v>
                </c:pt>
                <c:pt idx="8">
                  <c:v>111.0</c:v>
                </c:pt>
                <c:pt idx="9">
                  <c:v>107.0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709704"/>
        <c:axId val="2074717880"/>
      </c:barChart>
      <c:catAx>
        <c:axId val="207470970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717880"/>
        <c:crosses val="autoZero"/>
        <c:auto val="1"/>
        <c:lblAlgn val="ctr"/>
        <c:lblOffset val="100"/>
        <c:noMultiLvlLbl val="0"/>
      </c:catAx>
      <c:valAx>
        <c:axId val="2074717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Hours spent (in millions)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709704"/>
        <c:crosses val="max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 dirty="0">
                <a:latin typeface="Helvetica"/>
              </a:rPr>
              <a:t>Time spent on the top social networks </a:t>
            </a:r>
          </a:p>
          <a:p>
            <a:pPr>
              <a:defRPr>
                <a:latin typeface="Helvetica"/>
              </a:defRPr>
            </a:pPr>
            <a:r>
              <a:rPr lang="en-US" dirty="0">
                <a:latin typeface="Helvetica"/>
              </a:rPr>
              <a:t>and blogs in</a:t>
            </a:r>
            <a:r>
              <a:rPr lang="en-US" baseline="0" dirty="0">
                <a:latin typeface="Helvetica"/>
              </a:rPr>
              <a:t> a month</a:t>
            </a:r>
            <a:endParaRPr lang="en-US" dirty="0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Sheet1!$A$365:$A$369</c:f>
              <c:strCache>
                <c:ptCount val="5"/>
                <c:pt idx="0">
                  <c:v>Facebook</c:v>
                </c:pt>
                <c:pt idx="1">
                  <c:v>Blogger</c:v>
                </c:pt>
                <c:pt idx="2">
                  <c:v>Tumblr</c:v>
                </c:pt>
                <c:pt idx="3">
                  <c:v>Twitter</c:v>
                </c:pt>
                <c:pt idx="4">
                  <c:v>LinkedIn</c:v>
                </c:pt>
              </c:strCache>
            </c:strRef>
          </c:cat>
          <c:val>
            <c:numRef>
              <c:f>Sheet1!$B$365:$B$369</c:f>
              <c:numCache>
                <c:formatCode>_(* #,##0_);_(* \(#,##0\);_(* "-"??_);_(@_)</c:formatCode>
                <c:ptCount val="5"/>
                <c:pt idx="0">
                  <c:v>5.3457358E7</c:v>
                </c:pt>
                <c:pt idx="1">
                  <c:v>723793.0</c:v>
                </c:pt>
                <c:pt idx="2">
                  <c:v>623525.0</c:v>
                </c:pt>
                <c:pt idx="3">
                  <c:v>565156.0</c:v>
                </c:pt>
                <c:pt idx="4">
                  <c:v>325679.0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763224"/>
        <c:axId val="2074766264"/>
      </c:barChart>
      <c:catAx>
        <c:axId val="207476322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766264"/>
        <c:crosses val="autoZero"/>
        <c:auto val="1"/>
        <c:lblAlgn val="ctr"/>
        <c:lblOffset val="100"/>
        <c:noMultiLvlLbl val="0"/>
      </c:catAx>
      <c:valAx>
        <c:axId val="2074766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Total</a:t>
                </a:r>
                <a:r>
                  <a:rPr lang="en-US" baseline="0">
                    <a:latin typeface="Helvetica"/>
                  </a:rPr>
                  <a:t> minutes (000s)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763224"/>
        <c:crosses val="max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 smtClean="0"/>
              <a:t>Major reason </a:t>
            </a:r>
            <a:r>
              <a:rPr lang="en-US" sz="1800" baseline="0" dirty="0" smtClean="0"/>
              <a:t>adults use social networking sites</a:t>
            </a:r>
            <a:endParaRPr lang="en-US" sz="18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Staying in touch w/ current friends</c:v>
                </c:pt>
                <c:pt idx="1">
                  <c:v>Staying in touch w/ family </c:v>
                </c:pt>
                <c:pt idx="2">
                  <c:v>Connecting w/ old friends you've lost touch with</c:v>
                </c:pt>
                <c:pt idx="3">
                  <c:v>Connecting with others w/ shared hobbies or interests</c:v>
                </c:pt>
                <c:pt idx="4">
                  <c:v>Making new friends</c:v>
                </c:pt>
                <c:pt idx="5">
                  <c:v>Reading comments by celebrities, athletes or politicians</c:v>
                </c:pt>
                <c:pt idx="6">
                  <c:v>Finding potential romantic or dating partners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0.67</c:v>
                </c:pt>
                <c:pt idx="1">
                  <c:v>0.64</c:v>
                </c:pt>
                <c:pt idx="2">
                  <c:v>0.5</c:v>
                </c:pt>
                <c:pt idx="3">
                  <c:v>0.14</c:v>
                </c:pt>
                <c:pt idx="4">
                  <c:v>0.09</c:v>
                </c:pt>
                <c:pt idx="5">
                  <c:v>0.05</c:v>
                </c:pt>
                <c:pt idx="6">
                  <c:v>0.03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810216"/>
        <c:axId val="2074818440"/>
      </c:barChart>
      <c:catAx>
        <c:axId val="2074810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74818440"/>
        <c:crosses val="autoZero"/>
        <c:auto val="1"/>
        <c:lblAlgn val="ctr"/>
        <c:lblOffset val="100"/>
        <c:noMultiLvlLbl val="0"/>
      </c:catAx>
      <c:valAx>
        <c:axId val="20748184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4810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 smtClean="0"/>
              <a:t>Privacy actions taken on social networking sites</a:t>
            </a:r>
            <a:endParaRPr lang="en-US" sz="16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rgbClr val="5F5F5F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Untagged photos</c:v>
                </c:pt>
                <c:pt idx="1">
                  <c:v>Deleted comments</c:v>
                </c:pt>
                <c:pt idx="2">
                  <c:v>Unfriended someone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0.36</c:v>
                </c:pt>
                <c:pt idx="2">
                  <c:v>0.56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Untagged photos</c:v>
                </c:pt>
                <c:pt idx="1">
                  <c:v>Deleted comments</c:v>
                </c:pt>
                <c:pt idx="2">
                  <c:v>Unfriended someone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0.37</c:v>
                </c:pt>
                <c:pt idx="1">
                  <c:v>0.44</c:v>
                </c:pt>
                <c:pt idx="2">
                  <c:v>0.63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924104"/>
        <c:axId val="2074927080"/>
      </c:barChart>
      <c:catAx>
        <c:axId val="2074924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4927080"/>
        <c:crosses val="autoZero"/>
        <c:auto val="1"/>
        <c:lblAlgn val="ctr"/>
        <c:lblOffset val="100"/>
        <c:noMultiLvlLbl val="0"/>
      </c:catAx>
      <c:valAx>
        <c:axId val="2074927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users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49241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Cell </a:t>
            </a:r>
            <a:r>
              <a:rPr lang="en-US" dirty="0"/>
              <a:t>phone</a:t>
            </a:r>
            <a:r>
              <a:rPr lang="en-US" baseline="0" dirty="0"/>
              <a:t> ownership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Sheet2!$B$25</c:f>
              <c:strCache>
                <c:ptCount val="1"/>
                <c:pt idx="0">
                  <c:v>May-11</c:v>
                </c:pt>
              </c:strCache>
            </c:strRef>
          </c:tx>
          <c:spPr>
            <a:solidFill>
              <a:srgbClr val="6E6E6E"/>
            </a:solidFill>
          </c:spPr>
          <c:invertIfNegative val="0"/>
          <c:cat>
            <c:strRef>
              <c:f>Sheet2!$A$26:$A$28</c:f>
              <c:strCache>
                <c:ptCount val="3"/>
                <c:pt idx="0">
                  <c:v>Smartphone</c:v>
                </c:pt>
                <c:pt idx="1">
                  <c:v>Other cell phone</c:v>
                </c:pt>
                <c:pt idx="2">
                  <c:v>No cell phone</c:v>
                </c:pt>
              </c:strCache>
            </c:strRef>
          </c:cat>
          <c:val>
            <c:numRef>
              <c:f>Sheet2!$B$26:$B$28</c:f>
              <c:numCache>
                <c:formatCode>0%</c:formatCode>
                <c:ptCount val="3"/>
                <c:pt idx="0">
                  <c:v>0.35</c:v>
                </c:pt>
                <c:pt idx="1">
                  <c:v>0.48</c:v>
                </c:pt>
                <c:pt idx="2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Sheet2!$C$25</c:f>
              <c:strCache>
                <c:ptCount val="1"/>
                <c:pt idx="0">
                  <c:v>Feb-12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Sheet2!$A$26:$A$28</c:f>
              <c:strCache>
                <c:ptCount val="3"/>
                <c:pt idx="0">
                  <c:v>Smartphone</c:v>
                </c:pt>
                <c:pt idx="1">
                  <c:v>Other cell phone</c:v>
                </c:pt>
                <c:pt idx="2">
                  <c:v>No cell phone</c:v>
                </c:pt>
              </c:strCache>
            </c:strRef>
          </c:cat>
          <c:val>
            <c:numRef>
              <c:f>Sheet2!$C$26:$C$28</c:f>
              <c:numCache>
                <c:formatCode>0%</c:formatCode>
                <c:ptCount val="3"/>
                <c:pt idx="0">
                  <c:v>0.46</c:v>
                </c:pt>
                <c:pt idx="1">
                  <c:v>0.41</c:v>
                </c:pt>
                <c:pt idx="2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019992"/>
        <c:axId val="2074022968"/>
      </c:barChart>
      <c:catAx>
        <c:axId val="20740199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4022968"/>
        <c:crosses val="autoZero"/>
        <c:auto val="1"/>
        <c:lblAlgn val="ctr"/>
        <c:lblOffset val="100"/>
        <c:noMultiLvlLbl val="0"/>
      </c:catAx>
      <c:valAx>
        <c:axId val="20740229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U.S. adults</a:t>
                </a:r>
                <a:r>
                  <a:rPr lang="en-US" baseline="0"/>
                  <a:t> who own</a:t>
                </a:r>
                <a:endParaRPr lang="en-US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401999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Privacy settings</a:t>
            </a:r>
            <a:endParaRPr lang="en-US" sz="16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CAE11"/>
              </a:solidFill>
            </c:spPr>
          </c:dPt>
          <c:dPt>
            <c:idx val="1"/>
            <c:bubble3D val="0"/>
            <c:spPr>
              <a:solidFill>
                <a:srgbClr val="5F5F5F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Private</c:v>
                </c:pt>
                <c:pt idx="1">
                  <c:v>Partially private (friends of friends)</c:v>
                </c:pt>
                <c:pt idx="2">
                  <c:v>Completely public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0.58</c:v>
                </c:pt>
                <c:pt idx="1">
                  <c:v>0.19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81430042398546"/>
          <c:y val="0.145986126734158"/>
          <c:w val="0.66021683827983"/>
          <c:h val="0.23277465316835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How we access social media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4322563127885"/>
          <c:y val="0.133962264150943"/>
          <c:w val="0.795544506290162"/>
          <c:h val="0.70555588570296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Sheet1!$A$375:$A$381</c:f>
              <c:strCache>
                <c:ptCount val="7"/>
                <c:pt idx="0">
                  <c:v>Computer</c:v>
                </c:pt>
                <c:pt idx="1">
                  <c:v>Mobile phone</c:v>
                </c:pt>
                <c:pt idx="2">
                  <c:v>Gaming console</c:v>
                </c:pt>
                <c:pt idx="3">
                  <c:v>iPad</c:v>
                </c:pt>
                <c:pt idx="4">
                  <c:v>Internet-enabled TV</c:v>
                </c:pt>
                <c:pt idx="5">
                  <c:v>E-reader</c:v>
                </c:pt>
                <c:pt idx="6">
                  <c:v>Handheld music player</c:v>
                </c:pt>
              </c:strCache>
            </c:strRef>
          </c:cat>
          <c:val>
            <c:numRef>
              <c:f>Sheet1!$B$375:$B$381</c:f>
              <c:numCache>
                <c:formatCode>0%</c:formatCode>
                <c:ptCount val="7"/>
                <c:pt idx="0">
                  <c:v>0.97</c:v>
                </c:pt>
                <c:pt idx="1">
                  <c:v>0.37</c:v>
                </c:pt>
                <c:pt idx="2">
                  <c:v>0.03</c:v>
                </c:pt>
                <c:pt idx="3">
                  <c:v>0.03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5013416"/>
        <c:axId val="2075021816"/>
      </c:barChart>
      <c:catAx>
        <c:axId val="207501341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5021816"/>
        <c:crosses val="autoZero"/>
        <c:auto val="1"/>
        <c:lblAlgn val="ctr"/>
        <c:lblOffset val="100"/>
        <c:noMultiLvlLbl val="0"/>
      </c:catAx>
      <c:valAx>
        <c:axId val="2075021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of social media users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5013416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Year-over-year</a:t>
            </a:r>
            <a:r>
              <a:rPr lang="en-US" baseline="0">
                <a:latin typeface="Helvetica"/>
              </a:rPr>
              <a:t> mobile Internet growth to social networking sites</a:t>
            </a:r>
            <a:endParaRPr lang="en-US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Sheet1!$A$415:$A$418</c:f>
              <c:strCache>
                <c:ptCount val="4"/>
                <c:pt idx="0">
                  <c:v>13-17</c:v>
                </c:pt>
                <c:pt idx="1">
                  <c:v>18-34</c:v>
                </c:pt>
                <c:pt idx="2">
                  <c:v>35-54</c:v>
                </c:pt>
                <c:pt idx="3">
                  <c:v>55+</c:v>
                </c:pt>
              </c:strCache>
            </c:strRef>
          </c:cat>
          <c:val>
            <c:numRef>
              <c:f>Sheet1!$B$415:$B$418</c:f>
              <c:numCache>
                <c:formatCode>0%</c:formatCode>
                <c:ptCount val="4"/>
                <c:pt idx="0">
                  <c:v>0.16</c:v>
                </c:pt>
                <c:pt idx="1">
                  <c:v>0.61</c:v>
                </c:pt>
                <c:pt idx="2">
                  <c:v>0.68</c:v>
                </c:pt>
                <c:pt idx="3">
                  <c:v>1.09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5057896"/>
        <c:axId val="2075066184"/>
      </c:barChart>
      <c:catAx>
        <c:axId val="2075057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5066184"/>
        <c:crosses val="autoZero"/>
        <c:auto val="1"/>
        <c:lblAlgn val="ctr"/>
        <c:lblOffset val="100"/>
        <c:noMultiLvlLbl val="0"/>
      </c:catAx>
      <c:valAx>
        <c:axId val="207506618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5057896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Gender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Sheet1!$A$573:$A$574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Sheet1!$B$573:$B$574</c:f>
              <c:numCache>
                <c:formatCode>0%</c:formatCode>
                <c:ptCount val="2"/>
                <c:pt idx="0">
                  <c:v>0.45</c:v>
                </c:pt>
                <c:pt idx="1">
                  <c:v>0.55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567368"/>
        <c:axId val="2074552744"/>
      </c:barChart>
      <c:catAx>
        <c:axId val="2074567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552744"/>
        <c:crosses val="autoZero"/>
        <c:auto val="1"/>
        <c:lblAlgn val="ctr"/>
        <c:lblOffset val="100"/>
        <c:noMultiLvlLbl val="0"/>
      </c:catAx>
      <c:valAx>
        <c:axId val="207455274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social gamers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4567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Age</a:t>
            </a:r>
          </a:p>
        </c:rich>
      </c:tx>
      <c:layout>
        <c:manualLayout>
          <c:xMode val="edge"/>
          <c:yMode val="edge"/>
          <c:x val="0.44487349941913"/>
          <c:y val="0.10952380952381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Sheet1!$A$591:$A$596</c:f>
              <c:strCache>
                <c:ptCount val="6"/>
                <c:pt idx="0">
                  <c:v>18-21</c:v>
                </c:pt>
                <c:pt idx="1">
                  <c:v>22-29</c:v>
                </c:pt>
                <c:pt idx="2">
                  <c:v>30-39</c:v>
                </c:pt>
                <c:pt idx="3">
                  <c:v>40-49</c:v>
                </c:pt>
                <c:pt idx="4">
                  <c:v>50-59</c:v>
                </c:pt>
                <c:pt idx="5">
                  <c:v>60+</c:v>
                </c:pt>
              </c:strCache>
            </c:strRef>
          </c:cat>
          <c:val>
            <c:numRef>
              <c:f>Sheet1!$B$591:$B$596</c:f>
              <c:numCache>
                <c:formatCode>0%</c:formatCode>
                <c:ptCount val="6"/>
                <c:pt idx="0">
                  <c:v>0.04</c:v>
                </c:pt>
                <c:pt idx="1">
                  <c:v>0.11</c:v>
                </c:pt>
                <c:pt idx="2">
                  <c:v>0.2</c:v>
                </c:pt>
                <c:pt idx="3">
                  <c:v>0.2</c:v>
                </c:pt>
                <c:pt idx="4">
                  <c:v>0.26</c:v>
                </c:pt>
                <c:pt idx="5">
                  <c:v>0.2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535384"/>
        <c:axId val="2074519832"/>
      </c:barChart>
      <c:catAx>
        <c:axId val="2074535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519832"/>
        <c:crosses val="autoZero"/>
        <c:auto val="1"/>
        <c:lblAlgn val="ctr"/>
        <c:lblOffset val="100"/>
        <c:noMultiLvlLbl val="0"/>
      </c:catAx>
      <c:valAx>
        <c:axId val="2074519832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</a:t>
                </a:r>
                <a:r>
                  <a:rPr lang="en-US" baseline="0">
                    <a:latin typeface="Helvetica"/>
                  </a:rPr>
                  <a:t> social gamers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4535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>
                <a:latin typeface="Helvetica"/>
              </a:defRPr>
            </a:pPr>
            <a:r>
              <a:rPr lang="en-US" sz="2000">
                <a:latin typeface="Helvetica"/>
              </a:rPr>
              <a:t>Employment status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Sheet1!$A$609:$A$618</c:f>
              <c:strCache>
                <c:ptCount val="10"/>
                <c:pt idx="0">
                  <c:v>Work full-time</c:v>
                </c:pt>
                <c:pt idx="1">
                  <c:v>Retired</c:v>
                </c:pt>
                <c:pt idx="2">
                  <c:v>Homemaker</c:v>
                </c:pt>
                <c:pt idx="3">
                  <c:v>Work part-time</c:v>
                </c:pt>
                <c:pt idx="4">
                  <c:v>Not currently employed</c:v>
                </c:pt>
                <c:pt idx="5">
                  <c:v>Self-employed</c:v>
                </c:pt>
                <c:pt idx="6">
                  <c:v>Student - undergraduate</c:v>
                </c:pt>
                <c:pt idx="7">
                  <c:v>Work full-time from home</c:v>
                </c:pt>
                <c:pt idx="8">
                  <c:v>Work part-time from home</c:v>
                </c:pt>
                <c:pt idx="9">
                  <c:v>Student - graduate/post</c:v>
                </c:pt>
              </c:strCache>
            </c:strRef>
          </c:cat>
          <c:val>
            <c:numRef>
              <c:f>Sheet1!$B$609:$B$618</c:f>
              <c:numCache>
                <c:formatCode>0%</c:formatCode>
                <c:ptCount val="10"/>
                <c:pt idx="0">
                  <c:v>0.38</c:v>
                </c:pt>
                <c:pt idx="1">
                  <c:v>0.16</c:v>
                </c:pt>
                <c:pt idx="2">
                  <c:v>0.11</c:v>
                </c:pt>
                <c:pt idx="3">
                  <c:v>0.09</c:v>
                </c:pt>
                <c:pt idx="4">
                  <c:v>0.1</c:v>
                </c:pt>
                <c:pt idx="5">
                  <c:v>0.07</c:v>
                </c:pt>
                <c:pt idx="6">
                  <c:v>0.04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490200"/>
        <c:axId val="2074487144"/>
      </c:barChart>
      <c:catAx>
        <c:axId val="2074490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487144"/>
        <c:crosses val="autoZero"/>
        <c:auto val="1"/>
        <c:lblAlgn val="ctr"/>
        <c:lblOffset val="100"/>
        <c:noMultiLvlLbl val="0"/>
      </c:catAx>
      <c:valAx>
        <c:axId val="2074487144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>
                    <a:latin typeface="Helvetica"/>
                  </a:rPr>
                  <a:t>% social gamers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4490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Helvetica"/>
              </a:defRPr>
            </a:pPr>
            <a:r>
              <a:rPr lang="en-US">
                <a:latin typeface="Helvetica"/>
              </a:rPr>
              <a:t>% U.S. Population</a:t>
            </a:r>
            <a:r>
              <a:rPr lang="en-US" baseline="0">
                <a:latin typeface="Helvetica"/>
              </a:rPr>
              <a:t> by Age </a:t>
            </a:r>
            <a:endParaRPr lang="en-US">
              <a:latin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Sheet1!$C$506:$C$526</c:f>
              <c:strCache>
                <c:ptCount val="21"/>
                <c:pt idx="0">
                  <c:v>Under 5 years</c:v>
                </c:pt>
                <c:pt idx="1">
                  <c:v>5 to 9 years</c:v>
                </c:pt>
                <c:pt idx="2">
                  <c:v>10 to 14 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to 89</c:v>
                </c:pt>
                <c:pt idx="18">
                  <c:v>90 to 94</c:v>
                </c:pt>
                <c:pt idx="19">
                  <c:v>95 to 99</c:v>
                </c:pt>
                <c:pt idx="20">
                  <c:v>100 +</c:v>
                </c:pt>
              </c:strCache>
            </c:strRef>
          </c:cat>
          <c:val>
            <c:numRef>
              <c:f>Sheet1!$D$506:$D$526</c:f>
              <c:numCache>
                <c:formatCode>0.0%</c:formatCode>
                <c:ptCount val="21"/>
                <c:pt idx="0">
                  <c:v>0.0654304581399327</c:v>
                </c:pt>
                <c:pt idx="1">
                  <c:v>0.0659075338604569</c:v>
                </c:pt>
                <c:pt idx="2">
                  <c:v>0.0669716366880742</c:v>
                </c:pt>
                <c:pt idx="3">
                  <c:v>0.0713867579844992</c:v>
                </c:pt>
                <c:pt idx="4">
                  <c:v>0.0699151772033058</c:v>
                </c:pt>
                <c:pt idx="5">
                  <c:v>0.0683470573751255</c:v>
                </c:pt>
                <c:pt idx="6">
                  <c:v>0.0646555060497749</c:v>
                </c:pt>
                <c:pt idx="7">
                  <c:v>0.065360108945121</c:v>
                </c:pt>
                <c:pt idx="8">
                  <c:v>0.067664019163898</c:v>
                </c:pt>
                <c:pt idx="9">
                  <c:v>0.0735511552558858</c:v>
                </c:pt>
                <c:pt idx="10">
                  <c:v>0.0722216915082996</c:v>
                </c:pt>
                <c:pt idx="11">
                  <c:v>0.0636925965874201</c:v>
                </c:pt>
                <c:pt idx="12">
                  <c:v>0.0544717961235767</c:v>
                </c:pt>
                <c:pt idx="13">
                  <c:v>0.0402767375378231</c:v>
                </c:pt>
                <c:pt idx="14">
                  <c:v>0.0300511743751905</c:v>
                </c:pt>
                <c:pt idx="15">
                  <c:v>0.0237017028566742</c:v>
                </c:pt>
                <c:pt idx="16">
                  <c:v>0.0186021376606907</c:v>
                </c:pt>
                <c:pt idx="17">
                  <c:v>0.0117263524631083</c:v>
                </c:pt>
                <c:pt idx="18">
                  <c:v>0.00469113176301191</c:v>
                </c:pt>
                <c:pt idx="19">
                  <c:v>0.00120242709386135</c:v>
                </c:pt>
                <c:pt idx="20">
                  <c:v>0.000172841364269368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4449000"/>
        <c:axId val="2074430536"/>
      </c:barChart>
      <c:catAx>
        <c:axId val="2074449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430536"/>
        <c:crosses val="autoZero"/>
        <c:auto val="1"/>
        <c:lblAlgn val="ctr"/>
        <c:lblOffset val="100"/>
        <c:noMultiLvlLbl val="0"/>
      </c:catAx>
      <c:valAx>
        <c:axId val="207443053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4449000"/>
        <c:crosses val="autoZero"/>
        <c:crossBetween val="between"/>
      </c:valAx>
    </c:plotArea>
    <c:plotVisOnly val="1"/>
    <c:dispBlanksAs val="gap"/>
    <c:showDLblsOverMax val="0"/>
  </c:chart>
  <c:spPr>
    <a:solidFill>
      <a:schemeClr val="bg2">
        <a:lumMod val="20000"/>
        <a:lumOff val="80000"/>
      </a:schemeClr>
    </a:solidFill>
    <a:ln>
      <a:solidFill>
        <a:schemeClr val="bg1">
          <a:lumMod val="9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Smartphone ownership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Sheet2!$A$60</c:f>
              <c:strCache>
                <c:ptCount val="1"/>
                <c:pt idx="0">
                  <c:v>May-11</c:v>
                </c:pt>
              </c:strCache>
            </c:strRef>
          </c:tx>
          <c:spPr>
            <a:solidFill>
              <a:srgbClr val="5F5F5F"/>
            </a:solidFill>
          </c:spPr>
          <c:invertIfNegative val="0"/>
          <c:cat>
            <c:strRef>
              <c:f>Sheet2!$B$59:$G$59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Sheet2!$B$60:$G$60</c:f>
              <c:numCache>
                <c:formatCode>0%</c:formatCode>
                <c:ptCount val="6"/>
                <c:pt idx="0">
                  <c:v>0.49</c:v>
                </c:pt>
                <c:pt idx="1">
                  <c:v>0.58</c:v>
                </c:pt>
                <c:pt idx="2">
                  <c:v>0.44</c:v>
                </c:pt>
                <c:pt idx="3">
                  <c:v>0.28</c:v>
                </c:pt>
                <c:pt idx="4">
                  <c:v>0.22</c:v>
                </c:pt>
                <c:pt idx="5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Sheet2!$A$61</c:f>
              <c:strCache>
                <c:ptCount val="1"/>
                <c:pt idx="0">
                  <c:v>Feb-12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Sheet2!$B$59:$G$59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Sheet2!$B$61:$G$61</c:f>
              <c:numCache>
                <c:formatCode>0%</c:formatCode>
                <c:ptCount val="6"/>
                <c:pt idx="0">
                  <c:v>0.67</c:v>
                </c:pt>
                <c:pt idx="1">
                  <c:v>0.71</c:v>
                </c:pt>
                <c:pt idx="2">
                  <c:v>0.54</c:v>
                </c:pt>
                <c:pt idx="3">
                  <c:v>0.44</c:v>
                </c:pt>
                <c:pt idx="4">
                  <c:v>0.31</c:v>
                </c:pt>
                <c:pt idx="5">
                  <c:v>0.13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514696"/>
        <c:axId val="2073511704"/>
      </c:barChart>
      <c:catAx>
        <c:axId val="20735146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3511704"/>
        <c:crosses val="autoZero"/>
        <c:auto val="1"/>
        <c:lblAlgn val="ctr"/>
        <c:lblOffset val="100"/>
        <c:noMultiLvlLbl val="0"/>
      </c:catAx>
      <c:valAx>
        <c:axId val="2073511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U.S.</a:t>
                </a:r>
                <a:r>
                  <a:rPr lang="en-US" baseline="0"/>
                  <a:t> adults</a:t>
                </a:r>
                <a:endParaRPr lang="en-US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35146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Smartphone ownership by household income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Sheet2!$A$78</c:f>
              <c:strCache>
                <c:ptCount val="1"/>
                <c:pt idx="0">
                  <c:v>May-11</c:v>
                </c:pt>
              </c:strCache>
            </c:strRef>
          </c:tx>
          <c:spPr>
            <a:solidFill>
              <a:srgbClr val="5F5F5F"/>
            </a:solidFill>
            <a:ln>
              <a:solidFill>
                <a:srgbClr val="5F5F5F"/>
              </a:solidFill>
            </a:ln>
          </c:spPr>
          <c:invertIfNegative val="0"/>
          <c:dLbls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Sheet2!$B$77:$E$77</c:f>
              <c:strCache>
                <c:ptCount val="4"/>
                <c:pt idx="0">
                  <c:v>&lt;30,000</c:v>
                </c:pt>
                <c:pt idx="1">
                  <c:v>30,000-49,999</c:v>
                </c:pt>
                <c:pt idx="2">
                  <c:v>50,000-74,999</c:v>
                </c:pt>
                <c:pt idx="3">
                  <c:v>75,000+</c:v>
                </c:pt>
              </c:strCache>
            </c:strRef>
          </c:cat>
          <c:val>
            <c:numRef>
              <c:f>Sheet2!$B$78:$E$78</c:f>
              <c:numCache>
                <c:formatCode>0%</c:formatCode>
                <c:ptCount val="4"/>
                <c:pt idx="0">
                  <c:v>0.22</c:v>
                </c:pt>
                <c:pt idx="1">
                  <c:v>0.4</c:v>
                </c:pt>
                <c:pt idx="2">
                  <c:v>0.38</c:v>
                </c:pt>
                <c:pt idx="3">
                  <c:v>0.59</c:v>
                </c:pt>
              </c:numCache>
            </c:numRef>
          </c:val>
        </c:ser>
        <c:ser>
          <c:idx val="1"/>
          <c:order val="1"/>
          <c:tx>
            <c:strRef>
              <c:f>Sheet2!$A$79</c:f>
              <c:strCache>
                <c:ptCount val="1"/>
                <c:pt idx="0">
                  <c:v>Feb-12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Sheet2!$B$77:$E$77</c:f>
              <c:strCache>
                <c:ptCount val="4"/>
                <c:pt idx="0">
                  <c:v>&lt;30,000</c:v>
                </c:pt>
                <c:pt idx="1">
                  <c:v>30,000-49,999</c:v>
                </c:pt>
                <c:pt idx="2">
                  <c:v>50,000-74,999</c:v>
                </c:pt>
                <c:pt idx="3">
                  <c:v>75,000+</c:v>
                </c:pt>
              </c:strCache>
            </c:strRef>
          </c:cat>
          <c:val>
            <c:numRef>
              <c:f>Sheet2!$B$79:$E$79</c:f>
              <c:numCache>
                <c:formatCode>0%</c:formatCode>
                <c:ptCount val="4"/>
                <c:pt idx="0">
                  <c:v>0.34</c:v>
                </c:pt>
                <c:pt idx="1">
                  <c:v>0.46</c:v>
                </c:pt>
                <c:pt idx="2">
                  <c:v>0.49</c:v>
                </c:pt>
                <c:pt idx="3">
                  <c:v>0.68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450024"/>
        <c:axId val="2073447032"/>
      </c:barChart>
      <c:catAx>
        <c:axId val="20734500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3447032"/>
        <c:crosses val="autoZero"/>
        <c:auto val="1"/>
        <c:lblAlgn val="ctr"/>
        <c:lblOffset val="100"/>
        <c:noMultiLvlLbl val="0"/>
      </c:catAx>
      <c:valAx>
        <c:axId val="20734470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U.S. adults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0734500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% of cell phone owners who engage in the following activities on their cell phone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CAE11"/>
            </a:solidFill>
          </c:spPr>
          <c:invertIfNegative val="0"/>
          <c:cat>
            <c:strRef>
              <c:f>Sheet1!$A$2:$A$14</c:f>
              <c:strCache>
                <c:ptCount val="13"/>
                <c:pt idx="0">
                  <c:v>Sent text message</c:v>
                </c:pt>
                <c:pt idx="1">
                  <c:v>Took photos</c:v>
                </c:pt>
                <c:pt idx="2">
                  <c:v>Used email</c:v>
                </c:pt>
                <c:pt idx="3">
                  <c:v>Accessed social networking/blog</c:v>
                </c:pt>
                <c:pt idx="4">
                  <c:v>Accessed weather</c:v>
                </c:pt>
                <c:pt idx="5">
                  <c:v>Played games </c:v>
                </c:pt>
                <c:pt idx="6">
                  <c:v>Accessed search</c:v>
                </c:pt>
                <c:pt idx="7">
                  <c:v>Accessed maps</c:v>
                </c:pt>
                <c:pt idx="8">
                  <c:v>Accessed news</c:v>
                </c:pt>
                <c:pt idx="9">
                  <c:v>Listened to music</c:v>
                </c:pt>
                <c:pt idx="10">
                  <c:v>Accessed sports info</c:v>
                </c:pt>
                <c:pt idx="11">
                  <c:v>Accessed financial news or stock quotes</c:v>
                </c:pt>
                <c:pt idx="12">
                  <c:v>Accessed online retail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0.743</c:v>
                </c:pt>
                <c:pt idx="1">
                  <c:v>0.603</c:v>
                </c:pt>
                <c:pt idx="2">
                  <c:v>0.408</c:v>
                </c:pt>
                <c:pt idx="3">
                  <c:v>0.353</c:v>
                </c:pt>
                <c:pt idx="4">
                  <c:v>0.352</c:v>
                </c:pt>
                <c:pt idx="5">
                  <c:v>0.314</c:v>
                </c:pt>
                <c:pt idx="6">
                  <c:v>0.295</c:v>
                </c:pt>
                <c:pt idx="7">
                  <c:v>0.265</c:v>
                </c:pt>
                <c:pt idx="8">
                  <c:v>0.255</c:v>
                </c:pt>
                <c:pt idx="9">
                  <c:v>0.238</c:v>
                </c:pt>
                <c:pt idx="10">
                  <c:v>0.218</c:v>
                </c:pt>
                <c:pt idx="11">
                  <c:v>0.151</c:v>
                </c:pt>
                <c:pt idx="12">
                  <c:v>0.122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394248"/>
        <c:axId val="2073391256"/>
      </c:barChart>
      <c:catAx>
        <c:axId val="2073394248"/>
        <c:scaling>
          <c:orientation val="maxMin"/>
        </c:scaling>
        <c:delete val="0"/>
        <c:axPos val="l"/>
        <c:majorTickMark val="out"/>
        <c:minorTickMark val="none"/>
        <c:tickLblPos val="nextTo"/>
        <c:crossAx val="2073391256"/>
        <c:crosses val="autoZero"/>
        <c:auto val="1"/>
        <c:lblAlgn val="ctr"/>
        <c:lblOffset val="100"/>
        <c:noMultiLvlLbl val="0"/>
      </c:catAx>
      <c:valAx>
        <c:axId val="207339125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2073394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Helvetica"/>
                <a:cs typeface="Helvetica"/>
              </a:rPr>
              <a:t>Text volume</a:t>
            </a:r>
            <a:r>
              <a:rPr lang="en-US" baseline="0" dirty="0" smtClean="0">
                <a:latin typeface="Helvetica"/>
                <a:cs typeface="Helvetica"/>
              </a:rPr>
              <a:t> by age per day</a:t>
            </a:r>
            <a:endParaRPr lang="en-US" dirty="0">
              <a:latin typeface="Helvetica"/>
              <a:cs typeface="Helvetica"/>
            </a:endParaRPr>
          </a:p>
        </c:rich>
      </c:tx>
      <c:layout>
        <c:manualLayout>
          <c:xMode val="edge"/>
          <c:yMode val="edge"/>
          <c:x val="0.352497582539025"/>
          <c:y val="0.000451635618718396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Sheet1!$A$104:$A$109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Sheet1!$B$104:$B$109</c:f>
              <c:numCache>
                <c:formatCode>General</c:formatCode>
                <c:ptCount val="6"/>
                <c:pt idx="0">
                  <c:v>109.5</c:v>
                </c:pt>
                <c:pt idx="1">
                  <c:v>41.8</c:v>
                </c:pt>
                <c:pt idx="2">
                  <c:v>25.9</c:v>
                </c:pt>
                <c:pt idx="3">
                  <c:v>14.0</c:v>
                </c:pt>
                <c:pt idx="4">
                  <c:v>9.8</c:v>
                </c:pt>
                <c:pt idx="5">
                  <c:v>4.7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360952"/>
        <c:axId val="2073343976"/>
      </c:barChart>
      <c:catAx>
        <c:axId val="2073360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343976"/>
        <c:crosses val="autoZero"/>
        <c:auto val="1"/>
        <c:lblAlgn val="ctr"/>
        <c:lblOffset val="100"/>
        <c:noMultiLvlLbl val="0"/>
      </c:catAx>
      <c:valAx>
        <c:axId val="207334397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baseline="0">
                    <a:latin typeface="Helvetica"/>
                  </a:rPr>
                  <a:t> # of texts sent/received per day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360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% of</a:t>
            </a:r>
            <a:r>
              <a:rPr lang="en-US" baseline="0" dirty="0">
                <a:latin typeface="Helvetica"/>
                <a:cs typeface="Helvetica"/>
              </a:rPr>
              <a:t> cell owners that text by age</a:t>
            </a:r>
            <a:endParaRPr lang="en-US" dirty="0"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Sheet1!$A$632:$A$635</c:f>
              <c:strCache>
                <c:ptCount val="4"/>
                <c:pt idx="0">
                  <c:v>18-29</c:v>
                </c:pt>
                <c:pt idx="1">
                  <c:v>30-49</c:v>
                </c:pt>
                <c:pt idx="2">
                  <c:v>50-64</c:v>
                </c:pt>
                <c:pt idx="3">
                  <c:v>65+</c:v>
                </c:pt>
              </c:strCache>
            </c:strRef>
          </c:cat>
          <c:val>
            <c:numRef>
              <c:f>Sheet1!$B$632:$B$635</c:f>
              <c:numCache>
                <c:formatCode>0%</c:formatCode>
                <c:ptCount val="4"/>
                <c:pt idx="0">
                  <c:v>0.95</c:v>
                </c:pt>
                <c:pt idx="1">
                  <c:v>0.85</c:v>
                </c:pt>
                <c:pt idx="2">
                  <c:v>0.58</c:v>
                </c:pt>
                <c:pt idx="3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315096"/>
        <c:axId val="2073312040"/>
      </c:barChart>
      <c:catAx>
        <c:axId val="2073315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312040"/>
        <c:crosses val="autoZero"/>
        <c:auto val="1"/>
        <c:lblAlgn val="ctr"/>
        <c:lblOffset val="100"/>
        <c:noMultiLvlLbl val="0"/>
      </c:catAx>
      <c:valAx>
        <c:axId val="20733120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3315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Gender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Sheet1!$A$121:$A$122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Sheet1!$B$121:$B$122</c:f>
              <c:numCache>
                <c:formatCode>General</c:formatCode>
                <c:ptCount val="2"/>
                <c:pt idx="0">
                  <c:v>40.9</c:v>
                </c:pt>
                <c:pt idx="1">
                  <c:v>42.0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269384"/>
        <c:axId val="2073261752"/>
      </c:barChart>
      <c:catAx>
        <c:axId val="2073269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261752"/>
        <c:crosses val="autoZero"/>
        <c:auto val="1"/>
        <c:lblAlgn val="ctr"/>
        <c:lblOffset val="100"/>
        <c:noMultiLvlLbl val="0"/>
      </c:catAx>
      <c:valAx>
        <c:axId val="2073261752"/>
        <c:scaling>
          <c:orientation val="minMax"/>
          <c:max val="45.0"/>
          <c:min val="0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>
                    <a:latin typeface="Helvetica"/>
                  </a:rPr>
                  <a:t> </a:t>
                </a:r>
                <a:endParaRPr lang="en-US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2693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>
                <a:latin typeface="Helvetica"/>
                <a:cs typeface="Helvetica"/>
              </a:rPr>
              <a:t>Race/ethnicity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CAE11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latin typeface="Helvetica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Sheet1!$A$138:$A$140</c:f>
              <c:strCache>
                <c:ptCount val="3"/>
                <c:pt idx="0">
                  <c:v>White, non-Hispanic</c:v>
                </c:pt>
                <c:pt idx="1">
                  <c:v>Black, non-Hispanic</c:v>
                </c:pt>
                <c:pt idx="2">
                  <c:v>Hispanic</c:v>
                </c:pt>
              </c:strCache>
            </c:strRef>
          </c:cat>
          <c:val>
            <c:numRef>
              <c:f>Sheet1!$B$138:$B$140</c:f>
              <c:numCache>
                <c:formatCode>General</c:formatCode>
                <c:ptCount val="3"/>
                <c:pt idx="0">
                  <c:v>31.2</c:v>
                </c:pt>
                <c:pt idx="1">
                  <c:v>70.1</c:v>
                </c:pt>
                <c:pt idx="2">
                  <c:v>48.9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3225176"/>
        <c:axId val="2073217480"/>
      </c:barChart>
      <c:catAx>
        <c:axId val="2073225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</a:defRPr>
            </a:pPr>
            <a:endParaRPr lang="en-US"/>
          </a:p>
        </c:txPr>
        <c:crossAx val="2073217480"/>
        <c:crosses val="autoZero"/>
        <c:auto val="1"/>
        <c:lblAlgn val="ctr"/>
        <c:lblOffset val="100"/>
        <c:noMultiLvlLbl val="0"/>
      </c:catAx>
      <c:valAx>
        <c:axId val="2073217480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>
                    <a:latin typeface="Helvetica"/>
                  </a:defRPr>
                </a:pPr>
                <a:r>
                  <a:rPr lang="en-US" sz="1000" b="1" i="0" u="none" strike="noStrike" baseline="0" dirty="0">
                    <a:effectLst/>
                    <a:latin typeface="Helvetica"/>
                  </a:rPr>
                  <a:t># of texts sent/received per day</a:t>
                </a:r>
                <a:r>
                  <a:rPr lang="en-US" sz="1000" b="1" i="0" u="none" strike="noStrike" baseline="0" dirty="0">
                    <a:latin typeface="Helvetica"/>
                  </a:rPr>
                  <a:t> </a:t>
                </a:r>
                <a:endParaRPr lang="en-US" dirty="0">
                  <a:latin typeface="Helvetica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32251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9A2962B-11CA-634B-904E-ACD9EBCD9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16E10A6-478C-FF46-B056-E48F1D880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0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8010525" cy="2133600"/>
          </a:xfrm>
        </p:spPr>
        <p:txBody>
          <a:bodyPr/>
          <a:lstStyle>
            <a:lvl1pPr algn="r">
              <a:defRPr sz="3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380287" cy="2362200"/>
          </a:xfrm>
        </p:spPr>
        <p:txBody>
          <a:bodyPr/>
          <a:lstStyle>
            <a:lvl1pPr marL="0" indent="0" algn="r">
              <a:buFont typeface="Arial" charset="0"/>
              <a:buNone/>
              <a:defRPr sz="2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679D-AEB9-F44D-84DD-FCA7329FE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BD04-9774-D549-A05D-4B7A5DBCC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2238"/>
            <a:ext cx="22098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4770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CCF48-9467-5C48-8585-FA7AC67A69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8AA7-7FFC-0B40-B8B6-1690D2837B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8010525" cy="2133600"/>
          </a:xfrm>
        </p:spPr>
        <p:txBody>
          <a:bodyPr/>
          <a:lstStyle>
            <a:lvl1pPr algn="r"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380287" cy="2362200"/>
          </a:xfrm>
        </p:spPr>
        <p:txBody>
          <a:bodyPr/>
          <a:lstStyle>
            <a:lvl1pPr marL="0" indent="0" algn="r">
              <a:buFont typeface="Arial" charset="0"/>
              <a:buNone/>
              <a:defRPr sz="2500">
                <a:solidFill>
                  <a:srgbClr val="3A880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679D-AEB9-F44D-84DD-FCA7329FE4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9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C171-9737-484E-91CA-49BFAB85CB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71787"/>
            <a:ext cx="7772400" cy="1362075"/>
          </a:xfrm>
        </p:spPr>
        <p:txBody>
          <a:bodyPr anchor="t"/>
          <a:lstStyle>
            <a:lvl1pPr algn="l">
              <a:defRPr sz="3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F6AAA-E6E7-8C44-BE32-1F8D1AC43F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4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257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257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EEE9-4A02-794B-9804-936C60500E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23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3A880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3A880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5053-8812-DB44-B00D-25399F9B82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8194-9275-F441-9F48-CFAE2A073B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BF1E2-6AA2-0B48-8C89-E903F804E7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C171-9737-484E-91CA-49BFAB85C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81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3A880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17708-46F8-C540-9A7F-4F4F75374F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9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08D0-165B-9549-A549-F11B569779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BD04-9774-D549-A05D-4B7A5DBCC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13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2238"/>
            <a:ext cx="22098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4770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CCF48-9467-5C48-8585-FA7AC67A69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5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563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8AA7-7FFC-0B40-B8B6-1690D2837B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F6AAA-E6E7-8C44-BE32-1F8D1AC43F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EEE9-4A02-794B-9804-936C60500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5053-8812-DB44-B00D-25399F9B82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8194-9275-F441-9F48-CFAE2A073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BF1E2-6AA2-0B48-8C89-E903F804E7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17708-46F8-C540-9A7F-4F4F75374F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08D0-165B-9549-A549-F11B56977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charset="0"/>
              </a:defRPr>
            </a:lvl1pPr>
          </a:lstStyle>
          <a:p>
            <a:pPr>
              <a:defRPr/>
            </a:pPr>
            <a:fld id="{632A3A2C-E47F-F44B-856E-BE6B5D29A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0499" y="6356350"/>
            <a:ext cx="148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885238" y="6388100"/>
            <a:ext cx="4663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4CAE1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000000"/>
                </a:solidFill>
              </a:rPr>
              <a:t>© 2011 – H Engage, Inc. – Proprietary and Confidential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007600" y="2362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5F5F5F"/>
          </a:solidFill>
          <a:latin typeface="Helvetica Light"/>
          <a:ea typeface="ＭＳ Ｐゴシック" charset="0"/>
          <a:cs typeface="Helvetica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40000"/>
        </a:spcBef>
        <a:spcAft>
          <a:spcPct val="0"/>
        </a:spcAft>
        <a:buClr>
          <a:srgbClr val="4CAE11"/>
        </a:buClr>
        <a:buSzPct val="130000"/>
        <a:buFont typeface="Lucida Grande"/>
        <a:buChar char="*"/>
        <a:defRPr sz="36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marL="514350" indent="-1714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Arial"/>
        <a:buChar char="•"/>
        <a:defRPr sz="3600">
          <a:solidFill>
            <a:schemeClr val="tx1"/>
          </a:solidFill>
          <a:latin typeface="Helvetica"/>
          <a:ea typeface="ＭＳ Ｐゴシック" charset="0"/>
          <a:cs typeface="Helvetica"/>
        </a:defRPr>
      </a:lvl2pPr>
      <a:lvl3pPr marL="1028700" indent="-166688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-"/>
        <a:defRPr sz="3200">
          <a:solidFill>
            <a:schemeClr val="tx1"/>
          </a:solidFill>
          <a:latin typeface="Helvetica"/>
          <a:ea typeface="Arial" charset="0"/>
          <a:cs typeface="Helvetica"/>
        </a:defRPr>
      </a:lvl3pPr>
      <a:lvl4pPr marL="1428750" indent="-1587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2800">
          <a:solidFill>
            <a:schemeClr val="tx1"/>
          </a:solidFill>
          <a:latin typeface="Helvetica"/>
          <a:ea typeface="Arial" charset="0"/>
          <a:cs typeface="Helvetica"/>
        </a:defRPr>
      </a:lvl4pPr>
      <a:lvl5pPr marL="1828800" indent="-15240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2800">
          <a:solidFill>
            <a:schemeClr val="tx1"/>
          </a:solidFill>
          <a:latin typeface="Helvetica"/>
          <a:ea typeface="Arial" charset="0"/>
          <a:cs typeface="Helvetica"/>
        </a:defRPr>
      </a:lvl5pPr>
      <a:lvl6pPr marL="22860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74638"/>
            <a:ext cx="8839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charset="0"/>
              </a:defRPr>
            </a:lvl1pPr>
          </a:lstStyle>
          <a:p>
            <a:pPr>
              <a:defRPr/>
            </a:pPr>
            <a:fld id="{632A3A2C-E47F-F44B-856E-BE6B5D29A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0499" y="6356350"/>
            <a:ext cx="148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CAE11"/>
                </a:solidFill>
              </a:defRPr>
            </a:lvl1pPr>
          </a:lstStyle>
          <a:p>
            <a:r>
              <a:rPr lang="en-US" dirty="0" smtClean="0"/>
              <a:t>hengage.com</a:t>
            </a:r>
            <a:endParaRPr lang="en-US" dirty="0"/>
          </a:p>
        </p:txBody>
      </p:sp>
      <p:sp>
        <p:nvSpPr>
          <p:cNvPr id="6" name="Footer Placeholder 1"/>
          <p:cNvSpPr txBox="1">
            <a:spLocks/>
          </p:cNvSpPr>
          <p:nvPr userDrawn="1"/>
        </p:nvSpPr>
        <p:spPr>
          <a:xfrm>
            <a:off x="1885238" y="6388100"/>
            <a:ext cx="4663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4CAE1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 smtClean="0">
                <a:solidFill>
                  <a:srgbClr val="000000"/>
                </a:solidFill>
              </a:rPr>
              <a:t>© 2012 – H Engage, Inc. – Proprietary and Confidential – For Client Use Only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007600" y="2362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baseline="0">
          <a:solidFill>
            <a:schemeClr val="bg2">
              <a:lumMod val="75000"/>
            </a:schemeClr>
          </a:solidFill>
          <a:latin typeface="Helvetica"/>
          <a:ea typeface="ＭＳ Ｐゴシック" charset="0"/>
          <a:cs typeface="Helvetic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Halvart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9B9CD9"/>
          </a:solidFill>
          <a:latin typeface="Halvarti" charset="0"/>
          <a:ea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40000"/>
        </a:spcBef>
        <a:spcAft>
          <a:spcPct val="0"/>
        </a:spcAft>
        <a:buClr>
          <a:srgbClr val="4CAE11"/>
        </a:buClr>
        <a:buSzPct val="130000"/>
        <a:buFont typeface="Lucida Grande"/>
        <a:buChar char="*"/>
        <a:defRPr sz="2200">
          <a:solidFill>
            <a:schemeClr val="tx1">
              <a:lumMod val="65000"/>
              <a:lumOff val="35000"/>
            </a:schemeClr>
          </a:solidFill>
          <a:latin typeface="Helvetica"/>
          <a:ea typeface="ＭＳ Ｐゴシック" charset="0"/>
          <a:cs typeface="Helvetica"/>
        </a:defRPr>
      </a:lvl1pPr>
      <a:lvl2pPr marL="514350" indent="-1714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Arial"/>
        <a:buChar char="•"/>
        <a:defRPr sz="2000">
          <a:solidFill>
            <a:schemeClr val="tx1">
              <a:lumMod val="65000"/>
              <a:lumOff val="35000"/>
            </a:schemeClr>
          </a:solidFill>
          <a:latin typeface="Helvetica"/>
          <a:ea typeface="ＭＳ Ｐゴシック" charset="0"/>
          <a:cs typeface="Helvetica"/>
        </a:defRPr>
      </a:lvl2pPr>
      <a:lvl3pPr marL="1028700" indent="-166688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-"/>
        <a:defRPr sz="1900">
          <a:solidFill>
            <a:schemeClr val="tx1">
              <a:lumMod val="65000"/>
              <a:lumOff val="35000"/>
            </a:schemeClr>
          </a:solidFill>
          <a:latin typeface="Helvetica"/>
          <a:ea typeface="Arial" charset="0"/>
          <a:cs typeface="Helvetica"/>
        </a:defRPr>
      </a:lvl3pPr>
      <a:lvl4pPr marL="1428750" indent="-15875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1600">
          <a:solidFill>
            <a:schemeClr val="tx1">
              <a:lumMod val="65000"/>
              <a:lumOff val="35000"/>
            </a:schemeClr>
          </a:solidFill>
          <a:latin typeface="Helvetica"/>
          <a:ea typeface="Arial" charset="0"/>
          <a:cs typeface="Helvetica"/>
        </a:defRPr>
      </a:lvl4pPr>
      <a:lvl5pPr marL="1828800" indent="-152400" algn="l" rtl="0" eaLnBrk="0" fontAlgn="base" hangingPunct="0">
        <a:spcBef>
          <a:spcPct val="20000"/>
        </a:spcBef>
        <a:spcAft>
          <a:spcPct val="0"/>
        </a:spcAft>
        <a:buClr>
          <a:srgbClr val="4CAE11"/>
        </a:buClr>
        <a:buSzPct val="134000"/>
        <a:buFont typeface="Lucida Grande"/>
        <a:buChar char="*"/>
        <a:defRPr sz="1600">
          <a:solidFill>
            <a:schemeClr val="tx1">
              <a:lumMod val="65000"/>
              <a:lumOff val="35000"/>
            </a:schemeClr>
          </a:solidFill>
          <a:latin typeface="Helvetica"/>
          <a:ea typeface="Arial" charset="0"/>
          <a:cs typeface="Helvetica"/>
        </a:defRPr>
      </a:lvl5pPr>
      <a:lvl6pPr marL="22860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-1524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vlad@hengag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CAE11"/>
            </a:gs>
            <a:gs pos="100000">
              <a:srgbClr val="2C69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3581400"/>
            <a:ext cx="5638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B1EC77"/>
                </a:solidFill>
              </a:rPr>
              <a:t>Data </a:t>
            </a:r>
            <a:r>
              <a:rPr lang="en-US" sz="2800" dirty="0" smtClean="0">
                <a:solidFill>
                  <a:srgbClr val="B1EC77"/>
                </a:solidFill>
              </a:rPr>
              <a:t>Book</a:t>
            </a:r>
            <a:endParaRPr lang="en-US" sz="2800" dirty="0" smtClean="0">
              <a:solidFill>
                <a:srgbClr val="B1EC77"/>
              </a:solidFill>
            </a:endParaRPr>
          </a:p>
          <a:p>
            <a:r>
              <a:rPr lang="en-US" sz="1050" dirty="0" smtClean="0">
                <a:solidFill>
                  <a:srgbClr val="B1EC77"/>
                </a:solidFill>
              </a:rPr>
              <a:t>     </a:t>
            </a:r>
          </a:p>
          <a:p>
            <a:r>
              <a:rPr lang="en-US" dirty="0" smtClean="0">
                <a:solidFill>
                  <a:srgbClr val="B1EC77"/>
                </a:solidFill>
              </a:rPr>
              <a:t>May 2012</a:t>
            </a:r>
            <a:endParaRPr lang="en-US" dirty="0">
              <a:solidFill>
                <a:srgbClr val="B1EC77"/>
              </a:solidFill>
            </a:endParaRPr>
          </a:p>
        </p:txBody>
      </p:sp>
      <p:pic>
        <p:nvPicPr>
          <p:cNvPr id="2" name="Picture 1" descr="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816600" cy="13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16074"/>
              </p:ext>
            </p:extLst>
          </p:nvPr>
        </p:nvGraphicFramePr>
        <p:xfrm>
          <a:off x="381000" y="3733800"/>
          <a:ext cx="40259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3000" dirty="0" smtClean="0"/>
              <a:t>Minority and low income Americans text more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>
                <a:latin typeface="Helvetica"/>
                <a:cs typeface="Helvetica"/>
              </a:rPr>
              <a:pPr>
                <a:defRPr/>
              </a:pPr>
              <a:t>10</a:t>
            </a:fld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224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94898"/>
              </p:ext>
            </p:extLst>
          </p:nvPr>
        </p:nvGraphicFramePr>
        <p:xfrm>
          <a:off x="241300" y="1066800"/>
          <a:ext cx="434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91452"/>
              </p:ext>
            </p:extLst>
          </p:nvPr>
        </p:nvGraphicFramePr>
        <p:xfrm>
          <a:off x="4648200" y="1066800"/>
          <a:ext cx="434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564716"/>
              </p:ext>
            </p:extLst>
          </p:nvPr>
        </p:nvGraphicFramePr>
        <p:xfrm>
          <a:off x="4648200" y="3810000"/>
          <a:ext cx="434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601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Mobile beyond calling and texting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143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More than 55% of U.S. cell phone users browse </a:t>
            </a:r>
            <a:r>
              <a:rPr lang="en-US" sz="2200" dirty="0"/>
              <a:t>the web, download content and access applications </a:t>
            </a:r>
            <a:r>
              <a:rPr lang="en-US" sz="2200" dirty="0" smtClean="0"/>
              <a:t>on their phone – </a:t>
            </a:r>
            <a:br>
              <a:rPr lang="en-US" sz="2200" dirty="0" smtClean="0"/>
            </a:br>
            <a:r>
              <a:rPr lang="en-US" sz="2200" dirty="0" smtClean="0"/>
              <a:t>a 24% </a:t>
            </a:r>
            <a:r>
              <a:rPr lang="en-US" sz="2200" dirty="0"/>
              <a:t>increase from 2010 to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3246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Q4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68025514"/>
              </p:ext>
            </p:extLst>
          </p:nvPr>
        </p:nvGraphicFramePr>
        <p:xfrm>
          <a:off x="304800" y="2209800"/>
          <a:ext cx="8382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1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People love social apps, not health apps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Social apps </a:t>
            </a:r>
            <a:r>
              <a:rPr lang="en-US" sz="2200" dirty="0"/>
              <a:t>are </a:t>
            </a:r>
            <a:r>
              <a:rPr lang="en-US" sz="2200" dirty="0" smtClean="0"/>
              <a:t>the most downloaded, while apps that “helped you track or manage your health” are the least popular.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9275"/>
              </p:ext>
            </p:extLst>
          </p:nvPr>
        </p:nvGraphicFramePr>
        <p:xfrm>
          <a:off x="152400" y="2209800"/>
          <a:ext cx="8763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August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7829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80% of adults use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65484568"/>
              </p:ext>
            </p:extLst>
          </p:nvPr>
        </p:nvGraphicFramePr>
        <p:xfrm>
          <a:off x="1524000" y="2667000"/>
          <a:ext cx="6096000" cy="360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683000"/>
            <a:ext cx="5600700" cy="39216"/>
          </a:xfrm>
          <a:prstGeom prst="line">
            <a:avLst/>
          </a:prstGeom>
          <a:ln w="19050">
            <a:solidFill>
              <a:srgbClr val="FFD6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53300" y="35814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U.S. avg. = 80%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622929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Internet use is almost ubiquitous among adults in the U.S. – especially among working age adults (18-64)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2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Adults average 32 hours per month online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Those between the ages of 45-54 spent the most time, averaging almost 40 hours per month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3246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Q1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676665"/>
              </p:ext>
            </p:extLst>
          </p:nvPr>
        </p:nvGraphicFramePr>
        <p:xfrm>
          <a:off x="685800" y="2438400"/>
          <a:ext cx="7620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49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50% of time online is spent on social and gaming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9144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Email continues to fall to third place, accounting for only </a:t>
            </a:r>
            <a:r>
              <a:rPr lang="en-US" sz="2200" b="1" dirty="0">
                <a:solidFill>
                  <a:srgbClr val="000000"/>
                </a:solidFill>
              </a:rPr>
              <a:t>13%</a:t>
            </a:r>
            <a:r>
              <a:rPr lang="en-US" sz="2200" b="1" dirty="0">
                <a:solidFill>
                  <a:srgbClr val="71A042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dirty="0" smtClean="0"/>
              <a:t>time spent online 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30549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June 2010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177186"/>
              </p:ext>
            </p:extLst>
          </p:nvPr>
        </p:nvGraphicFramePr>
        <p:xfrm>
          <a:off x="228600" y="2209800"/>
          <a:ext cx="85344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34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Facebook is the most popular social network/blog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762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Facebook accounts for 96% of time </a:t>
            </a:r>
            <a:r>
              <a:rPr lang="en-US" sz="2200" dirty="0" smtClean="0"/>
              <a:t>spent on the top five social networks and blogs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22929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37471"/>
              </p:ext>
            </p:extLst>
          </p:nvPr>
        </p:nvGraphicFramePr>
        <p:xfrm>
          <a:off x="457200" y="2133600"/>
          <a:ext cx="8077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39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66% of adults use an online social media platform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Most use social media platforms to stay in touch with family </a:t>
            </a:r>
            <a:r>
              <a:rPr lang="en-US" sz="2000" dirty="0"/>
              <a:t>members and friends (both new and </a:t>
            </a:r>
            <a:r>
              <a:rPr lang="en-US" sz="2000" dirty="0" smtClean="0"/>
              <a:t>old)</a:t>
            </a:r>
            <a:endParaRPr lang="en-US" sz="20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69586268"/>
              </p:ext>
            </p:extLst>
          </p:nvPr>
        </p:nvGraphicFramePr>
        <p:xfrm>
          <a:off x="381000" y="2057400"/>
          <a:ext cx="8229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622929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November 2011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0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20-30% of Facebook users drive the majority of activity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4648200"/>
            <a:ext cx="14478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“Likes”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0" y="46482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dirty="0" smtClean="0">
                <a:solidFill>
                  <a:schemeClr val="tx1"/>
                </a:solidFill>
              </a:rPr>
              <a:t>“Liked</a:t>
            </a:r>
            <a:r>
              <a:rPr lang="en-US" dirty="0">
                <a:solidFill>
                  <a:schemeClr val="tx1"/>
                </a:solidFill>
              </a:rPr>
              <a:t>” a friend’s content </a:t>
            </a:r>
            <a:r>
              <a:rPr lang="en-US" b="1" dirty="0">
                <a:solidFill>
                  <a:srgbClr val="4CAE11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times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2971800"/>
            <a:ext cx="14478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Photos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29718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b="1" dirty="0" smtClean="0">
                <a:solidFill>
                  <a:srgbClr val="4CAE11"/>
                </a:solidFill>
              </a:rPr>
              <a:t>12% </a:t>
            </a:r>
            <a:r>
              <a:rPr lang="en-US" dirty="0" smtClean="0">
                <a:solidFill>
                  <a:schemeClr val="tx1"/>
                </a:solidFill>
              </a:rPr>
              <a:t>of users tagged a friend in a photo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" y="5486400"/>
            <a:ext cx="14478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Messages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54864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dirty="0" smtClean="0">
                <a:solidFill>
                  <a:schemeClr val="tx1"/>
                </a:solidFill>
              </a:rPr>
              <a:t>Sent </a:t>
            </a:r>
            <a:r>
              <a:rPr lang="en-US" b="1" dirty="0" smtClean="0">
                <a:solidFill>
                  <a:srgbClr val="4CAE1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 messages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" y="3810000"/>
            <a:ext cx="14478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Friend Requests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0" y="38100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b="1" dirty="0">
                <a:solidFill>
                  <a:srgbClr val="4CAE11"/>
                </a:solidFill>
              </a:rPr>
              <a:t>40% </a:t>
            </a:r>
            <a:r>
              <a:rPr lang="en-US" dirty="0">
                <a:solidFill>
                  <a:schemeClr val="tx1"/>
                </a:solidFill>
              </a:rPr>
              <a:t>of users made a friend </a:t>
            </a:r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0" y="2133600"/>
            <a:ext cx="28956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Contribute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0" y="2133600"/>
            <a:ext cx="2895600" cy="6858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Receive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0" y="29718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b="1" dirty="0" smtClean="0">
                <a:solidFill>
                  <a:srgbClr val="4CAE11"/>
                </a:solidFill>
              </a:rPr>
              <a:t>35%</a:t>
            </a:r>
            <a:r>
              <a:rPr lang="en-US" dirty="0" smtClean="0">
                <a:solidFill>
                  <a:srgbClr val="4CAE1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were tagged in a photo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4000" y="38100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b="1" dirty="0" smtClean="0">
                <a:solidFill>
                  <a:srgbClr val="4CAE11"/>
                </a:solidFill>
              </a:rPr>
              <a:t>63</a:t>
            </a:r>
            <a:r>
              <a:rPr lang="en-US" b="1" dirty="0">
                <a:solidFill>
                  <a:srgbClr val="4CAE11"/>
                </a:solidFill>
              </a:rPr>
              <a:t>% </a:t>
            </a:r>
            <a:r>
              <a:rPr lang="en-US" dirty="0">
                <a:solidFill>
                  <a:schemeClr val="tx1"/>
                </a:solidFill>
              </a:rPr>
              <a:t>received a friend request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34000" y="46482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dirty="0" smtClean="0">
                <a:solidFill>
                  <a:schemeClr val="tx1"/>
                </a:solidFill>
              </a:rPr>
              <a:t>Had </a:t>
            </a:r>
            <a:r>
              <a:rPr lang="en-US" dirty="0">
                <a:solidFill>
                  <a:schemeClr val="tx1"/>
                </a:solidFill>
              </a:rPr>
              <a:t>their own content “liked” </a:t>
            </a:r>
            <a:r>
              <a:rPr lang="en-US" b="1" dirty="0">
                <a:solidFill>
                  <a:srgbClr val="4CAE11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 times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34000" y="5486400"/>
            <a:ext cx="2895600" cy="685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1"/>
            <a:r>
              <a:rPr lang="en-US" dirty="0" smtClean="0">
                <a:solidFill>
                  <a:schemeClr val="tx1"/>
                </a:solidFill>
              </a:rPr>
              <a:t>Received </a:t>
            </a:r>
            <a:r>
              <a:rPr lang="en-US" b="1" dirty="0" smtClean="0">
                <a:solidFill>
                  <a:srgbClr val="4CAE11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rest of </a:t>
            </a:r>
            <a:r>
              <a:rPr lang="en-US" sz="2200" dirty="0" smtClean="0"/>
              <a:t>users </a:t>
            </a:r>
            <a:r>
              <a:rPr lang="en-US" sz="2200" dirty="0"/>
              <a:t>receive more </a:t>
            </a:r>
            <a:r>
              <a:rPr lang="en-US" sz="2200" dirty="0" smtClean="0"/>
              <a:t>information and feedback from their connections than </a:t>
            </a:r>
            <a:r>
              <a:rPr lang="en-US" sz="2200" dirty="0"/>
              <a:t>they contribute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8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More are taking steps to manage their social network image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236114"/>
              </p:ext>
            </p:extLst>
          </p:nvPr>
        </p:nvGraphicFramePr>
        <p:xfrm>
          <a:off x="3886200" y="2209800"/>
          <a:ext cx="5143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08215888"/>
              </p:ext>
            </p:extLst>
          </p:nvPr>
        </p:nvGraphicFramePr>
        <p:xfrm>
          <a:off x="-381000" y="2286000"/>
          <a:ext cx="4953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Majority of users now restrict access to their profiles and manage the information available about them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45551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All the best,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Vlad Gyster</a:t>
            </a:r>
            <a:endParaRPr lang="en-US" dirty="0"/>
          </a:p>
        </p:txBody>
      </p:sp>
      <p:pic>
        <p:nvPicPr>
          <p:cNvPr id="5" name="Picture 4" descr="My Signa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889500"/>
            <a:ext cx="990600" cy="811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There’s an old saying that the plural of anecdote is not data. </a:t>
            </a:r>
          </a:p>
          <a:p>
            <a:pPr marL="0" indent="0">
              <a:buNone/>
            </a:pPr>
            <a:r>
              <a:rPr lang="en-US" sz="1800" dirty="0" smtClean="0"/>
              <a:t>At H Engage, we believe that being equipped with the right data is the best way to influence change. </a:t>
            </a:r>
          </a:p>
          <a:p>
            <a:pPr marL="0" indent="0">
              <a:buNone/>
            </a:pPr>
            <a:r>
              <a:rPr lang="en-US" sz="1800" dirty="0" smtClean="0"/>
              <a:t>Our January 2012 data deck was met with a great deal of enthusiasm and was accessed over 800 times on </a:t>
            </a:r>
            <a:r>
              <a:rPr lang="en-US" sz="1800" dirty="0" err="1" smtClean="0"/>
              <a:t>slideshare.net</a:t>
            </a:r>
            <a:r>
              <a:rPr lang="en-US" sz="1800" dirty="0" smtClean="0"/>
              <a:t>. The May 2012 Data </a:t>
            </a:r>
            <a:r>
              <a:rPr lang="en-US" sz="1800" dirty="0" smtClean="0"/>
              <a:t>Book builds </a:t>
            </a:r>
            <a:r>
              <a:rPr lang="en-US" sz="1800" dirty="0" smtClean="0"/>
              <a:t>upon this prior report. </a:t>
            </a:r>
            <a:r>
              <a:rPr lang="en-US" sz="1800" dirty="0" smtClean="0"/>
              <a:t>Slides </a:t>
            </a:r>
            <a:r>
              <a:rPr lang="en-US" sz="1800" dirty="0" smtClean="0"/>
              <a:t>that have been updated are marked with “updated” in the upper right hand corner. </a:t>
            </a:r>
          </a:p>
          <a:p>
            <a:pPr marL="0" indent="0">
              <a:buNone/>
            </a:pPr>
            <a:r>
              <a:rPr lang="en-US" sz="1800" dirty="0" smtClean="0"/>
              <a:t>As we did last time, we’ve purposely left this document as a PowerPoint instead of a PDF. </a:t>
            </a:r>
            <a:r>
              <a:rPr lang="en-US" sz="1800" dirty="0" smtClean="0"/>
              <a:t>Take </a:t>
            </a:r>
            <a:r>
              <a:rPr lang="en-US" sz="1800" dirty="0" smtClean="0"/>
              <a:t>the slides. </a:t>
            </a:r>
            <a:r>
              <a:rPr lang="en-US" sz="1800" dirty="0" smtClean="0"/>
              <a:t>Drop </a:t>
            </a:r>
            <a:r>
              <a:rPr lang="en-US" sz="1800" dirty="0" smtClean="0"/>
              <a:t>them into presentations. And feel free to drop us a note to ask additional questions and share what you’re hearing from your leaders and clients.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9436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Co-founder, CEO</a:t>
            </a:r>
          </a:p>
          <a:p>
            <a:r>
              <a:rPr lang="en-US" sz="1200" dirty="0" smtClean="0">
                <a:latin typeface="Helvetica Light"/>
                <a:cs typeface="Helvetica Light"/>
                <a:hlinkClick r:id="rId3"/>
              </a:rPr>
              <a:t>vlad@hengage.com</a:t>
            </a:r>
            <a:endParaRPr lang="en-US" sz="1200" dirty="0" smtClean="0">
              <a:latin typeface="Helvetica Light"/>
              <a:cs typeface="Helvetica Light"/>
            </a:endParaRPr>
          </a:p>
          <a:p>
            <a:r>
              <a:rPr lang="en-US" sz="1200" dirty="0" smtClean="0">
                <a:latin typeface="Helvetica Light"/>
                <a:cs typeface="Helvetica Light"/>
              </a:rPr>
              <a:t>617-360-8305</a:t>
            </a:r>
            <a:endParaRPr lang="en-US" sz="12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699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Most access social media on their computer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Computers are still the predominant way that people access social media; however, </a:t>
            </a:r>
            <a:r>
              <a:rPr lang="en-US" sz="2200" dirty="0"/>
              <a:t>a</a:t>
            </a:r>
            <a:r>
              <a:rPr lang="en-US" sz="2200" dirty="0" smtClean="0"/>
              <a:t>lmost </a:t>
            </a:r>
            <a:r>
              <a:rPr lang="en-US" sz="2200" dirty="0"/>
              <a:t>2</a:t>
            </a:r>
            <a:r>
              <a:rPr lang="en-US" sz="2200" dirty="0" smtClean="0"/>
              <a:t> in </a:t>
            </a:r>
            <a:r>
              <a:rPr lang="en-US" sz="2200" dirty="0"/>
              <a:t>5</a:t>
            </a:r>
            <a:r>
              <a:rPr lang="en-US" sz="2200" dirty="0" smtClean="0"/>
              <a:t> Americans use their mobile phone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2484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885817"/>
              </p:ext>
            </p:extLst>
          </p:nvPr>
        </p:nvGraphicFramePr>
        <p:xfrm>
          <a:off x="152400" y="2209800"/>
          <a:ext cx="8839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79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In mobile and social, older adults are catching up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Increased utilization of mobile phones and social media is especially pronounced in 55+ age segment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153945"/>
              </p:ext>
            </p:extLst>
          </p:nvPr>
        </p:nvGraphicFramePr>
        <p:xfrm>
          <a:off x="152400" y="2057400"/>
          <a:ext cx="8839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172200"/>
            <a:ext cx="1392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Nielsen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652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Who you know matters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1430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57%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11430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person's chance of becoming obese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became obese. That’s more predictive than if they shared genes associated with obesity.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27432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25%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27432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person’s chance of becoming happy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who lived within a mile became happy.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4343400"/>
            <a:ext cx="1143000" cy="1143000"/>
          </a:xfrm>
          <a:prstGeom prst="roundRect">
            <a:avLst/>
          </a:prstGeom>
          <a:solidFill>
            <a:srgbClr val="4CAE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/>
                <a:cs typeface="Helvetica"/>
              </a:rPr>
              <a:t>75%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4343400"/>
            <a:ext cx="6858000" cy="1143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Increase in a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person’s chance of </a:t>
            </a:r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divorce if </a:t>
            </a:r>
            <a:r>
              <a:rPr lang="en-US" sz="2000" dirty="0">
                <a:solidFill>
                  <a:schemeClr val="tx1"/>
                </a:solidFill>
                <a:latin typeface="Helvetica"/>
                <a:cs typeface="Helvetica"/>
              </a:rPr>
              <a:t>a friend or colleague divorced. The size of the effect was measurable at two degrees of separation (friend of a friend), at 33%.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6383179"/>
            <a:ext cx="199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Research by Nicholas Christakis 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403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Who’s playing social games?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990600"/>
            <a:ext cx="84582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4CAE11"/>
              </a:buClr>
              <a:buSzPct val="130000"/>
              <a:buFont typeface="Lucida Grande"/>
              <a:buChar char="*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Arial"/>
              <a:buChar char="•"/>
              <a:defRPr sz="3600">
                <a:solidFill>
                  <a:schemeClr val="tx1"/>
                </a:solidFill>
                <a:latin typeface="Helvetica"/>
                <a:ea typeface="ＭＳ Ｐゴシック" charset="0"/>
                <a:cs typeface="Helvetica"/>
              </a:defRPr>
            </a:lvl2pPr>
            <a:lvl3pPr marL="1028700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-"/>
              <a:defRPr sz="32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3pPr>
            <a:lvl4pPr marL="1428750" indent="-158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4pPr>
            <a:lvl5pPr marL="18288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CAE11"/>
              </a:buClr>
              <a:buSzPct val="134000"/>
              <a:buFont typeface="Lucida Grande"/>
              <a:buChar char="*"/>
              <a:defRPr sz="2800">
                <a:solidFill>
                  <a:schemeClr val="tx1"/>
                </a:solidFill>
                <a:latin typeface="Helvetica"/>
                <a:ea typeface="Arial" charset="0"/>
                <a:cs typeface="Helvetica"/>
              </a:defRPr>
            </a:lvl5pPr>
            <a:lvl6pPr marL="22860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&gt;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Lucida Grande"/>
              <a:buNone/>
            </a:pPr>
            <a:r>
              <a:rPr lang="en-US" sz="2400" dirty="0" smtClean="0"/>
              <a:t>The average social gamer is a </a:t>
            </a:r>
            <a:r>
              <a:rPr lang="en-US" sz="2400" b="1" dirty="0" smtClean="0">
                <a:solidFill>
                  <a:srgbClr val="000000"/>
                </a:solidFill>
              </a:rPr>
              <a:t>43 year old woman working full-time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13488"/>
              </p:ext>
            </p:extLst>
          </p:nvPr>
        </p:nvGraphicFramePr>
        <p:xfrm>
          <a:off x="4572000" y="1981200"/>
          <a:ext cx="4343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70048"/>
              </p:ext>
            </p:extLst>
          </p:nvPr>
        </p:nvGraphicFramePr>
        <p:xfrm>
          <a:off x="4648200" y="3886200"/>
          <a:ext cx="4267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078650"/>
              </p:ext>
            </p:extLst>
          </p:nvPr>
        </p:nvGraphicFramePr>
        <p:xfrm>
          <a:off x="228600" y="20574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718" y="6324600"/>
            <a:ext cx="261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Information Solutions Group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2010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008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Appendix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/>
          <a:lstStyle/>
          <a:p>
            <a:r>
              <a:rPr lang="en-US" sz="3000" dirty="0" smtClean="0"/>
              <a:t>Level setting: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2400" dirty="0" smtClean="0"/>
              <a:t>A look at the age of the U.S. 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722626"/>
              </p:ext>
            </p:extLst>
          </p:nvPr>
        </p:nvGraphicFramePr>
        <p:xfrm>
          <a:off x="228600" y="1219200"/>
          <a:ext cx="8458200" cy="475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6229290"/>
            <a:ext cx="207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U.S. Census Bureau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2010</a:t>
            </a:r>
            <a:endParaRPr lang="en-US" sz="1000" u="sng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690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 headlines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976666"/>
              </p:ext>
            </p:extLst>
          </p:nvPr>
        </p:nvGraphicFramePr>
        <p:xfrm>
          <a:off x="304800" y="1066800"/>
          <a:ext cx="8534400" cy="56388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67200"/>
                <a:gridCol w="4267200"/>
              </a:tblGrid>
              <a:tr h="1004170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4CAE11"/>
                          </a:solidFill>
                          <a:latin typeface="Helvetica"/>
                          <a:cs typeface="Helvetica"/>
                        </a:rPr>
                        <a:t>Adults are active cell phone users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rgbClr val="4CAE11"/>
                          </a:solidFill>
                          <a:latin typeface="Helvetica"/>
                          <a:ea typeface="+mn-ea"/>
                          <a:cs typeface="Helvetica"/>
                        </a:rPr>
                        <a:t>Online</a:t>
                      </a:r>
                      <a:r>
                        <a:rPr lang="en-US" sz="2400" kern="1200" baseline="0" dirty="0" smtClean="0">
                          <a:solidFill>
                            <a:srgbClr val="4CAE11"/>
                          </a:solidFill>
                          <a:latin typeface="Helvetica"/>
                          <a:ea typeface="+mn-ea"/>
                          <a:cs typeface="Helvetica"/>
                        </a:rPr>
                        <a:t> behavior has changed dramatically </a:t>
                      </a:r>
                      <a:endParaRPr lang="en-US" sz="2400" dirty="0" smtClean="0">
                        <a:solidFill>
                          <a:srgbClr val="4CAE11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634631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Cell phones have the highest penetration of any device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–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88%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of adults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own one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Smartphone owners now outnumber feature phone owners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– 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46% of American adults now have a smartphone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75% of adults text –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64% text almost every day,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86% text at least once a week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Mobile access is increasing rapidly,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especially in older age segments –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Adults age 55+ who use social media on their phone grew 109% from 2010 </a:t>
                      </a:r>
                      <a:b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</a:b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to 2011</a:t>
                      </a: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80% of adults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use the Internet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The average social gamer is 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43 year old woman working full-time</a:t>
                      </a:r>
                      <a:endParaRPr lang="en-US" sz="16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Email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accounts for only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13%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of time spent online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Social networks/blogs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and games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account for over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50%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Twitter may get plenty of attention,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but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96% of time spent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on social networks/blogs is spent 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 Facebook</a:t>
                      </a:r>
                    </a:p>
                    <a:p>
                      <a:pPr marL="0" indent="0" algn="ctr">
                        <a:buNone/>
                      </a:pPr>
                      <a:endParaRPr lang="en-US" sz="1600" b="0" baseline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Helvetica"/>
                        </a:rPr>
                        <a:t>20-30% of Facebook “power users” drive the majority of activity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Helvetica"/>
                        </a:rPr>
                        <a:t>; the rest receive more than they give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7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88% of adults own a cell phone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Relative to other technologies, cell phones are unmatched in their adoption rates</a:t>
            </a:r>
            <a:endParaRPr lang="en-US" sz="2200" b="1" dirty="0" smtClean="0">
              <a:solidFill>
                <a:srgbClr val="71A0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198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April 2012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396182"/>
              </p:ext>
            </p:extLst>
          </p:nvPr>
        </p:nvGraphicFramePr>
        <p:xfrm>
          <a:off x="914400" y="2057400"/>
          <a:ext cx="7239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2700" dirty="0" smtClean="0"/>
              <a:t>Smartphone users outnumber those with feature phones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914784"/>
              </p:ext>
            </p:extLst>
          </p:nvPr>
        </p:nvGraphicFramePr>
        <p:xfrm>
          <a:off x="1676400" y="2438400"/>
          <a:ext cx="5867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990600"/>
            <a:ext cx="8458200" cy="7694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40000"/>
              </a:spcBef>
              <a:buClr>
                <a:srgbClr val="4CAE11"/>
              </a:buClr>
              <a:buSzPct val="130000"/>
            </a:pPr>
            <a:r>
              <a:rPr lang="en-US" sz="2200" kern="0" dirty="0" smtClean="0">
                <a:solidFill>
                  <a:srgbClr val="000000"/>
                </a:solidFill>
                <a:latin typeface="Helvetica"/>
                <a:cs typeface="Helvetica"/>
              </a:rPr>
              <a:t>Smartphones dominate new phone purchases – accounting for </a:t>
            </a:r>
            <a:r>
              <a:rPr lang="en-US" sz="2200" b="1" kern="0" dirty="0" smtClean="0">
                <a:solidFill>
                  <a:srgbClr val="4CAE11"/>
                </a:solidFill>
                <a:latin typeface="Helvetica"/>
                <a:cs typeface="Helvetica"/>
              </a:rPr>
              <a:t>66%</a:t>
            </a:r>
            <a:r>
              <a:rPr lang="en-US" sz="2200" kern="0" dirty="0" smtClean="0">
                <a:solidFill>
                  <a:srgbClr val="000000"/>
                </a:solidFill>
                <a:latin typeface="Helvetica"/>
                <a:cs typeface="Helvetica"/>
              </a:rPr>
              <a:t> of new phones purchased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5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Over 50% of adults age 18 to 44 own a smartphone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Older adults are catching up – 2 in 5 adults age 45-54 now own a smartphone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75100"/>
              </p:ext>
            </p:extLst>
          </p:nvPr>
        </p:nvGraphicFramePr>
        <p:xfrm>
          <a:off x="1295400" y="2286000"/>
          <a:ext cx="6705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019300" y="4343400"/>
            <a:ext cx="5829300" cy="0"/>
          </a:xfrm>
          <a:prstGeom prst="line">
            <a:avLst/>
          </a:prstGeom>
          <a:ln w="19050">
            <a:solidFill>
              <a:srgbClr val="FFD6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4114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U.S. avg. = 46%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62484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9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659527"/>
              </p:ext>
            </p:extLst>
          </p:nvPr>
        </p:nvGraphicFramePr>
        <p:xfrm>
          <a:off x="762000" y="2286000"/>
          <a:ext cx="6858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Lower income brackets lag in smartphone adoption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However, those earning &lt;$30k saw the fastest growth in ownership, a sign that smartphones are becoming more widely accessible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3200" y="4178300"/>
            <a:ext cx="5880100" cy="8811"/>
          </a:xfrm>
          <a:prstGeom prst="line">
            <a:avLst/>
          </a:prstGeom>
          <a:ln w="19050">
            <a:solidFill>
              <a:srgbClr val="FFD6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3300" y="40767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U.S. avg. = 46%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62484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February 2012</a:t>
            </a:r>
            <a:endParaRPr lang="en-US" sz="1000" u="sng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40971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40%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9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3 out of 4 adults text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8382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Of adults who text, </a:t>
            </a:r>
            <a:r>
              <a:rPr lang="en-US" sz="2200" b="1" dirty="0" smtClean="0"/>
              <a:t>64%</a:t>
            </a:r>
            <a:r>
              <a:rPr lang="en-US" sz="2200" dirty="0" smtClean="0"/>
              <a:t> send a text almost every day, and </a:t>
            </a:r>
            <a:r>
              <a:rPr lang="en-US" sz="2200" b="1" dirty="0" smtClean="0"/>
              <a:t>86%</a:t>
            </a:r>
            <a:r>
              <a:rPr lang="en-US" sz="2200" b="1" dirty="0"/>
              <a:t> </a:t>
            </a:r>
            <a:r>
              <a:rPr lang="en-US" sz="2200" dirty="0" smtClean="0"/>
              <a:t>send a text at least once a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172200"/>
            <a:ext cx="1542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Georgia"/>
                <a:cs typeface="Georgia"/>
              </a:rPr>
              <a:t>ComScore</a:t>
            </a:r>
            <a:r>
              <a:rPr lang="en-US" sz="1000" dirty="0" smtClean="0">
                <a:latin typeface="Georgia"/>
                <a:cs typeface="Georgia"/>
              </a:rPr>
              <a:t>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December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27276196"/>
              </p:ext>
            </p:extLst>
          </p:nvPr>
        </p:nvGraphicFramePr>
        <p:xfrm>
          <a:off x="228600" y="1981200"/>
          <a:ext cx="845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3200" y="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rgbClr val="4CAE11"/>
                </a:solidFill>
              </a:rPr>
              <a:t>UPDATED</a:t>
            </a:r>
            <a:endParaRPr lang="en-US" sz="1200" i="1" dirty="0">
              <a:solidFill>
                <a:srgbClr val="4CAE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3000" dirty="0" smtClean="0"/>
              <a:t>Text message behaviors vary by age segments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DC171-9737-484E-91CA-49BFAB85CB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6324600"/>
            <a:ext cx="215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/>
                <a:cs typeface="Georgia"/>
              </a:rPr>
              <a:t>Pew Research Center via H Engage</a:t>
            </a:r>
          </a:p>
          <a:p>
            <a:r>
              <a:rPr lang="en-US" sz="1000" u="sng" dirty="0" smtClean="0">
                <a:latin typeface="Georgia"/>
                <a:cs typeface="Georgia"/>
              </a:rPr>
              <a:t>May 2011</a:t>
            </a:r>
            <a:endParaRPr lang="en-US" sz="1000" u="sng" dirty="0">
              <a:latin typeface="Georgia"/>
              <a:cs typeface="Georgia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46168"/>
              </p:ext>
            </p:extLst>
          </p:nvPr>
        </p:nvGraphicFramePr>
        <p:xfrm>
          <a:off x="4343400" y="2971800"/>
          <a:ext cx="4343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619940"/>
              </p:ext>
            </p:extLst>
          </p:nvPr>
        </p:nvGraphicFramePr>
        <p:xfrm>
          <a:off x="304800" y="2743200"/>
          <a:ext cx="3962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4478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All age segments send and receive a significant amount of texts per day, but 18-24 years olds are particularly active, likely due to relatively lower utilization of other communication mediums, like email and voice calls.</a:t>
            </a:r>
          </a:p>
        </p:txBody>
      </p:sp>
    </p:spTree>
    <p:extLst>
      <p:ext uri="{BB962C8B-B14F-4D97-AF65-F5344CB8AC3E}">
        <p14:creationId xmlns:p14="http://schemas.microsoft.com/office/powerpoint/2010/main" val="2513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Halvart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Halvart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  <a:fontScheme name="Network">
    <a:majorFont>
      <a:latin typeface="Halvarti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Network 10">
    <a:dk1>
      <a:srgbClr val="000000"/>
    </a:dk1>
    <a:lt1>
      <a:srgbClr val="FFFFFF"/>
    </a:lt1>
    <a:dk2>
      <a:srgbClr val="330066"/>
    </a:dk2>
    <a:lt2>
      <a:srgbClr val="808080"/>
    </a:lt2>
    <a:accent1>
      <a:srgbClr val="CCCC00"/>
    </a:accent1>
    <a:accent2>
      <a:srgbClr val="669999"/>
    </a:accent2>
    <a:accent3>
      <a:srgbClr val="FFFFFF"/>
    </a:accent3>
    <a:accent4>
      <a:srgbClr val="000000"/>
    </a:accent4>
    <a:accent5>
      <a:srgbClr val="E2E2AA"/>
    </a:accent5>
    <a:accent6>
      <a:srgbClr val="5C8A8A"/>
    </a:accent6>
    <a:hlink>
      <a:srgbClr val="7E9CE8"/>
    </a:hlink>
    <a:folHlink>
      <a:srgbClr val="D8D8EC"/>
    </a:folHlink>
  </a:clrScheme>
  <a:fontScheme name="Network">
    <a:majorFont>
      <a:latin typeface="Halvarti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155128</TotalTime>
  <Words>1482</Words>
  <Application>Microsoft Macintosh PowerPoint</Application>
  <PresentationFormat>On-screen Show (4:3)</PresentationFormat>
  <Paragraphs>231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Network</vt:lpstr>
      <vt:lpstr>1_Network</vt:lpstr>
      <vt:lpstr>PowerPoint Presentation</vt:lpstr>
      <vt:lpstr>Introduction</vt:lpstr>
      <vt:lpstr>The headlines</vt:lpstr>
      <vt:lpstr>88% of adults own a cell phone</vt:lpstr>
      <vt:lpstr>Smartphone users outnumber those with feature phones</vt:lpstr>
      <vt:lpstr>Over 50% of adults age 18 to 44 own a smartphone</vt:lpstr>
      <vt:lpstr>Lower income brackets lag in smartphone adoption</vt:lpstr>
      <vt:lpstr>3 out of 4 adults text</vt:lpstr>
      <vt:lpstr>Text message behaviors vary by age segments</vt:lpstr>
      <vt:lpstr>Minority and low income Americans text more </vt:lpstr>
      <vt:lpstr>Mobile beyond calling and texting</vt:lpstr>
      <vt:lpstr>People love social apps, not health apps</vt:lpstr>
      <vt:lpstr>80% of adults use the Internet</vt:lpstr>
      <vt:lpstr>Adults average 32 hours per month online</vt:lpstr>
      <vt:lpstr>50% of time online is spent on social and gaming</vt:lpstr>
      <vt:lpstr>Facebook is the most popular social network/blog</vt:lpstr>
      <vt:lpstr>66% of adults use an online social media platform</vt:lpstr>
      <vt:lpstr>20-30% of Facebook users drive the majority of activity</vt:lpstr>
      <vt:lpstr>More are taking steps to manage their social network image</vt:lpstr>
      <vt:lpstr>Most access social media on their computer</vt:lpstr>
      <vt:lpstr>In mobile and social, older adults are catching up</vt:lpstr>
      <vt:lpstr>Who you know matters</vt:lpstr>
      <vt:lpstr>Who’s playing social games?</vt:lpstr>
      <vt:lpstr>Appendix</vt:lpstr>
      <vt:lpstr>Level setting: A look at the age of the U.S. population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Bongiani (Towers Perrin)</dc:creator>
  <cp:lastModifiedBy>VLAD GYSTER</cp:lastModifiedBy>
  <cp:revision>2238</cp:revision>
  <cp:lastPrinted>2011-11-29T15:10:33Z</cp:lastPrinted>
  <dcterms:created xsi:type="dcterms:W3CDTF">2010-10-04T15:50:38Z</dcterms:created>
  <dcterms:modified xsi:type="dcterms:W3CDTF">2012-05-15T15:53:38Z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