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556" r:id="rId2"/>
    <p:sldId id="739" r:id="rId3"/>
    <p:sldId id="738" r:id="rId4"/>
    <p:sldId id="714" r:id="rId5"/>
    <p:sldId id="669" r:id="rId6"/>
    <p:sldId id="727" r:id="rId7"/>
    <p:sldId id="724" r:id="rId8"/>
    <p:sldId id="710" r:id="rId9"/>
    <p:sldId id="734" r:id="rId10"/>
    <p:sldId id="707" r:id="rId11"/>
    <p:sldId id="729" r:id="rId12"/>
    <p:sldId id="715" r:id="rId13"/>
    <p:sldId id="730" r:id="rId14"/>
    <p:sldId id="718" r:id="rId15"/>
    <p:sldId id="719" r:id="rId16"/>
    <p:sldId id="721" r:id="rId17"/>
    <p:sldId id="732" r:id="rId18"/>
    <p:sldId id="733" r:id="rId19"/>
    <p:sldId id="736" r:id="rId20"/>
    <p:sldId id="728" r:id="rId21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0C13B1B-C445-4043-B0E9-83EB271429E2}">
          <p14:sldIdLst>
            <p14:sldId id="556"/>
            <p14:sldId id="739"/>
            <p14:sldId id="738"/>
            <p14:sldId id="714"/>
            <p14:sldId id="669"/>
            <p14:sldId id="727"/>
            <p14:sldId id="724"/>
            <p14:sldId id="710"/>
            <p14:sldId id="734"/>
            <p14:sldId id="707"/>
            <p14:sldId id="729"/>
            <p14:sldId id="715"/>
            <p14:sldId id="730"/>
            <p14:sldId id="718"/>
            <p14:sldId id="719"/>
            <p14:sldId id="721"/>
            <p14:sldId id="732"/>
            <p14:sldId id="733"/>
            <p14:sldId id="736"/>
            <p14:sldId id="728"/>
          </p14:sldIdLst>
        </p14:section>
        <p14:section name="Appendix" id="{5190E949-81AF-2D4D-9AB3-8DFFECD9F44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AE11"/>
    <a:srgbClr val="99CC66"/>
    <a:srgbClr val="FFFF00"/>
    <a:srgbClr val="71A042"/>
    <a:srgbClr val="437233"/>
    <a:srgbClr val="BB4F5F"/>
    <a:srgbClr val="FFD61D"/>
    <a:srgbClr val="38A0A2"/>
    <a:srgbClr val="5F5F5F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2" autoAdjust="0"/>
    <p:restoredTop sz="98492" autoAdjust="0"/>
  </p:normalViewPr>
  <p:slideViewPr>
    <p:cSldViewPr>
      <p:cViewPr>
        <p:scale>
          <a:sx n="100" d="100"/>
          <a:sy n="100" d="100"/>
        </p:scale>
        <p:origin x="-1952" y="216"/>
      </p:cViewPr>
      <p:guideLst>
        <p:guide orient="horz" pos="2160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920" y="-90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kimhausmann:Documents:H%20Engage%20Data%2012.12.1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kimhausmann:Documents:H%20Engage%20Data%2012.12.1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latin typeface="Helvetica"/>
                <a:cs typeface="Helvetica"/>
              </a:rPr>
              <a:t>% of U.S.</a:t>
            </a:r>
            <a:r>
              <a:rPr lang="en-US" baseline="0" dirty="0">
                <a:latin typeface="Helvetica"/>
                <a:cs typeface="Helvetica"/>
              </a:rPr>
              <a:t> adults who </a:t>
            </a:r>
            <a:r>
              <a:rPr lang="en-US" baseline="0" dirty="0" smtClean="0">
                <a:latin typeface="Helvetica"/>
                <a:cs typeface="Helvetica"/>
              </a:rPr>
              <a:t>own</a:t>
            </a:r>
            <a:endParaRPr lang="en-US" dirty="0">
              <a:latin typeface="Helvetica"/>
              <a:cs typeface="Helvetica"/>
            </a:endParaRPr>
          </a:p>
        </c:rich>
      </c:tx>
      <c:layout>
        <c:manualLayout>
          <c:xMode val="edge"/>
          <c:yMode val="edge"/>
          <c:x val="0.30476577927759"/>
          <c:y val="0.117647058823529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Sheet1!$A$230:$A$237</c:f>
              <c:strCache>
                <c:ptCount val="8"/>
                <c:pt idx="0">
                  <c:v>Cell phone</c:v>
                </c:pt>
                <c:pt idx="1">
                  <c:v>Desktop</c:v>
                </c:pt>
                <c:pt idx="2">
                  <c:v>Laptop</c:v>
                </c:pt>
                <c:pt idx="3">
                  <c:v>DVR</c:v>
                </c:pt>
                <c:pt idx="4">
                  <c:v>MP3</c:v>
                </c:pt>
                <c:pt idx="5">
                  <c:v>Game console</c:v>
                </c:pt>
                <c:pt idx="6">
                  <c:v>e-Book reader</c:v>
                </c:pt>
                <c:pt idx="7">
                  <c:v>Tablet computer</c:v>
                </c:pt>
              </c:strCache>
            </c:strRef>
          </c:cat>
          <c:val>
            <c:numRef>
              <c:f>Sheet1!$B$230:$B$237</c:f>
              <c:numCache>
                <c:formatCode>0%</c:formatCode>
                <c:ptCount val="8"/>
                <c:pt idx="0">
                  <c:v>0.83</c:v>
                </c:pt>
                <c:pt idx="1">
                  <c:v>0.57</c:v>
                </c:pt>
                <c:pt idx="2">
                  <c:v>0.56</c:v>
                </c:pt>
                <c:pt idx="3">
                  <c:v>0.52</c:v>
                </c:pt>
                <c:pt idx="4">
                  <c:v>0.44</c:v>
                </c:pt>
                <c:pt idx="5">
                  <c:v>0.42</c:v>
                </c:pt>
                <c:pt idx="6">
                  <c:v>0.12</c:v>
                </c:pt>
                <c:pt idx="7">
                  <c:v>0.08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8118664"/>
        <c:axId val="2098126840"/>
      </c:barChart>
      <c:catAx>
        <c:axId val="2098118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98126840"/>
        <c:crosses val="autoZero"/>
        <c:auto val="1"/>
        <c:lblAlgn val="ctr"/>
        <c:lblOffset val="100"/>
        <c:noMultiLvlLbl val="0"/>
      </c:catAx>
      <c:valAx>
        <c:axId val="209812684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981186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latin typeface="Helvetica"/>
                <a:cs typeface="Helvetica"/>
              </a:rPr>
              <a:t>Education level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Sheet1!$A$174:$A$177</c:f>
              <c:strCache>
                <c:ptCount val="4"/>
                <c:pt idx="0">
                  <c:v>Less than high school</c:v>
                </c:pt>
                <c:pt idx="1">
                  <c:v>High school diploma</c:v>
                </c:pt>
                <c:pt idx="2">
                  <c:v>Some college</c:v>
                </c:pt>
                <c:pt idx="3">
                  <c:v>College + </c:v>
                </c:pt>
              </c:strCache>
            </c:strRef>
          </c:cat>
          <c:val>
            <c:numRef>
              <c:f>Sheet1!$B$174:$B$177</c:f>
              <c:numCache>
                <c:formatCode>General</c:formatCode>
                <c:ptCount val="4"/>
                <c:pt idx="0">
                  <c:v>69.4</c:v>
                </c:pt>
                <c:pt idx="1">
                  <c:v>45.4</c:v>
                </c:pt>
                <c:pt idx="2">
                  <c:v>53.0</c:v>
                </c:pt>
                <c:pt idx="3">
                  <c:v>23.8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7470216"/>
        <c:axId val="2097478488"/>
      </c:barChart>
      <c:catAx>
        <c:axId val="20974702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97478488"/>
        <c:crosses val="autoZero"/>
        <c:auto val="1"/>
        <c:lblAlgn val="ctr"/>
        <c:lblOffset val="100"/>
        <c:noMultiLvlLbl val="0"/>
      </c:catAx>
      <c:valAx>
        <c:axId val="2097478488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 sz="1000" b="1" i="0" u="none" strike="noStrike" baseline="0">
                    <a:effectLst/>
                    <a:latin typeface="Helvetica"/>
                  </a:rPr>
                  <a:t># of texts sent/received per day</a:t>
                </a:r>
                <a:r>
                  <a:rPr lang="en-US" sz="1000" b="1" i="0" u="none" strike="noStrike" baseline="0">
                    <a:latin typeface="Helvetica"/>
                  </a:rPr>
                  <a:t> </a:t>
                </a:r>
                <a:endParaRPr lang="en-US">
                  <a:latin typeface="Helvetic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74702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 dirty="0">
                <a:latin typeface="Helvetica"/>
              </a:rPr>
              <a:t>% of </a:t>
            </a:r>
            <a:r>
              <a:rPr lang="en-US" dirty="0" smtClean="0">
                <a:latin typeface="Helvetica"/>
              </a:rPr>
              <a:t>U.S.</a:t>
            </a:r>
            <a:r>
              <a:rPr lang="en-US" baseline="0" dirty="0" smtClean="0">
                <a:latin typeface="Helvetica"/>
              </a:rPr>
              <a:t> mobile audience using mobile </a:t>
            </a:r>
            <a:r>
              <a:rPr lang="en-US" dirty="0" smtClean="0">
                <a:latin typeface="Helvetica"/>
              </a:rPr>
              <a:t>media</a:t>
            </a:r>
            <a:endParaRPr lang="en-US" dirty="0">
              <a:latin typeface="Helvetica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4CAE11"/>
              </a:solidFill>
            </c:spPr>
          </c:dPt>
          <c:dPt>
            <c:idx val="1"/>
            <c:bubble3D val="0"/>
            <c:spPr>
              <a:solidFill>
                <a:srgbClr val="6E6E6E"/>
              </a:solidFill>
            </c:spPr>
          </c:dPt>
          <c:dLbls>
            <c:dLbl>
              <c:idx val="0"/>
              <c:layout>
                <c:manualLayout>
                  <c:x val="-0.125647764424184"/>
                  <c:y val="-0.0151862946479516"/>
                </c:manualLayout>
              </c:layout>
              <c:tx>
                <c:rich>
                  <a:bodyPr/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  <a:latin typeface="Helvetica"/>
                      </a:rPr>
                      <a:t>Used </a:t>
                    </a:r>
                    <a:br>
                      <a:rPr lang="en-US" sz="1000" dirty="0" smtClean="0">
                        <a:solidFill>
                          <a:schemeClr val="bg1"/>
                        </a:solidFill>
                        <a:latin typeface="Helvetica"/>
                      </a:rPr>
                    </a:br>
                    <a:r>
                      <a:rPr lang="en-US" sz="1000" dirty="0" smtClean="0">
                        <a:solidFill>
                          <a:schemeClr val="bg1"/>
                        </a:solidFill>
                        <a:latin typeface="Helvetica"/>
                      </a:rPr>
                      <a:t>mobile media</a:t>
                    </a:r>
                    <a:br>
                      <a:rPr lang="en-US" sz="1000" dirty="0" smtClean="0">
                        <a:solidFill>
                          <a:schemeClr val="bg1"/>
                        </a:solidFill>
                        <a:latin typeface="Helvetica"/>
                      </a:rPr>
                    </a:br>
                    <a:r>
                      <a:rPr lang="en-US" sz="1000" dirty="0" smtClean="0">
                        <a:solidFill>
                          <a:schemeClr val="bg1"/>
                        </a:solidFill>
                        <a:latin typeface="Helvetica"/>
                      </a:rPr>
                      <a:t>50.40</a:t>
                    </a:r>
                    <a:r>
                      <a:rPr lang="en-US" sz="1000" dirty="0">
                        <a:solidFill>
                          <a:schemeClr val="bg1"/>
                        </a:solidFill>
                        <a:latin typeface="Helvetica"/>
                      </a:rPr>
                      <a:t>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3446815858544"/>
                  <c:y val="-0.00510356042451222"/>
                </c:manualLayout>
              </c:layout>
              <c:tx>
                <c:rich>
                  <a:bodyPr/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  <a:latin typeface="Helvetica"/>
                      </a:rPr>
                      <a:t>Did not use</a:t>
                    </a:r>
                    <a:r>
                      <a:rPr lang="en-US" sz="1000" baseline="0" dirty="0" smtClean="0">
                        <a:solidFill>
                          <a:schemeClr val="bg1"/>
                        </a:solidFill>
                        <a:latin typeface="Helvetica"/>
                      </a:rPr>
                      <a:t> </a:t>
                    </a:r>
                    <a:br>
                      <a:rPr lang="en-US" sz="1000" baseline="0" dirty="0" smtClean="0">
                        <a:solidFill>
                          <a:schemeClr val="bg1"/>
                        </a:solidFill>
                        <a:latin typeface="Helvetica"/>
                      </a:rPr>
                    </a:br>
                    <a:r>
                      <a:rPr lang="en-US" sz="1000" baseline="0" dirty="0" smtClean="0">
                        <a:solidFill>
                          <a:schemeClr val="bg1"/>
                        </a:solidFill>
                        <a:latin typeface="Helvetica"/>
                      </a:rPr>
                      <a:t>mobile media</a:t>
                    </a:r>
                    <a:br>
                      <a:rPr lang="en-US" sz="1000" baseline="0" dirty="0" smtClean="0">
                        <a:solidFill>
                          <a:schemeClr val="bg1"/>
                        </a:solidFill>
                        <a:latin typeface="Helvetica"/>
                      </a:rPr>
                    </a:br>
                    <a:r>
                      <a:rPr lang="en-US" sz="1000" dirty="0" smtClean="0">
                        <a:solidFill>
                          <a:schemeClr val="bg1"/>
                        </a:solidFill>
                        <a:latin typeface="Helvetica"/>
                      </a:rPr>
                      <a:t>49.60</a:t>
                    </a:r>
                    <a:r>
                      <a:rPr lang="en-US" sz="1000" dirty="0">
                        <a:solidFill>
                          <a:schemeClr val="bg1"/>
                        </a:solidFill>
                        <a:latin typeface="Helvetica"/>
                      </a:rPr>
                      <a:t>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Sheet1!$A$44:$A$45</c:f>
              <c:strCache>
                <c:ptCount val="2"/>
                <c:pt idx="0">
                  <c:v>Used mobile media</c:v>
                </c:pt>
                <c:pt idx="1">
                  <c:v>Did not use mobile media</c:v>
                </c:pt>
              </c:strCache>
            </c:strRef>
          </c:cat>
          <c:val>
            <c:numRef>
              <c:f>Sheet1!$B$44:$B$45</c:f>
              <c:numCache>
                <c:formatCode>0.00%</c:formatCode>
                <c:ptCount val="2"/>
                <c:pt idx="0">
                  <c:v>0.504</c:v>
                </c:pt>
                <c:pt idx="1">
                  <c:v>0.496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latin typeface="Helvetica"/>
                <a:cs typeface="Helvetica"/>
              </a:rPr>
              <a:t>Types</a:t>
            </a:r>
            <a:r>
              <a:rPr lang="en-US" baseline="0" dirty="0">
                <a:latin typeface="Helvetica"/>
                <a:cs typeface="Helvetica"/>
              </a:rPr>
              <a:t> of apps that adults download</a:t>
            </a:r>
            <a:endParaRPr lang="en-US" dirty="0">
              <a:latin typeface="Helvetica"/>
              <a:cs typeface="Helvetica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Sheet1!$A$650:$A$658</c:f>
              <c:strCache>
                <c:ptCount val="9"/>
                <c:pt idx="0">
                  <c:v>Provided regular updates on news, weather, sports or stocks</c:v>
                </c:pt>
                <c:pt idx="1">
                  <c:v>Helped you communicate with friends or family</c:v>
                </c:pt>
                <c:pt idx="2">
                  <c:v>Helped you learn about something you were interested in</c:v>
                </c:pt>
                <c:pt idx="3">
                  <c:v>Helped you get more information about a destination you were visiting</c:v>
                </c:pt>
                <c:pt idx="4">
                  <c:v>Helped with work-related tasks</c:v>
                </c:pt>
                <c:pt idx="5">
                  <c:v>Helped you shop or make purchases</c:v>
                </c:pt>
                <c:pt idx="6">
                  <c:v>Allowed you to watch movies or TV shows online</c:v>
                </c:pt>
                <c:pt idx="7">
                  <c:v>Helped you get more information about an event you were attending </c:v>
                </c:pt>
                <c:pt idx="8">
                  <c:v>Helped you track or manage your health</c:v>
                </c:pt>
              </c:strCache>
            </c:strRef>
          </c:cat>
          <c:val>
            <c:numRef>
              <c:f>Sheet1!$B$650:$B$658</c:f>
              <c:numCache>
                <c:formatCode>0%</c:formatCode>
                <c:ptCount val="9"/>
                <c:pt idx="0">
                  <c:v>0.74</c:v>
                </c:pt>
                <c:pt idx="1">
                  <c:v>0.67</c:v>
                </c:pt>
                <c:pt idx="2">
                  <c:v>0.64</c:v>
                </c:pt>
                <c:pt idx="3">
                  <c:v>0.53</c:v>
                </c:pt>
                <c:pt idx="4">
                  <c:v>0.48</c:v>
                </c:pt>
                <c:pt idx="5">
                  <c:v>0.46</c:v>
                </c:pt>
                <c:pt idx="6">
                  <c:v>0.43</c:v>
                </c:pt>
                <c:pt idx="7">
                  <c:v>0.35</c:v>
                </c:pt>
                <c:pt idx="8">
                  <c:v>0.29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7814952"/>
        <c:axId val="2097817992"/>
      </c:barChart>
      <c:catAx>
        <c:axId val="2097814952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Helvetica"/>
                <a:cs typeface="Helvetica"/>
              </a:defRPr>
            </a:pPr>
            <a:endParaRPr lang="en-US"/>
          </a:p>
        </c:txPr>
        <c:crossAx val="2097817992"/>
        <c:crosses val="autoZero"/>
        <c:auto val="1"/>
        <c:lblAlgn val="ctr"/>
        <c:lblOffset val="100"/>
        <c:noMultiLvlLbl val="0"/>
      </c:catAx>
      <c:valAx>
        <c:axId val="2097817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Helvetica"/>
                  </a:defRPr>
                </a:pPr>
                <a:r>
                  <a:rPr lang="en-US">
                    <a:latin typeface="Helvetica"/>
                  </a:rPr>
                  <a:t>%</a:t>
                </a:r>
                <a:r>
                  <a:rPr lang="en-US" baseline="0">
                    <a:latin typeface="Helvetica"/>
                  </a:rPr>
                  <a:t> of app downloaders that have downloaded an app</a:t>
                </a:r>
                <a:endParaRPr lang="en-US">
                  <a:latin typeface="Helvetica"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97814952"/>
        <c:crosses val="max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>
                <a:latin typeface="Helvetica"/>
              </a:rPr>
              <a:t>Average</a:t>
            </a:r>
            <a:r>
              <a:rPr lang="en-US" baseline="0">
                <a:latin typeface="Helvetica"/>
              </a:rPr>
              <a:t> hours spent online per person per month</a:t>
            </a:r>
            <a:endParaRPr lang="en-US">
              <a:latin typeface="Helvetica"/>
            </a:endParaRPr>
          </a:p>
        </c:rich>
      </c:tx>
      <c:layout>
        <c:manualLayout>
          <c:xMode val="edge"/>
          <c:yMode val="edge"/>
          <c:x val="0.138830577427821"/>
          <c:y val="0.0929487179487179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Sheet1!$A$267:$A$273</c:f>
              <c:strCache>
                <c:ptCount val="7"/>
                <c:pt idx="0">
                  <c:v>12-17</c:v>
                </c:pt>
                <c:pt idx="1">
                  <c:v>18-24</c:v>
                </c:pt>
                <c:pt idx="2">
                  <c:v>25-34</c:v>
                </c:pt>
                <c:pt idx="3">
                  <c:v>35-44</c:v>
                </c:pt>
                <c:pt idx="4">
                  <c:v>45-54</c:v>
                </c:pt>
                <c:pt idx="5">
                  <c:v>55-64</c:v>
                </c:pt>
                <c:pt idx="6">
                  <c:v>65+</c:v>
                </c:pt>
              </c:strCache>
            </c:strRef>
          </c:cat>
          <c:val>
            <c:numRef>
              <c:f>Sheet1!$B$267:$B$273</c:f>
              <c:numCache>
                <c:formatCode>General</c:formatCode>
                <c:ptCount val="7"/>
                <c:pt idx="0">
                  <c:v>22.3</c:v>
                </c:pt>
                <c:pt idx="1">
                  <c:v>32.2</c:v>
                </c:pt>
                <c:pt idx="2">
                  <c:v>35.8</c:v>
                </c:pt>
                <c:pt idx="3">
                  <c:v>37.4</c:v>
                </c:pt>
                <c:pt idx="4">
                  <c:v>39.3</c:v>
                </c:pt>
                <c:pt idx="5">
                  <c:v>36.5</c:v>
                </c:pt>
                <c:pt idx="6">
                  <c:v>33.7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0635176"/>
        <c:axId val="2060638216"/>
      </c:barChart>
      <c:catAx>
        <c:axId val="20606351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60638216"/>
        <c:crosses val="autoZero"/>
        <c:auto val="1"/>
        <c:lblAlgn val="ctr"/>
        <c:lblOffset val="100"/>
        <c:noMultiLvlLbl val="0"/>
      </c:catAx>
      <c:valAx>
        <c:axId val="20606382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606351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 sz="1400" dirty="0">
                <a:latin typeface="Helvetica"/>
              </a:rPr>
              <a:t>U.S. monthly time spent on most heavily used Internet sectors</a:t>
            </a:r>
            <a:r>
              <a:rPr lang="en-US" sz="1400" baseline="0" dirty="0">
                <a:latin typeface="Helvetica"/>
              </a:rPr>
              <a:t> </a:t>
            </a:r>
            <a:r>
              <a:rPr lang="en-US" sz="1400" baseline="0" dirty="0" smtClean="0">
                <a:latin typeface="Helvetica"/>
              </a:rPr>
              <a:t/>
            </a:r>
            <a:br>
              <a:rPr lang="en-US" sz="1400" baseline="0" dirty="0" smtClean="0">
                <a:latin typeface="Helvetica"/>
              </a:rPr>
            </a:br>
            <a:r>
              <a:rPr lang="en-US" sz="1400" baseline="0" dirty="0" smtClean="0">
                <a:latin typeface="Helvetica"/>
              </a:rPr>
              <a:t>(</a:t>
            </a:r>
            <a:r>
              <a:rPr lang="en-US" sz="1400" baseline="0" dirty="0">
                <a:latin typeface="Helvetica"/>
              </a:rPr>
              <a:t>millions of hours)</a:t>
            </a:r>
            <a:endParaRPr lang="en-US" sz="1400" dirty="0">
              <a:latin typeface="Helvetica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Sheet1!$A$460:$A$469</c:f>
              <c:strCache>
                <c:ptCount val="10"/>
                <c:pt idx="0">
                  <c:v>Social networks/blogs</c:v>
                </c:pt>
                <c:pt idx="1">
                  <c:v>Games</c:v>
                </c:pt>
                <c:pt idx="2">
                  <c:v>Email</c:v>
                </c:pt>
                <c:pt idx="3">
                  <c:v>Portals</c:v>
                </c:pt>
                <c:pt idx="4">
                  <c:v>Instant messaging</c:v>
                </c:pt>
                <c:pt idx="5">
                  <c:v>Videos/movies</c:v>
                </c:pt>
                <c:pt idx="6">
                  <c:v>Search</c:v>
                </c:pt>
                <c:pt idx="7">
                  <c:v>Software info</c:v>
                </c:pt>
                <c:pt idx="8">
                  <c:v>Multi-category entertainment</c:v>
                </c:pt>
                <c:pt idx="9">
                  <c:v>Classifieds/auctions</c:v>
                </c:pt>
              </c:strCache>
            </c:strRef>
          </c:cat>
          <c:val>
            <c:numRef>
              <c:f>Sheet1!$C$460:$C$469</c:f>
              <c:numCache>
                <c:formatCode>General</c:formatCode>
                <c:ptCount val="10"/>
                <c:pt idx="0">
                  <c:v>906.0</c:v>
                </c:pt>
                <c:pt idx="1">
                  <c:v>407.0</c:v>
                </c:pt>
                <c:pt idx="2">
                  <c:v>329.0</c:v>
                </c:pt>
                <c:pt idx="3">
                  <c:v>176.0</c:v>
                </c:pt>
                <c:pt idx="4">
                  <c:v>160.0</c:v>
                </c:pt>
                <c:pt idx="5">
                  <c:v>156.0</c:v>
                </c:pt>
                <c:pt idx="6">
                  <c:v>138.0</c:v>
                </c:pt>
                <c:pt idx="7">
                  <c:v>131.0</c:v>
                </c:pt>
                <c:pt idx="8">
                  <c:v>111.0</c:v>
                </c:pt>
                <c:pt idx="9">
                  <c:v>107.0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60555976"/>
        <c:axId val="2060564312"/>
      </c:barChart>
      <c:catAx>
        <c:axId val="206055597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60564312"/>
        <c:crosses val="autoZero"/>
        <c:auto val="1"/>
        <c:lblAlgn val="ctr"/>
        <c:lblOffset val="100"/>
        <c:noMultiLvlLbl val="0"/>
      </c:catAx>
      <c:valAx>
        <c:axId val="2060564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Helvetica"/>
                  </a:defRPr>
                </a:pPr>
                <a:r>
                  <a:rPr lang="en-US">
                    <a:latin typeface="Helvetica"/>
                  </a:rPr>
                  <a:t>Hours spent (in millions)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60555976"/>
        <c:crosses val="max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>
                <a:latin typeface="Helvetica"/>
              </a:rPr>
              <a:t>Time spent on the top social networks </a:t>
            </a:r>
          </a:p>
          <a:p>
            <a:pPr>
              <a:defRPr>
                <a:latin typeface="Helvetica"/>
              </a:defRPr>
            </a:pPr>
            <a:r>
              <a:rPr lang="en-US">
                <a:latin typeface="Helvetica"/>
              </a:rPr>
              <a:t>and blogs in</a:t>
            </a:r>
            <a:r>
              <a:rPr lang="en-US" baseline="0">
                <a:latin typeface="Helvetica"/>
              </a:rPr>
              <a:t> a month</a:t>
            </a:r>
            <a:endParaRPr lang="en-US">
              <a:latin typeface="Helvetica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Sheet1!$A$365:$A$369</c:f>
              <c:strCache>
                <c:ptCount val="5"/>
                <c:pt idx="0">
                  <c:v>Facebook</c:v>
                </c:pt>
                <c:pt idx="1">
                  <c:v>Blogger</c:v>
                </c:pt>
                <c:pt idx="2">
                  <c:v>Tumblr</c:v>
                </c:pt>
                <c:pt idx="3">
                  <c:v>Twitter</c:v>
                </c:pt>
                <c:pt idx="4">
                  <c:v>LinkedIn</c:v>
                </c:pt>
              </c:strCache>
            </c:strRef>
          </c:cat>
          <c:val>
            <c:numRef>
              <c:f>Sheet1!$B$365:$B$369</c:f>
              <c:numCache>
                <c:formatCode>_(* #,##0_);_(* \(#,##0\);_(* "-"??_);_(@_)</c:formatCode>
                <c:ptCount val="5"/>
                <c:pt idx="0">
                  <c:v>5.3457358E7</c:v>
                </c:pt>
                <c:pt idx="1">
                  <c:v>723793.0</c:v>
                </c:pt>
                <c:pt idx="2">
                  <c:v>623525.0</c:v>
                </c:pt>
                <c:pt idx="3">
                  <c:v>565156.0</c:v>
                </c:pt>
                <c:pt idx="4">
                  <c:v>325679.0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0530536"/>
        <c:axId val="2060511000"/>
      </c:barChart>
      <c:catAx>
        <c:axId val="20605305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60511000"/>
        <c:crosses val="autoZero"/>
        <c:auto val="1"/>
        <c:lblAlgn val="ctr"/>
        <c:lblOffset val="100"/>
        <c:noMultiLvlLbl val="0"/>
      </c:catAx>
      <c:valAx>
        <c:axId val="2060511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Helvetica"/>
                  </a:defRPr>
                </a:pPr>
                <a:r>
                  <a:rPr lang="en-US">
                    <a:latin typeface="Helvetica"/>
                  </a:rPr>
                  <a:t>Total</a:t>
                </a:r>
                <a:r>
                  <a:rPr lang="en-US" baseline="0">
                    <a:latin typeface="Helvetica"/>
                  </a:rPr>
                  <a:t> minutes (000s)</a:t>
                </a:r>
                <a:endParaRPr lang="en-US">
                  <a:latin typeface="Helvetica"/>
                </a:endParaRPr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60530536"/>
        <c:crosses val="max"/>
        <c:crossBetween val="between"/>
      </c:valAx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>
                <a:latin typeface="Helvetica"/>
              </a:rPr>
              <a:t>How we access social media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64322563127885"/>
          <c:y val="0.133962264150943"/>
          <c:w val="0.795544506290162"/>
          <c:h val="0.70555588570296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Sheet1!$A$375:$A$381</c:f>
              <c:strCache>
                <c:ptCount val="7"/>
                <c:pt idx="0">
                  <c:v>Computer</c:v>
                </c:pt>
                <c:pt idx="1">
                  <c:v>Mobile phone</c:v>
                </c:pt>
                <c:pt idx="2">
                  <c:v>Gaming console</c:v>
                </c:pt>
                <c:pt idx="3">
                  <c:v>iPad</c:v>
                </c:pt>
                <c:pt idx="4">
                  <c:v>Internet-enabled TV</c:v>
                </c:pt>
                <c:pt idx="5">
                  <c:v>E-reader</c:v>
                </c:pt>
                <c:pt idx="6">
                  <c:v>Handheld music player</c:v>
                </c:pt>
              </c:strCache>
            </c:strRef>
          </c:cat>
          <c:val>
            <c:numRef>
              <c:f>Sheet1!$B$375:$B$381</c:f>
              <c:numCache>
                <c:formatCode>0%</c:formatCode>
                <c:ptCount val="7"/>
                <c:pt idx="0">
                  <c:v>0.97</c:v>
                </c:pt>
                <c:pt idx="1">
                  <c:v>0.37</c:v>
                </c:pt>
                <c:pt idx="2">
                  <c:v>0.03</c:v>
                </c:pt>
                <c:pt idx="3">
                  <c:v>0.03</c:v>
                </c:pt>
                <c:pt idx="4">
                  <c:v>0.02</c:v>
                </c:pt>
                <c:pt idx="5">
                  <c:v>0.02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60473848"/>
        <c:axId val="2060460968"/>
      </c:barChart>
      <c:catAx>
        <c:axId val="2060473848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60460968"/>
        <c:crosses val="autoZero"/>
        <c:auto val="1"/>
        <c:lblAlgn val="ctr"/>
        <c:lblOffset val="100"/>
        <c:noMultiLvlLbl val="0"/>
      </c:catAx>
      <c:valAx>
        <c:axId val="2060460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Helvetica"/>
                  </a:defRPr>
                </a:pPr>
                <a:r>
                  <a:rPr lang="en-US">
                    <a:latin typeface="Helvetica"/>
                  </a:rPr>
                  <a:t>% of social media users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60473848"/>
        <c:crosses val="max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>
                <a:latin typeface="Helvetica"/>
              </a:rPr>
              <a:t>Year-over-year</a:t>
            </a:r>
            <a:r>
              <a:rPr lang="en-US" baseline="0">
                <a:latin typeface="Helvetica"/>
              </a:rPr>
              <a:t> mobile Internet growth to social networking sites</a:t>
            </a:r>
            <a:endParaRPr lang="en-US">
              <a:latin typeface="Helvetica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Sheet1!$A$415:$A$418</c:f>
              <c:strCache>
                <c:ptCount val="4"/>
                <c:pt idx="0">
                  <c:v>13-17</c:v>
                </c:pt>
                <c:pt idx="1">
                  <c:v>18-34</c:v>
                </c:pt>
                <c:pt idx="2">
                  <c:v>35-54</c:v>
                </c:pt>
                <c:pt idx="3">
                  <c:v>55+</c:v>
                </c:pt>
              </c:strCache>
            </c:strRef>
          </c:cat>
          <c:val>
            <c:numRef>
              <c:f>Sheet1!$B$415:$B$418</c:f>
              <c:numCache>
                <c:formatCode>0%</c:formatCode>
                <c:ptCount val="4"/>
                <c:pt idx="0">
                  <c:v>0.16</c:v>
                </c:pt>
                <c:pt idx="1">
                  <c:v>0.61</c:v>
                </c:pt>
                <c:pt idx="2">
                  <c:v>0.68</c:v>
                </c:pt>
                <c:pt idx="3">
                  <c:v>1.09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8639608"/>
        <c:axId val="2098647880"/>
      </c:barChart>
      <c:catAx>
        <c:axId val="20986396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98647880"/>
        <c:crosses val="autoZero"/>
        <c:auto val="1"/>
        <c:lblAlgn val="ctr"/>
        <c:lblOffset val="100"/>
        <c:noMultiLvlLbl val="0"/>
      </c:catAx>
      <c:valAx>
        <c:axId val="209864788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98639608"/>
        <c:crosses val="autoZero"/>
        <c:crossBetween val="between"/>
      </c:valAx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>
                <a:latin typeface="Helvetica"/>
              </a:rPr>
              <a:t>Gender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Sheet1!$A$573:$A$574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Sheet1!$B$573:$B$574</c:f>
              <c:numCache>
                <c:formatCode>0%</c:formatCode>
                <c:ptCount val="2"/>
                <c:pt idx="0">
                  <c:v>0.45</c:v>
                </c:pt>
                <c:pt idx="1">
                  <c:v>0.55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8724152"/>
        <c:axId val="2098732376"/>
      </c:barChart>
      <c:catAx>
        <c:axId val="20987241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98732376"/>
        <c:crosses val="autoZero"/>
        <c:auto val="1"/>
        <c:lblAlgn val="ctr"/>
        <c:lblOffset val="100"/>
        <c:noMultiLvlLbl val="0"/>
      </c:catAx>
      <c:valAx>
        <c:axId val="2098732376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>
                    <a:latin typeface="Helvetica"/>
                  </a:rPr>
                  <a:t>% social gamers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987241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>
                <a:latin typeface="Helvetica"/>
              </a:rPr>
              <a:t>Age</a:t>
            </a:r>
          </a:p>
        </c:rich>
      </c:tx>
      <c:layout>
        <c:manualLayout>
          <c:xMode val="edge"/>
          <c:yMode val="edge"/>
          <c:x val="0.44487349941913"/>
          <c:y val="0.10952380952381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Sheet1!$A$591:$A$596</c:f>
              <c:strCache>
                <c:ptCount val="6"/>
                <c:pt idx="0">
                  <c:v>18-21</c:v>
                </c:pt>
                <c:pt idx="1">
                  <c:v>22-29</c:v>
                </c:pt>
                <c:pt idx="2">
                  <c:v>30-39</c:v>
                </c:pt>
                <c:pt idx="3">
                  <c:v>40-49</c:v>
                </c:pt>
                <c:pt idx="4">
                  <c:v>50-59</c:v>
                </c:pt>
                <c:pt idx="5">
                  <c:v>60+</c:v>
                </c:pt>
              </c:strCache>
            </c:strRef>
          </c:cat>
          <c:val>
            <c:numRef>
              <c:f>Sheet1!$B$591:$B$596</c:f>
              <c:numCache>
                <c:formatCode>0%</c:formatCode>
                <c:ptCount val="6"/>
                <c:pt idx="0">
                  <c:v>0.04</c:v>
                </c:pt>
                <c:pt idx="1">
                  <c:v>0.11</c:v>
                </c:pt>
                <c:pt idx="2">
                  <c:v>0.2</c:v>
                </c:pt>
                <c:pt idx="3">
                  <c:v>0.2</c:v>
                </c:pt>
                <c:pt idx="4">
                  <c:v>0.26</c:v>
                </c:pt>
                <c:pt idx="5">
                  <c:v>0.2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8756984"/>
        <c:axId val="2098765288"/>
      </c:barChart>
      <c:catAx>
        <c:axId val="20987569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98765288"/>
        <c:crosses val="autoZero"/>
        <c:auto val="1"/>
        <c:lblAlgn val="ctr"/>
        <c:lblOffset val="100"/>
        <c:noMultiLvlLbl val="0"/>
      </c:catAx>
      <c:valAx>
        <c:axId val="2098765288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>
                    <a:latin typeface="Helvetica"/>
                  </a:rPr>
                  <a:t>%</a:t>
                </a:r>
                <a:r>
                  <a:rPr lang="en-US" baseline="0">
                    <a:latin typeface="Helvetica"/>
                  </a:rPr>
                  <a:t> social gamers</a:t>
                </a:r>
                <a:endParaRPr lang="en-US">
                  <a:latin typeface="Helvetica"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987569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latin typeface="Helvetica"/>
                <a:cs typeface="Helvetica"/>
              </a:rPr>
              <a:t>Cell</a:t>
            </a:r>
            <a:r>
              <a:rPr lang="en-US" baseline="0" dirty="0">
                <a:latin typeface="Helvetica"/>
                <a:cs typeface="Helvetica"/>
              </a:rPr>
              <a:t> phone ownership in the U.S.</a:t>
            </a:r>
            <a:endParaRPr lang="en-US" dirty="0">
              <a:latin typeface="Helvetica"/>
              <a:cs typeface="Helvetica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71A042"/>
            </a:solidFill>
          </c:spPr>
          <c:dPt>
            <c:idx val="0"/>
            <c:bubble3D val="0"/>
            <c:spPr>
              <a:solidFill>
                <a:srgbClr val="4CAE11"/>
              </a:solidFill>
            </c:spPr>
          </c:dPt>
          <c:dPt>
            <c:idx val="1"/>
            <c:bubble3D val="0"/>
            <c:spPr>
              <a:solidFill>
                <a:srgbClr val="6E6E6E"/>
              </a:solidFill>
            </c:spPr>
          </c:dPt>
          <c:dLbls>
            <c:dLbl>
              <c:idx val="0"/>
              <c:layout>
                <c:manualLayout>
                  <c:x val="-0.143623359580053"/>
                  <c:y val="0.108923155438903"/>
                </c:manualLayout>
              </c:layout>
              <c:tx>
                <c:rich>
                  <a:bodyPr/>
                  <a:lstStyle/>
                  <a:p>
                    <a:r>
                      <a:rPr lang="en-US" sz="1200" dirty="0">
                        <a:latin typeface="Helvetica"/>
                      </a:rPr>
                      <a:t>Smartphone
43%</a:t>
                    </a:r>
                    <a:endParaRPr lang="en-US" sz="120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51576712001909"/>
                  <c:y val="-0.0760885097696121"/>
                </c:manualLayout>
              </c:layout>
              <c:tx>
                <c:rich>
                  <a:bodyPr/>
                  <a:lstStyle/>
                  <a:p>
                    <a:r>
                      <a:rPr lang="en-US" sz="1200" dirty="0">
                        <a:latin typeface="Helvetica"/>
                      </a:rPr>
                      <a:t>Feature phone
57%</a:t>
                    </a:r>
                    <a:endParaRPr lang="en-US" sz="120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  <a:latin typeface="Helvetica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Sheet1!$A$249:$A$250</c:f>
              <c:strCache>
                <c:ptCount val="2"/>
                <c:pt idx="0">
                  <c:v>Smartphone</c:v>
                </c:pt>
                <c:pt idx="1">
                  <c:v>Feature phone</c:v>
                </c:pt>
              </c:strCache>
            </c:strRef>
          </c:cat>
          <c:val>
            <c:numRef>
              <c:f>Sheet1!$B$249:$B$250</c:f>
              <c:numCache>
                <c:formatCode>0%</c:formatCode>
                <c:ptCount val="2"/>
                <c:pt idx="0">
                  <c:v>0.43</c:v>
                </c:pt>
                <c:pt idx="1">
                  <c:v>0.57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>
                <a:latin typeface="Helvetica"/>
              </a:defRPr>
            </a:pPr>
            <a:r>
              <a:rPr lang="en-US" sz="2000">
                <a:latin typeface="Helvetica"/>
              </a:rPr>
              <a:t>Employment status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Sheet1!$A$609:$A$618</c:f>
              <c:strCache>
                <c:ptCount val="10"/>
                <c:pt idx="0">
                  <c:v>Work full-time</c:v>
                </c:pt>
                <c:pt idx="1">
                  <c:v>Retired</c:v>
                </c:pt>
                <c:pt idx="2">
                  <c:v>Homemaker</c:v>
                </c:pt>
                <c:pt idx="3">
                  <c:v>Work part-time</c:v>
                </c:pt>
                <c:pt idx="4">
                  <c:v>Not currently employed</c:v>
                </c:pt>
                <c:pt idx="5">
                  <c:v>Self-employed</c:v>
                </c:pt>
                <c:pt idx="6">
                  <c:v>Student - undergraduate</c:v>
                </c:pt>
                <c:pt idx="7">
                  <c:v>Work full-time from home</c:v>
                </c:pt>
                <c:pt idx="8">
                  <c:v>Work part-time from home</c:v>
                </c:pt>
                <c:pt idx="9">
                  <c:v>Student - graduate/post</c:v>
                </c:pt>
              </c:strCache>
            </c:strRef>
          </c:cat>
          <c:val>
            <c:numRef>
              <c:f>Sheet1!$B$609:$B$618</c:f>
              <c:numCache>
                <c:formatCode>0%</c:formatCode>
                <c:ptCount val="10"/>
                <c:pt idx="0">
                  <c:v>0.38</c:v>
                </c:pt>
                <c:pt idx="1">
                  <c:v>0.16</c:v>
                </c:pt>
                <c:pt idx="2">
                  <c:v>0.11</c:v>
                </c:pt>
                <c:pt idx="3">
                  <c:v>0.09</c:v>
                </c:pt>
                <c:pt idx="4">
                  <c:v>0.1</c:v>
                </c:pt>
                <c:pt idx="5">
                  <c:v>0.07</c:v>
                </c:pt>
                <c:pt idx="6">
                  <c:v>0.04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8794888"/>
        <c:axId val="2098797928"/>
      </c:barChart>
      <c:catAx>
        <c:axId val="20987948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98797928"/>
        <c:crosses val="autoZero"/>
        <c:auto val="1"/>
        <c:lblAlgn val="ctr"/>
        <c:lblOffset val="100"/>
        <c:noMultiLvlLbl val="0"/>
      </c:catAx>
      <c:valAx>
        <c:axId val="2098797928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>
                    <a:latin typeface="Helvetica"/>
                  </a:rPr>
                  <a:t>% social gamers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98794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>
                <a:latin typeface="Helvetica"/>
              </a:rPr>
              <a:t>% U.S. Population</a:t>
            </a:r>
            <a:r>
              <a:rPr lang="en-US" baseline="0">
                <a:latin typeface="Helvetica"/>
              </a:rPr>
              <a:t> by Age </a:t>
            </a:r>
            <a:endParaRPr lang="en-US">
              <a:latin typeface="Helvetica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Sheet1!$C$506:$C$526</c:f>
              <c:strCache>
                <c:ptCount val="21"/>
                <c:pt idx="0">
                  <c:v>Under 5 years</c:v>
                </c:pt>
                <c:pt idx="1">
                  <c:v>5 to 9 years</c:v>
                </c:pt>
                <c:pt idx="2">
                  <c:v>10 to 14 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to 89</c:v>
                </c:pt>
                <c:pt idx="18">
                  <c:v>90 to 94</c:v>
                </c:pt>
                <c:pt idx="19">
                  <c:v>95 to 99</c:v>
                </c:pt>
                <c:pt idx="20">
                  <c:v>100 +</c:v>
                </c:pt>
              </c:strCache>
            </c:strRef>
          </c:cat>
          <c:val>
            <c:numRef>
              <c:f>Sheet1!$D$506:$D$526</c:f>
              <c:numCache>
                <c:formatCode>0.0%</c:formatCode>
                <c:ptCount val="21"/>
                <c:pt idx="0">
                  <c:v>0.0654304581399327</c:v>
                </c:pt>
                <c:pt idx="1">
                  <c:v>0.0659075338604569</c:v>
                </c:pt>
                <c:pt idx="2">
                  <c:v>0.0669716366880742</c:v>
                </c:pt>
                <c:pt idx="3">
                  <c:v>0.0713867579844992</c:v>
                </c:pt>
                <c:pt idx="4">
                  <c:v>0.0699151772033058</c:v>
                </c:pt>
                <c:pt idx="5">
                  <c:v>0.0683470573751255</c:v>
                </c:pt>
                <c:pt idx="6">
                  <c:v>0.0646555060497749</c:v>
                </c:pt>
                <c:pt idx="7">
                  <c:v>0.065360108945121</c:v>
                </c:pt>
                <c:pt idx="8">
                  <c:v>0.067664019163898</c:v>
                </c:pt>
                <c:pt idx="9">
                  <c:v>0.0735511552558858</c:v>
                </c:pt>
                <c:pt idx="10">
                  <c:v>0.0722216915082996</c:v>
                </c:pt>
                <c:pt idx="11">
                  <c:v>0.0636925965874201</c:v>
                </c:pt>
                <c:pt idx="12">
                  <c:v>0.0544717961235767</c:v>
                </c:pt>
                <c:pt idx="13">
                  <c:v>0.0402767375378231</c:v>
                </c:pt>
                <c:pt idx="14">
                  <c:v>0.0300511743751905</c:v>
                </c:pt>
                <c:pt idx="15">
                  <c:v>0.0237017028566742</c:v>
                </c:pt>
                <c:pt idx="16">
                  <c:v>0.0186021376606907</c:v>
                </c:pt>
                <c:pt idx="17">
                  <c:v>0.0117263524631083</c:v>
                </c:pt>
                <c:pt idx="18">
                  <c:v>0.00469113176301191</c:v>
                </c:pt>
                <c:pt idx="19">
                  <c:v>0.00120242709386135</c:v>
                </c:pt>
                <c:pt idx="20">
                  <c:v>0.000172841364269368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8845944"/>
        <c:axId val="2098854488"/>
      </c:barChart>
      <c:catAx>
        <c:axId val="20988459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98854488"/>
        <c:crosses val="autoZero"/>
        <c:auto val="1"/>
        <c:lblAlgn val="ctr"/>
        <c:lblOffset val="100"/>
        <c:noMultiLvlLbl val="0"/>
      </c:catAx>
      <c:valAx>
        <c:axId val="2098854488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98845944"/>
        <c:crosses val="autoZero"/>
        <c:crossBetween val="between"/>
      </c:valAx>
    </c:plotArea>
    <c:plotVisOnly val="1"/>
    <c:dispBlanksAs val="gap"/>
    <c:showDLblsOverMax val="0"/>
  </c:chart>
  <c:spPr>
    <a:solidFill>
      <a:schemeClr val="bg2">
        <a:lumMod val="20000"/>
        <a:lumOff val="80000"/>
      </a:schemeClr>
    </a:solidFill>
    <a:ln>
      <a:solidFill>
        <a:schemeClr val="bg1">
          <a:lumMod val="95000"/>
        </a:schemeClr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 dirty="0" smtClean="0">
                <a:latin typeface="Helvetica"/>
              </a:rPr>
              <a:t>Smartphone</a:t>
            </a:r>
            <a:r>
              <a:rPr lang="en-US" baseline="0" dirty="0" smtClean="0">
                <a:latin typeface="Helvetica"/>
              </a:rPr>
              <a:t> </a:t>
            </a:r>
            <a:r>
              <a:rPr lang="en-US" baseline="0" dirty="0">
                <a:latin typeface="Helvetica"/>
              </a:rPr>
              <a:t>penetration by age group</a:t>
            </a:r>
            <a:endParaRPr lang="en-US" dirty="0">
              <a:latin typeface="Helvetica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Sheet1!$B$482</c:f>
              <c:strCache>
                <c:ptCount val="1"/>
                <c:pt idx="0">
                  <c:v>Q3 2010</c:v>
                </c:pt>
              </c:strCache>
            </c:strRef>
          </c:tx>
          <c:spPr>
            <a:solidFill>
              <a:srgbClr val="6E6E6E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Sheet1!$A$483:$A$489</c:f>
              <c:strCache>
                <c:ptCount val="7"/>
                <c:pt idx="0">
                  <c:v>Ages 13-17</c:v>
                </c:pt>
                <c:pt idx="1">
                  <c:v>Ages 18-24</c:v>
                </c:pt>
                <c:pt idx="2">
                  <c:v>Ages 25-34</c:v>
                </c:pt>
                <c:pt idx="3">
                  <c:v>Ages 35-44</c:v>
                </c:pt>
                <c:pt idx="4">
                  <c:v>Ages 45-54</c:v>
                </c:pt>
                <c:pt idx="5">
                  <c:v>Ages 55-64</c:v>
                </c:pt>
                <c:pt idx="6">
                  <c:v>Ages 65+</c:v>
                </c:pt>
              </c:strCache>
            </c:strRef>
          </c:cat>
          <c:val>
            <c:numRef>
              <c:f>Sheet1!$B$483:$B$489</c:f>
              <c:numCache>
                <c:formatCode>0%</c:formatCode>
                <c:ptCount val="7"/>
                <c:pt idx="0">
                  <c:v>0.24</c:v>
                </c:pt>
                <c:pt idx="1">
                  <c:v>0.35</c:v>
                </c:pt>
                <c:pt idx="2">
                  <c:v>0.41</c:v>
                </c:pt>
                <c:pt idx="3">
                  <c:v>0.35</c:v>
                </c:pt>
                <c:pt idx="4">
                  <c:v>0.25</c:v>
                </c:pt>
                <c:pt idx="5">
                  <c:v>0.17</c:v>
                </c:pt>
                <c:pt idx="6">
                  <c:v>0.12</c:v>
                </c:pt>
              </c:numCache>
            </c:numRef>
          </c:val>
        </c:ser>
        <c:ser>
          <c:idx val="1"/>
          <c:order val="1"/>
          <c:tx>
            <c:strRef>
              <c:f>Sheet1!$C$482</c:f>
              <c:strCache>
                <c:ptCount val="1"/>
                <c:pt idx="0">
                  <c:v>Q3 2011</c:v>
                </c:pt>
              </c:strCache>
            </c:strRef>
          </c:tx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Sheet1!$A$483:$A$489</c:f>
              <c:strCache>
                <c:ptCount val="7"/>
                <c:pt idx="0">
                  <c:v>Ages 13-17</c:v>
                </c:pt>
                <c:pt idx="1">
                  <c:v>Ages 18-24</c:v>
                </c:pt>
                <c:pt idx="2">
                  <c:v>Ages 25-34</c:v>
                </c:pt>
                <c:pt idx="3">
                  <c:v>Ages 35-44</c:v>
                </c:pt>
                <c:pt idx="4">
                  <c:v>Ages 45-54</c:v>
                </c:pt>
                <c:pt idx="5">
                  <c:v>Ages 55-64</c:v>
                </c:pt>
                <c:pt idx="6">
                  <c:v>Ages 65+</c:v>
                </c:pt>
              </c:strCache>
            </c:strRef>
          </c:cat>
          <c:val>
            <c:numRef>
              <c:f>Sheet1!$C$483:$C$489</c:f>
              <c:numCache>
                <c:formatCode>0%</c:formatCode>
                <c:ptCount val="7"/>
                <c:pt idx="0">
                  <c:v>0.38</c:v>
                </c:pt>
                <c:pt idx="1">
                  <c:v>0.54</c:v>
                </c:pt>
                <c:pt idx="2">
                  <c:v>0.62</c:v>
                </c:pt>
                <c:pt idx="3">
                  <c:v>0.53</c:v>
                </c:pt>
                <c:pt idx="4">
                  <c:v>0.39</c:v>
                </c:pt>
                <c:pt idx="5">
                  <c:v>0.3</c:v>
                </c:pt>
                <c:pt idx="6">
                  <c:v>0.18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7193624"/>
        <c:axId val="2097196664"/>
      </c:barChart>
      <c:catAx>
        <c:axId val="20971936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97196664"/>
        <c:crosses val="autoZero"/>
        <c:auto val="1"/>
        <c:lblAlgn val="ctr"/>
        <c:lblOffset val="100"/>
        <c:noMultiLvlLbl val="0"/>
      </c:catAx>
      <c:valAx>
        <c:axId val="2097196664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>
                    <a:latin typeface="Helvetica"/>
                  </a:rPr>
                  <a:t>% of mobile users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97193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28754303439343"/>
          <c:y val="0.0579814336394764"/>
          <c:w val="0.487695913010874"/>
          <c:h val="0.126109346221832"/>
        </c:manualLayout>
      </c:layout>
      <c:overlay val="1"/>
      <c:txPr>
        <a:bodyPr/>
        <a:lstStyle/>
        <a:p>
          <a:pPr>
            <a:defRPr>
              <a:latin typeface="Helvetica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 dirty="0">
                <a:latin typeface="Helvetica"/>
              </a:rPr>
              <a:t>%</a:t>
            </a:r>
            <a:r>
              <a:rPr lang="en-US" baseline="0" dirty="0">
                <a:latin typeface="Helvetica"/>
              </a:rPr>
              <a:t> of cell phone owners who engage in the following activities on their cell </a:t>
            </a:r>
            <a:r>
              <a:rPr lang="en-US" baseline="0" dirty="0" smtClean="0">
                <a:latin typeface="Helvetica"/>
              </a:rPr>
              <a:t>phone</a:t>
            </a:r>
            <a:endParaRPr lang="en-US" dirty="0">
              <a:latin typeface="Helvetica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Sheet1!$A$82:$A$96</c:f>
              <c:strCache>
                <c:ptCount val="15"/>
                <c:pt idx="0">
                  <c:v>Sent text message</c:v>
                </c:pt>
                <c:pt idx="1">
                  <c:v>Took photo</c:v>
                </c:pt>
                <c:pt idx="2">
                  <c:v>Accessed news and information</c:v>
                </c:pt>
                <c:pt idx="3">
                  <c:v>Used browser</c:v>
                </c:pt>
                <c:pt idx="4">
                  <c:v>Used application</c:v>
                </c:pt>
                <c:pt idx="5">
                  <c:v>Used email</c:v>
                </c:pt>
                <c:pt idx="6">
                  <c:v>Accessed weather</c:v>
                </c:pt>
                <c:pt idx="7">
                  <c:v>Accessed social networking or blogs</c:v>
                </c:pt>
                <c:pt idx="8">
                  <c:v>Played games</c:v>
                </c:pt>
                <c:pt idx="9">
                  <c:v>Accessed search</c:v>
                </c:pt>
                <c:pt idx="10">
                  <c:v>Captured video</c:v>
                </c:pt>
                <c:pt idx="11">
                  <c:v>Accessed maps</c:v>
                </c:pt>
                <c:pt idx="12">
                  <c:v>Used instant messenging</c:v>
                </c:pt>
                <c:pt idx="13">
                  <c:v>Accessed sports information</c:v>
                </c:pt>
                <c:pt idx="14">
                  <c:v>Listened to music</c:v>
                </c:pt>
              </c:strCache>
            </c:strRef>
          </c:cat>
          <c:val>
            <c:numRef>
              <c:f>Sheet1!$B$82:$B$96</c:f>
              <c:numCache>
                <c:formatCode>0.0%</c:formatCode>
                <c:ptCount val="15"/>
                <c:pt idx="0">
                  <c:v>0.68</c:v>
                </c:pt>
                <c:pt idx="1">
                  <c:v>0.524</c:v>
                </c:pt>
                <c:pt idx="2">
                  <c:v>0.395</c:v>
                </c:pt>
                <c:pt idx="3">
                  <c:v>0.364</c:v>
                </c:pt>
                <c:pt idx="4">
                  <c:v>0.344</c:v>
                </c:pt>
                <c:pt idx="5">
                  <c:v>0.305</c:v>
                </c:pt>
                <c:pt idx="6">
                  <c:v>0.252</c:v>
                </c:pt>
                <c:pt idx="7">
                  <c:v>0.247</c:v>
                </c:pt>
                <c:pt idx="8">
                  <c:v>0.232</c:v>
                </c:pt>
                <c:pt idx="9">
                  <c:v>0.214</c:v>
                </c:pt>
                <c:pt idx="10">
                  <c:v>0.202</c:v>
                </c:pt>
                <c:pt idx="11">
                  <c:v>0.178</c:v>
                </c:pt>
                <c:pt idx="12">
                  <c:v>0.172</c:v>
                </c:pt>
                <c:pt idx="13">
                  <c:v>0.158</c:v>
                </c:pt>
                <c:pt idx="14">
                  <c:v>0.157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7235960"/>
        <c:axId val="2097244552"/>
      </c:barChart>
      <c:catAx>
        <c:axId val="2097235960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97244552"/>
        <c:crosses val="autoZero"/>
        <c:auto val="1"/>
        <c:lblAlgn val="ctr"/>
        <c:lblOffset val="100"/>
        <c:noMultiLvlLbl val="0"/>
      </c:catAx>
      <c:valAx>
        <c:axId val="2097244552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097235960"/>
        <c:crosses val="max"/>
        <c:crossBetween val="between"/>
        <c:majorUnit val="0.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latin typeface="Helvetica"/>
                <a:cs typeface="Helvetica"/>
              </a:rPr>
              <a:t>Text volume</a:t>
            </a:r>
            <a:r>
              <a:rPr lang="en-US" baseline="0" dirty="0" smtClean="0">
                <a:latin typeface="Helvetica"/>
                <a:cs typeface="Helvetica"/>
              </a:rPr>
              <a:t> by age per day</a:t>
            </a:r>
            <a:endParaRPr lang="en-US" dirty="0">
              <a:latin typeface="Helvetica"/>
              <a:cs typeface="Helvetica"/>
            </a:endParaRPr>
          </a:p>
        </c:rich>
      </c:tx>
      <c:layout>
        <c:manualLayout>
          <c:xMode val="edge"/>
          <c:yMode val="edge"/>
          <c:x val="0.352497582539025"/>
          <c:y val="0.000451635618718396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Sheet1!$A$104:$A$109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65+</c:v>
                </c:pt>
              </c:strCache>
            </c:strRef>
          </c:cat>
          <c:val>
            <c:numRef>
              <c:f>Sheet1!$B$104:$B$109</c:f>
              <c:numCache>
                <c:formatCode>General</c:formatCode>
                <c:ptCount val="6"/>
                <c:pt idx="0">
                  <c:v>109.5</c:v>
                </c:pt>
                <c:pt idx="1">
                  <c:v>41.8</c:v>
                </c:pt>
                <c:pt idx="2">
                  <c:v>25.9</c:v>
                </c:pt>
                <c:pt idx="3">
                  <c:v>14.0</c:v>
                </c:pt>
                <c:pt idx="4">
                  <c:v>9.8</c:v>
                </c:pt>
                <c:pt idx="5">
                  <c:v>4.7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7279656"/>
        <c:axId val="2097287928"/>
      </c:barChart>
      <c:catAx>
        <c:axId val="2097279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97287928"/>
        <c:crosses val="autoZero"/>
        <c:auto val="1"/>
        <c:lblAlgn val="ctr"/>
        <c:lblOffset val="100"/>
        <c:noMultiLvlLbl val="0"/>
      </c:catAx>
      <c:valAx>
        <c:axId val="2097287928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 baseline="0">
                    <a:latin typeface="Helvetica"/>
                  </a:rPr>
                  <a:t> # of texts sent/received per day</a:t>
                </a:r>
                <a:endParaRPr lang="en-US">
                  <a:latin typeface="Helvetic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7279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latin typeface="Helvetica"/>
                <a:cs typeface="Helvetica"/>
              </a:rPr>
              <a:t>% of</a:t>
            </a:r>
            <a:r>
              <a:rPr lang="en-US" baseline="0" dirty="0">
                <a:latin typeface="Helvetica"/>
                <a:cs typeface="Helvetica"/>
              </a:rPr>
              <a:t> cell owners that text by age</a:t>
            </a:r>
            <a:endParaRPr lang="en-US" dirty="0">
              <a:latin typeface="Helvetica"/>
              <a:cs typeface="Helvetica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Sheet1!$A$632:$A$635</c:f>
              <c:strCache>
                <c:ptCount val="4"/>
                <c:pt idx="0">
                  <c:v>18-29</c:v>
                </c:pt>
                <c:pt idx="1">
                  <c:v>30-49</c:v>
                </c:pt>
                <c:pt idx="2">
                  <c:v>50-64</c:v>
                </c:pt>
                <c:pt idx="3">
                  <c:v>65+</c:v>
                </c:pt>
              </c:strCache>
            </c:strRef>
          </c:cat>
          <c:val>
            <c:numRef>
              <c:f>Sheet1!$B$632:$B$635</c:f>
              <c:numCache>
                <c:formatCode>0%</c:formatCode>
                <c:ptCount val="4"/>
                <c:pt idx="0">
                  <c:v>0.95</c:v>
                </c:pt>
                <c:pt idx="1">
                  <c:v>0.85</c:v>
                </c:pt>
                <c:pt idx="2">
                  <c:v>0.58</c:v>
                </c:pt>
                <c:pt idx="3">
                  <c:v>0.24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7316392"/>
        <c:axId val="2097319432"/>
      </c:barChart>
      <c:catAx>
        <c:axId val="20973163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97319432"/>
        <c:crosses val="autoZero"/>
        <c:auto val="1"/>
        <c:lblAlgn val="ctr"/>
        <c:lblOffset val="100"/>
        <c:noMultiLvlLbl val="0"/>
      </c:catAx>
      <c:valAx>
        <c:axId val="209731943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973163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>
                <a:latin typeface="Helvetica"/>
                <a:cs typeface="Helvetica"/>
              </a:rPr>
              <a:t>Gender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Sheet1!$A$121:$A$122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Sheet1!$B$121:$B$122</c:f>
              <c:numCache>
                <c:formatCode>General</c:formatCode>
                <c:ptCount val="2"/>
                <c:pt idx="0">
                  <c:v>40.9</c:v>
                </c:pt>
                <c:pt idx="1">
                  <c:v>42.0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7362280"/>
        <c:axId val="2097370472"/>
      </c:barChart>
      <c:catAx>
        <c:axId val="20973622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97370472"/>
        <c:crosses val="autoZero"/>
        <c:auto val="1"/>
        <c:lblAlgn val="ctr"/>
        <c:lblOffset val="100"/>
        <c:noMultiLvlLbl val="0"/>
      </c:catAx>
      <c:valAx>
        <c:axId val="2097370472"/>
        <c:scaling>
          <c:orientation val="minMax"/>
          <c:max val="45.0"/>
          <c:min val="0.0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 sz="1000" b="1" i="0" u="none" strike="noStrike" baseline="0">
                    <a:effectLst/>
                    <a:latin typeface="Helvetica"/>
                  </a:rPr>
                  <a:t># of texts sent/received per day</a:t>
                </a:r>
                <a:r>
                  <a:rPr lang="en-US" sz="1000" b="1" i="0" u="none" strike="noStrike" baseline="0">
                    <a:latin typeface="Helvetica"/>
                  </a:rPr>
                  <a:t> </a:t>
                </a:r>
                <a:endParaRPr lang="en-US">
                  <a:latin typeface="Helvetic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736228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>
                <a:latin typeface="Helvetica"/>
                <a:cs typeface="Helvetica"/>
              </a:rPr>
              <a:t>Race/ethnicity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Sheet1!$A$138:$A$140</c:f>
              <c:strCache>
                <c:ptCount val="3"/>
                <c:pt idx="0">
                  <c:v>White, non-Hispanic</c:v>
                </c:pt>
                <c:pt idx="1">
                  <c:v>Black, non-Hispanic</c:v>
                </c:pt>
                <c:pt idx="2">
                  <c:v>Hispanic</c:v>
                </c:pt>
              </c:strCache>
            </c:strRef>
          </c:cat>
          <c:val>
            <c:numRef>
              <c:f>Sheet1!$B$138:$B$140</c:f>
              <c:numCache>
                <c:formatCode>General</c:formatCode>
                <c:ptCount val="3"/>
                <c:pt idx="0">
                  <c:v>31.2</c:v>
                </c:pt>
                <c:pt idx="1">
                  <c:v>70.1</c:v>
                </c:pt>
                <c:pt idx="2">
                  <c:v>48.9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7406648"/>
        <c:axId val="2097414904"/>
      </c:barChart>
      <c:catAx>
        <c:axId val="20974066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97414904"/>
        <c:crosses val="autoZero"/>
        <c:auto val="1"/>
        <c:lblAlgn val="ctr"/>
        <c:lblOffset val="100"/>
        <c:noMultiLvlLbl val="0"/>
      </c:catAx>
      <c:valAx>
        <c:axId val="2097414904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 sz="1000" b="1" i="0" u="none" strike="noStrike" baseline="0" dirty="0">
                    <a:effectLst/>
                    <a:latin typeface="Helvetica"/>
                  </a:rPr>
                  <a:t># of texts sent/received per day</a:t>
                </a:r>
                <a:r>
                  <a:rPr lang="en-US" sz="1000" b="1" i="0" u="none" strike="noStrike" baseline="0" dirty="0">
                    <a:latin typeface="Helvetica"/>
                  </a:rPr>
                  <a:t> </a:t>
                </a:r>
                <a:endParaRPr lang="en-US" dirty="0">
                  <a:latin typeface="Helvetic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740664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latin typeface="Helvetica"/>
                <a:cs typeface="Helvetica"/>
              </a:rPr>
              <a:t>Household income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Sheet1!$A$156:$A$159</c:f>
              <c:strCache>
                <c:ptCount val="4"/>
                <c:pt idx="0">
                  <c:v>Less than $30.000</c:v>
                </c:pt>
                <c:pt idx="1">
                  <c:v>$30,000 - $49,999</c:v>
                </c:pt>
                <c:pt idx="2">
                  <c:v>$50,000 - $74,999</c:v>
                </c:pt>
                <c:pt idx="3">
                  <c:v>$75,000 +</c:v>
                </c:pt>
              </c:strCache>
            </c:strRef>
          </c:cat>
          <c:val>
            <c:numRef>
              <c:f>Sheet1!$B$156:$B$159</c:f>
              <c:numCache>
                <c:formatCode>General</c:formatCode>
                <c:ptCount val="4"/>
                <c:pt idx="0">
                  <c:v>14.9</c:v>
                </c:pt>
                <c:pt idx="1">
                  <c:v>13.0</c:v>
                </c:pt>
                <c:pt idx="2">
                  <c:v>11.7</c:v>
                </c:pt>
                <c:pt idx="3">
                  <c:v>11.9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7437384"/>
        <c:axId val="2097445656"/>
      </c:barChart>
      <c:catAx>
        <c:axId val="20974373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97445656"/>
        <c:crosses val="autoZero"/>
        <c:auto val="1"/>
        <c:lblAlgn val="ctr"/>
        <c:lblOffset val="100"/>
        <c:noMultiLvlLbl val="0"/>
      </c:catAx>
      <c:valAx>
        <c:axId val="2097445656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 sz="1000" b="1" i="0" u="none" strike="noStrike" baseline="0">
                    <a:effectLst/>
                    <a:latin typeface="Helvetica"/>
                  </a:rPr>
                  <a:t># of texts sent/received per day</a:t>
                </a:r>
                <a:r>
                  <a:rPr lang="en-US" sz="1000" b="1" i="0" u="none" strike="noStrike" baseline="0">
                    <a:latin typeface="Helvetica"/>
                  </a:rPr>
                  <a:t> </a:t>
                </a:r>
                <a:endParaRPr lang="en-US">
                  <a:latin typeface="Helvetic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7437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555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4555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89A2962B-11CA-634B-904E-ACD9EBCD9A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31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363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555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555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116E10A6-478C-FF46-B056-E48F1D880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60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6E10A6-478C-FF46-B056-E48F1D88052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8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6E10A6-478C-FF46-B056-E48F1D8805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1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8010525" cy="2133600"/>
          </a:xfrm>
        </p:spPr>
        <p:txBody>
          <a:bodyPr/>
          <a:lstStyle>
            <a:lvl1pPr algn="r">
              <a:defRPr sz="3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7380287" cy="2362200"/>
          </a:xfrm>
        </p:spPr>
        <p:txBody>
          <a:bodyPr/>
          <a:lstStyle>
            <a:lvl1pPr marL="0" indent="0" algn="r">
              <a:buFont typeface="Arial" charset="0"/>
              <a:buNone/>
              <a:defRPr sz="25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D679D-AEB9-F44D-84DD-FCA7329FE4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1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BBD04-9774-D549-A05D-4B7A5DBCC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22238"/>
            <a:ext cx="22098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2238"/>
            <a:ext cx="647700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CCF48-9467-5C48-8585-FA7AC67A69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78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E8AA7-7FFC-0B40-B8B6-1690D2837B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5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DC171-9737-484E-91CA-49BFAB85CB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F6AAA-E6E7-8C44-BE32-1F8D1AC43F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7EEE9-4A02-794B-9804-936C60500E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6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F5053-8812-DB44-B00D-25399F9B82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1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8194-9275-F441-9F48-CFAE2A073B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BF1E2-6AA2-0B48-8C89-E903F804E7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17708-46F8-C540-9A7F-4F4F75374F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308D0-165B-9549-A549-F11B569779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6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charset="0"/>
              </a:defRPr>
            </a:lvl1pPr>
          </a:lstStyle>
          <a:p>
            <a:pPr>
              <a:defRPr/>
            </a:pPr>
            <a:fld id="{632A3A2C-E47F-F44B-856E-BE6B5D29A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0499" y="6356350"/>
            <a:ext cx="148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1885238" y="6388100"/>
            <a:ext cx="4663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4CAE1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 smtClean="0">
                <a:solidFill>
                  <a:srgbClr val="000000"/>
                </a:solidFill>
              </a:rPr>
              <a:t>© 2011 – H Engage, Inc. – Proprietary and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007600" y="2362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rgbClr val="5F5F5F"/>
          </a:solidFill>
          <a:latin typeface="Helvetica Light"/>
          <a:ea typeface="ＭＳ Ｐゴシック" charset="0"/>
          <a:cs typeface="Helvetica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Halvart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Halvart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Halvart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Halvart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9B9CD9"/>
          </a:solidFill>
          <a:latin typeface="Halvart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9B9CD9"/>
          </a:solidFill>
          <a:latin typeface="Halvart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9B9CD9"/>
          </a:solidFill>
          <a:latin typeface="Halvart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9B9CD9"/>
          </a:solidFill>
          <a:latin typeface="Halvarti" charset="0"/>
          <a:ea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40000"/>
        </a:spcBef>
        <a:spcAft>
          <a:spcPct val="0"/>
        </a:spcAft>
        <a:buClr>
          <a:srgbClr val="4CAE11"/>
        </a:buClr>
        <a:buSzPct val="130000"/>
        <a:buFont typeface="Lucida Grande"/>
        <a:buChar char="*"/>
        <a:defRPr sz="3600">
          <a:solidFill>
            <a:schemeClr val="tx1"/>
          </a:solidFill>
          <a:latin typeface="Helvetica"/>
          <a:ea typeface="ＭＳ Ｐゴシック" charset="0"/>
          <a:cs typeface="Helvetica"/>
        </a:defRPr>
      </a:lvl1pPr>
      <a:lvl2pPr marL="514350" indent="-171450" algn="l" rtl="0" eaLnBrk="0" fontAlgn="base" hangingPunct="0">
        <a:spcBef>
          <a:spcPct val="20000"/>
        </a:spcBef>
        <a:spcAft>
          <a:spcPct val="0"/>
        </a:spcAft>
        <a:buClr>
          <a:srgbClr val="4CAE11"/>
        </a:buClr>
        <a:buSzPct val="134000"/>
        <a:buFont typeface="Arial"/>
        <a:buChar char="•"/>
        <a:defRPr sz="3600">
          <a:solidFill>
            <a:schemeClr val="tx1"/>
          </a:solidFill>
          <a:latin typeface="Helvetica"/>
          <a:ea typeface="ＭＳ Ｐゴシック" charset="0"/>
          <a:cs typeface="Helvetica"/>
        </a:defRPr>
      </a:lvl2pPr>
      <a:lvl3pPr marL="1028700" indent="-166688" algn="l" rtl="0" eaLnBrk="0" fontAlgn="base" hangingPunct="0">
        <a:spcBef>
          <a:spcPct val="20000"/>
        </a:spcBef>
        <a:spcAft>
          <a:spcPct val="0"/>
        </a:spcAft>
        <a:buClr>
          <a:srgbClr val="4CAE11"/>
        </a:buClr>
        <a:buSzPct val="134000"/>
        <a:buFont typeface="Lucida Grande"/>
        <a:buChar char="-"/>
        <a:defRPr sz="3200">
          <a:solidFill>
            <a:schemeClr val="tx1"/>
          </a:solidFill>
          <a:latin typeface="Helvetica"/>
          <a:ea typeface="Arial" charset="0"/>
          <a:cs typeface="Helvetica"/>
        </a:defRPr>
      </a:lvl3pPr>
      <a:lvl4pPr marL="1428750" indent="-158750" algn="l" rtl="0" eaLnBrk="0" fontAlgn="base" hangingPunct="0">
        <a:spcBef>
          <a:spcPct val="20000"/>
        </a:spcBef>
        <a:spcAft>
          <a:spcPct val="0"/>
        </a:spcAft>
        <a:buClr>
          <a:srgbClr val="4CAE11"/>
        </a:buClr>
        <a:buSzPct val="134000"/>
        <a:buFont typeface="Lucida Grande"/>
        <a:buChar char="*"/>
        <a:defRPr sz="2800">
          <a:solidFill>
            <a:schemeClr val="tx1"/>
          </a:solidFill>
          <a:latin typeface="Helvetica"/>
          <a:ea typeface="Arial" charset="0"/>
          <a:cs typeface="Helvetica"/>
        </a:defRPr>
      </a:lvl4pPr>
      <a:lvl5pPr marL="1828800" indent="-152400" algn="l" rtl="0" eaLnBrk="0" fontAlgn="base" hangingPunct="0">
        <a:spcBef>
          <a:spcPct val="20000"/>
        </a:spcBef>
        <a:spcAft>
          <a:spcPct val="0"/>
        </a:spcAft>
        <a:buClr>
          <a:srgbClr val="4CAE11"/>
        </a:buClr>
        <a:buSzPct val="134000"/>
        <a:buFont typeface="Lucida Grande"/>
        <a:buChar char="*"/>
        <a:defRPr sz="2800">
          <a:solidFill>
            <a:schemeClr val="tx1"/>
          </a:solidFill>
          <a:latin typeface="Helvetica"/>
          <a:ea typeface="Arial" charset="0"/>
          <a:cs typeface="Helvetica"/>
        </a:defRPr>
      </a:lvl5pPr>
      <a:lvl6pPr marL="2286000" indent="-1524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1524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200400" indent="-1524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-1524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4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mailto:vlad@hengage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66800" y="2438400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4CAE11"/>
                </a:solidFill>
                <a:latin typeface="Helvetica Light" charset="0"/>
                <a:cs typeface="Helvetica Light" charset="0"/>
              </a:rPr>
              <a:t>Engage differently</a:t>
            </a:r>
          </a:p>
        </p:txBody>
      </p:sp>
      <p:pic>
        <p:nvPicPr>
          <p:cNvPr id="5" name="Picture 5" descr="hengage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2819400" cy="14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90600" y="3886200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latin typeface="Helvetica Light" charset="0"/>
                <a:cs typeface="Helvetica Light" charset="0"/>
              </a:rPr>
              <a:t>Data Deck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3300" y="4648200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January, </a:t>
            </a:r>
            <a:r>
              <a:rPr lang="en-US" dirty="0" smtClean="0">
                <a:latin typeface="Helvetica Light"/>
                <a:cs typeface="Helvetica Light"/>
              </a:rPr>
              <a:t>2012</a:t>
            </a:r>
            <a:endParaRPr lang="en-US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281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Mobile beyond calling and texting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1143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More than 50% of U.S. cell phone users browse </a:t>
            </a:r>
            <a:r>
              <a:rPr lang="en-US" sz="2200" dirty="0"/>
              <a:t>the web, download content and access applications </a:t>
            </a:r>
            <a:r>
              <a:rPr lang="en-US" sz="2200" dirty="0" smtClean="0"/>
              <a:t>on their phone – </a:t>
            </a:r>
            <a:br>
              <a:rPr lang="en-US" sz="2200" dirty="0" smtClean="0"/>
            </a:br>
            <a:r>
              <a:rPr lang="en-US" sz="2200" dirty="0" smtClean="0"/>
              <a:t>a </a:t>
            </a:r>
            <a:r>
              <a:rPr lang="en-US" sz="2200" dirty="0"/>
              <a:t>19% increase from 2010 to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056001"/>
              </p:ext>
            </p:extLst>
          </p:nvPr>
        </p:nvGraphicFramePr>
        <p:xfrm>
          <a:off x="152400" y="2209800"/>
          <a:ext cx="8686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6324600"/>
            <a:ext cx="1542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Georgia"/>
                <a:cs typeface="Georgia"/>
              </a:rPr>
              <a:t>ComScore</a:t>
            </a:r>
            <a:r>
              <a:rPr lang="en-US" sz="1000" dirty="0" smtClean="0">
                <a:latin typeface="Georgia"/>
                <a:cs typeface="Georgia"/>
              </a:rPr>
              <a:t>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Q3 2011</a:t>
            </a:r>
            <a:endParaRPr lang="en-US" sz="1000" u="sng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6371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People love social apps, not health apps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838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Social apps </a:t>
            </a:r>
            <a:r>
              <a:rPr lang="en-US" sz="2200" dirty="0"/>
              <a:t>are </a:t>
            </a:r>
            <a:r>
              <a:rPr lang="en-US" sz="2200" dirty="0" smtClean="0"/>
              <a:t>the most downloaded, while apps that “helped you track or manage your health” are the least popular.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49275"/>
              </p:ext>
            </p:extLst>
          </p:nvPr>
        </p:nvGraphicFramePr>
        <p:xfrm>
          <a:off x="152400" y="2209800"/>
          <a:ext cx="8763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" y="6324600"/>
            <a:ext cx="215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Pew Research Center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August 2011</a:t>
            </a:r>
            <a:endParaRPr lang="en-US" sz="1000" u="sng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7829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Adults average 32 hours per month online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990600"/>
            <a:ext cx="84582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4CAE11"/>
              </a:buClr>
              <a:buSzPct val="130000"/>
              <a:buFont typeface="Lucida Grande"/>
              <a:buChar char="*"/>
              <a:defRPr sz="36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1pPr>
            <a:lvl2pPr marL="5143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Arial"/>
              <a:buChar char="•"/>
              <a:defRPr sz="36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2pPr>
            <a:lvl3pPr marL="10287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-"/>
              <a:defRPr sz="32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3pPr>
            <a:lvl4pPr marL="1428750" indent="-158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*"/>
              <a:defRPr sz="28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4pPr>
            <a:lvl5pPr marL="18288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*"/>
              <a:defRPr sz="28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5pPr>
            <a:lvl6pPr marL="22860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Those between the ages of 45-54 spent the most time, averaging almost 40 hours per month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6324600"/>
            <a:ext cx="1542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Georgia"/>
                <a:cs typeface="Georgia"/>
              </a:rPr>
              <a:t>ComScore</a:t>
            </a:r>
            <a:r>
              <a:rPr lang="en-US" sz="1000" dirty="0" smtClean="0">
                <a:latin typeface="Georgia"/>
                <a:cs typeface="Georgia"/>
              </a:rPr>
              <a:t>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Q1 2011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676665"/>
              </p:ext>
            </p:extLst>
          </p:nvPr>
        </p:nvGraphicFramePr>
        <p:xfrm>
          <a:off x="685800" y="2438400"/>
          <a:ext cx="7620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249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50% of time online is spent on social and gaming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9144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Email continues to fall to third place, or only </a:t>
            </a:r>
            <a:r>
              <a:rPr lang="en-US" sz="2200" b="1" dirty="0">
                <a:solidFill>
                  <a:srgbClr val="000000"/>
                </a:solidFill>
              </a:rPr>
              <a:t>13%</a:t>
            </a:r>
            <a:r>
              <a:rPr lang="en-US" sz="2200" b="1" dirty="0">
                <a:solidFill>
                  <a:srgbClr val="71A042"/>
                </a:solidFill>
              </a:rPr>
              <a:t> </a:t>
            </a:r>
            <a:r>
              <a:rPr lang="en-US" sz="2200" dirty="0"/>
              <a:t>of </a:t>
            </a:r>
            <a:r>
              <a:rPr lang="en-US" sz="2200" dirty="0" smtClean="0"/>
              <a:t>time spent  online 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305490"/>
            <a:ext cx="1392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Nielsen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June 2010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177186"/>
              </p:ext>
            </p:extLst>
          </p:nvPr>
        </p:nvGraphicFramePr>
        <p:xfrm>
          <a:off x="228600" y="2209800"/>
          <a:ext cx="8534400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434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Facebook is the most popular social network/blog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762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Facebook accounts for 96% of time </a:t>
            </a:r>
            <a:r>
              <a:rPr lang="en-US" sz="2200" dirty="0" smtClean="0"/>
              <a:t>spent on the top five social networks and blogs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6229290"/>
            <a:ext cx="1392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Nielsen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May 2011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37471"/>
              </p:ext>
            </p:extLst>
          </p:nvPr>
        </p:nvGraphicFramePr>
        <p:xfrm>
          <a:off x="457200" y="2133600"/>
          <a:ext cx="80772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839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Most access social media on their computer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838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Computers are still the predominant way that people access social media; however, </a:t>
            </a:r>
            <a:r>
              <a:rPr lang="en-US" sz="2200" dirty="0"/>
              <a:t>a</a:t>
            </a:r>
            <a:r>
              <a:rPr lang="en-US" sz="2200" dirty="0" smtClean="0"/>
              <a:t>lmost </a:t>
            </a:r>
            <a:r>
              <a:rPr lang="en-US" sz="2200" dirty="0"/>
              <a:t>2</a:t>
            </a:r>
            <a:r>
              <a:rPr lang="en-US" sz="2200" dirty="0" smtClean="0"/>
              <a:t> in </a:t>
            </a:r>
            <a:r>
              <a:rPr lang="en-US" sz="2200" dirty="0"/>
              <a:t>5</a:t>
            </a:r>
            <a:r>
              <a:rPr lang="en-US" sz="2200" dirty="0" smtClean="0"/>
              <a:t> Americans use their mobile phone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248400"/>
            <a:ext cx="1392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Nielsen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May 2011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885817"/>
              </p:ext>
            </p:extLst>
          </p:nvPr>
        </p:nvGraphicFramePr>
        <p:xfrm>
          <a:off x="152400" y="2209800"/>
          <a:ext cx="8839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679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In mobile and social, older adults are catching up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838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Increased utilization of mobile phones and social media is especially pronounced in 55+ age segment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153945"/>
              </p:ext>
            </p:extLst>
          </p:nvPr>
        </p:nvGraphicFramePr>
        <p:xfrm>
          <a:off x="152400" y="2057400"/>
          <a:ext cx="8839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6172200"/>
            <a:ext cx="1392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Nielsen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May 2011</a:t>
            </a:r>
            <a:endParaRPr lang="en-US" sz="1000" u="sng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652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Who you know matters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1143000"/>
            <a:ext cx="1143000" cy="1143000"/>
          </a:xfrm>
          <a:prstGeom prst="roundRect">
            <a:avLst/>
          </a:prstGeom>
          <a:solidFill>
            <a:srgbClr val="4CAE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elvetica"/>
                <a:cs typeface="Helvetica"/>
              </a:rPr>
              <a:t>57%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28800" y="1143000"/>
            <a:ext cx="6858000" cy="1143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Increase in a </a:t>
            </a:r>
            <a:r>
              <a:rPr lang="en-US" sz="2000" dirty="0">
                <a:solidFill>
                  <a:schemeClr val="tx1"/>
                </a:solidFill>
                <a:latin typeface="Helvetica"/>
                <a:cs typeface="Helvetica"/>
              </a:rPr>
              <a:t>person's chance of becoming obese </a:t>
            </a:r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if </a:t>
            </a:r>
            <a:r>
              <a:rPr lang="en-US" sz="2000" dirty="0">
                <a:solidFill>
                  <a:schemeClr val="tx1"/>
                </a:solidFill>
                <a:latin typeface="Helvetica"/>
                <a:cs typeface="Helvetica"/>
              </a:rPr>
              <a:t>a friend became obese. That’s more predictive than if they shared genes associated with obesity.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" y="2743200"/>
            <a:ext cx="1143000" cy="1143000"/>
          </a:xfrm>
          <a:prstGeom prst="roundRect">
            <a:avLst/>
          </a:prstGeom>
          <a:solidFill>
            <a:srgbClr val="4CAE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elvetica"/>
                <a:cs typeface="Helvetica"/>
              </a:rPr>
              <a:t>25%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28800" y="2743200"/>
            <a:ext cx="6858000" cy="1143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Increase in a </a:t>
            </a:r>
            <a:r>
              <a:rPr lang="en-US" sz="2000" dirty="0">
                <a:solidFill>
                  <a:schemeClr val="tx1"/>
                </a:solidFill>
                <a:latin typeface="Helvetica"/>
                <a:cs typeface="Helvetica"/>
              </a:rPr>
              <a:t>person’s chance of becoming happy </a:t>
            </a:r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if </a:t>
            </a:r>
            <a:r>
              <a:rPr lang="en-US" sz="2000" dirty="0">
                <a:solidFill>
                  <a:schemeClr val="tx1"/>
                </a:solidFill>
                <a:latin typeface="Helvetica"/>
                <a:cs typeface="Helvetica"/>
              </a:rPr>
              <a:t>a friend who lived within a mile became happy. 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1000" y="4343400"/>
            <a:ext cx="1143000" cy="1143000"/>
          </a:xfrm>
          <a:prstGeom prst="roundRect">
            <a:avLst/>
          </a:prstGeom>
          <a:solidFill>
            <a:srgbClr val="4CAE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elvetica"/>
                <a:cs typeface="Helvetica"/>
              </a:rPr>
              <a:t>75%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28800" y="4343400"/>
            <a:ext cx="6858000" cy="1143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Increase in a </a:t>
            </a:r>
            <a:r>
              <a:rPr lang="en-US" sz="2000" dirty="0">
                <a:solidFill>
                  <a:schemeClr val="tx1"/>
                </a:solidFill>
                <a:latin typeface="Helvetica"/>
                <a:cs typeface="Helvetica"/>
              </a:rPr>
              <a:t>person’s chance of </a:t>
            </a:r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divorce if </a:t>
            </a:r>
            <a:r>
              <a:rPr lang="en-US" sz="2000" dirty="0">
                <a:solidFill>
                  <a:schemeClr val="tx1"/>
                </a:solidFill>
                <a:latin typeface="Helvetica"/>
                <a:cs typeface="Helvetica"/>
              </a:rPr>
              <a:t>a friend or colleague divorced. The size of the effect was measurable at two degrees of separation (friend of a friend), at 33%.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6383179"/>
            <a:ext cx="199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Research by Nicholas Christakis </a:t>
            </a:r>
            <a:endParaRPr lang="en-US" sz="1000" u="sng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4035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Who’s playing social games?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990600"/>
            <a:ext cx="84582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4CAE11"/>
              </a:buClr>
              <a:buSzPct val="130000"/>
              <a:buFont typeface="Lucida Grande"/>
              <a:buChar char="*"/>
              <a:defRPr sz="36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1pPr>
            <a:lvl2pPr marL="5143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Arial"/>
              <a:buChar char="•"/>
              <a:defRPr sz="36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2pPr>
            <a:lvl3pPr marL="10287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-"/>
              <a:defRPr sz="32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3pPr>
            <a:lvl4pPr marL="1428750" indent="-158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*"/>
              <a:defRPr sz="28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4pPr>
            <a:lvl5pPr marL="18288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*"/>
              <a:defRPr sz="28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5pPr>
            <a:lvl6pPr marL="22860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Lucida Grande"/>
              <a:buNone/>
            </a:pPr>
            <a:r>
              <a:rPr lang="en-US" sz="2400" dirty="0" smtClean="0"/>
              <a:t>The average social gamer is a </a:t>
            </a:r>
            <a:r>
              <a:rPr lang="en-US" sz="2400" b="1" dirty="0" smtClean="0">
                <a:solidFill>
                  <a:srgbClr val="000000"/>
                </a:solidFill>
              </a:rPr>
              <a:t>43 year old woman working full-time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813488"/>
              </p:ext>
            </p:extLst>
          </p:nvPr>
        </p:nvGraphicFramePr>
        <p:xfrm>
          <a:off x="4572000" y="1981200"/>
          <a:ext cx="43434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270048"/>
              </p:ext>
            </p:extLst>
          </p:nvPr>
        </p:nvGraphicFramePr>
        <p:xfrm>
          <a:off x="4648200" y="3886200"/>
          <a:ext cx="42672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078650"/>
              </p:ext>
            </p:extLst>
          </p:nvPr>
        </p:nvGraphicFramePr>
        <p:xfrm>
          <a:off x="228600" y="2057400"/>
          <a:ext cx="457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718" y="6324600"/>
            <a:ext cx="261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Information Solutions Group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2010</a:t>
            </a:r>
            <a:endParaRPr lang="en-US" sz="1000" u="sng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0086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Appendix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0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45551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All the best,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Vlad Gyster</a:t>
            </a:r>
            <a:endParaRPr lang="en-US" dirty="0"/>
          </a:p>
        </p:txBody>
      </p:sp>
      <p:pic>
        <p:nvPicPr>
          <p:cNvPr id="5" name="Picture 4" descr="My Signa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889500"/>
            <a:ext cx="990600" cy="811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3810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There’s an old saying that the plural of anecdote is not data. </a:t>
            </a:r>
          </a:p>
          <a:p>
            <a:pPr marL="0" indent="0">
              <a:buNone/>
            </a:pPr>
            <a:r>
              <a:rPr lang="en-US" sz="1800" dirty="0" smtClean="0"/>
              <a:t>At H Engage, we believe that being equipped with the right data is the best way to influence change. </a:t>
            </a:r>
          </a:p>
          <a:p>
            <a:pPr marL="0" indent="0">
              <a:buNone/>
            </a:pPr>
            <a:r>
              <a:rPr lang="en-US" sz="1800" dirty="0" smtClean="0"/>
              <a:t>The January 2012 Data Deck represents our effort to share </a:t>
            </a:r>
            <a:r>
              <a:rPr lang="en-US" sz="1800" dirty="0"/>
              <a:t>with the HR community </a:t>
            </a:r>
            <a:r>
              <a:rPr lang="en-US" sz="1800" dirty="0" smtClean="0"/>
              <a:t>the best available research on how people </a:t>
            </a:r>
            <a:r>
              <a:rPr lang="en-US" sz="1800" i="1" dirty="0" smtClean="0"/>
              <a:t>actually</a:t>
            </a:r>
            <a:r>
              <a:rPr lang="en-US" sz="1800" dirty="0" smtClean="0"/>
              <a:t> use technologies as opposed to how we </a:t>
            </a:r>
            <a:r>
              <a:rPr lang="en-US" sz="1800" i="1" dirty="0" smtClean="0"/>
              <a:t>think</a:t>
            </a:r>
            <a:r>
              <a:rPr lang="en-US" sz="1800" dirty="0" smtClean="0"/>
              <a:t> they do.</a:t>
            </a:r>
          </a:p>
          <a:p>
            <a:pPr marL="0" indent="0">
              <a:buNone/>
            </a:pPr>
            <a:r>
              <a:rPr lang="en-US" sz="1800" dirty="0" smtClean="0"/>
              <a:t>We’ve purposely left this document as a PowerPoint instead of a PDF.  Take the slides.  Drop them into presentations. And feel free to drop us a note to ask additional questions and share what you’re hearing from your leaders and clients. </a:t>
            </a:r>
          </a:p>
          <a:p>
            <a:pPr marL="0" indent="0">
              <a:buNone/>
            </a:pPr>
            <a:r>
              <a:rPr lang="en-US" sz="1800" dirty="0" smtClean="0"/>
              <a:t>Oh and by the way, the </a:t>
            </a:r>
            <a:r>
              <a:rPr lang="en-US" sz="1800" dirty="0"/>
              <a:t>best way to continue to keep up to date is to go to </a:t>
            </a:r>
            <a:r>
              <a:rPr lang="en-US" sz="1800" dirty="0" err="1"/>
              <a:t>hengage.com</a:t>
            </a:r>
            <a:r>
              <a:rPr lang="en-US" sz="1800" dirty="0"/>
              <a:t> and click on our blog, </a:t>
            </a:r>
            <a:r>
              <a:rPr lang="en-US" sz="1800" i="1" dirty="0" smtClean="0"/>
              <a:t>Under </a:t>
            </a:r>
            <a:r>
              <a:rPr lang="en-US" sz="1800" i="1" dirty="0"/>
              <a:t>the </a:t>
            </a:r>
            <a:r>
              <a:rPr lang="en-US" sz="1800" i="1" dirty="0" smtClean="0"/>
              <a:t>Node Tree</a:t>
            </a:r>
            <a:r>
              <a:rPr lang="en-US" sz="180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0200" y="5943600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Helvetica Light"/>
                <a:cs typeface="Helvetica Light"/>
              </a:rPr>
              <a:t>Co</a:t>
            </a:r>
            <a:r>
              <a:rPr lang="en-US" sz="1200" dirty="0" smtClean="0">
                <a:latin typeface="Helvetica Light"/>
                <a:cs typeface="Helvetica Light"/>
              </a:rPr>
              <a:t>-founder, CEO</a:t>
            </a:r>
          </a:p>
          <a:p>
            <a:r>
              <a:rPr lang="en-US" sz="1200" dirty="0" smtClean="0">
                <a:latin typeface="Helvetica Light"/>
                <a:cs typeface="Helvetica Light"/>
                <a:hlinkClick r:id="rId3"/>
              </a:rPr>
              <a:t>vlad@hengage.com</a:t>
            </a:r>
            <a:endParaRPr lang="en-US" sz="1200" dirty="0" smtClean="0">
              <a:latin typeface="Helvetica Light"/>
              <a:cs typeface="Helvetica Light"/>
            </a:endParaRPr>
          </a:p>
          <a:p>
            <a:r>
              <a:rPr lang="en-US" sz="1200" dirty="0" smtClean="0">
                <a:latin typeface="Helvetica Light"/>
                <a:cs typeface="Helvetica Light"/>
              </a:rPr>
              <a:t>617-360-8305</a:t>
            </a:r>
            <a:endParaRPr lang="en-US" sz="12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0699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txBody>
          <a:bodyPr/>
          <a:lstStyle/>
          <a:p>
            <a:r>
              <a:rPr lang="en-US" sz="3000" dirty="0" smtClean="0"/>
              <a:t>Level setting: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2400" dirty="0" smtClean="0"/>
              <a:t>A look at the age of the U.S. population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722626"/>
              </p:ext>
            </p:extLst>
          </p:nvPr>
        </p:nvGraphicFramePr>
        <p:xfrm>
          <a:off x="228600" y="1219200"/>
          <a:ext cx="8458200" cy="4759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6229290"/>
            <a:ext cx="2079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U.S. Census Bureau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2010</a:t>
            </a:r>
            <a:endParaRPr lang="en-US" sz="1000" u="sng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690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The headlines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500517"/>
              </p:ext>
            </p:extLst>
          </p:nvPr>
        </p:nvGraphicFramePr>
        <p:xfrm>
          <a:off x="304800" y="1066800"/>
          <a:ext cx="8534400" cy="49834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67200"/>
                <a:gridCol w="4267200"/>
              </a:tblGrid>
              <a:tr h="1143000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4CAE11"/>
                          </a:solidFill>
                          <a:latin typeface="Helvetica"/>
                          <a:cs typeface="Helvetica"/>
                        </a:rPr>
                        <a:t>Adults are active cell phone users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rgbClr val="4CAE11"/>
                          </a:solidFill>
                          <a:latin typeface="Helvetica"/>
                          <a:ea typeface="+mn-ea"/>
                          <a:cs typeface="Helvetica"/>
                        </a:rPr>
                        <a:t>Online</a:t>
                      </a:r>
                      <a:r>
                        <a:rPr lang="en-US" sz="2400" kern="1200" baseline="0" dirty="0" smtClean="0">
                          <a:solidFill>
                            <a:srgbClr val="4CAE11"/>
                          </a:solidFill>
                          <a:latin typeface="Helvetica"/>
                          <a:ea typeface="+mn-ea"/>
                          <a:cs typeface="Helvetica"/>
                        </a:rPr>
                        <a:t> behavior has changed dramatically </a:t>
                      </a:r>
                      <a:endParaRPr lang="en-US" sz="2400" dirty="0" smtClean="0">
                        <a:solidFill>
                          <a:srgbClr val="4CAE11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63977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Cell phones have the highest penetration of any device –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83% of adults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 own one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Smartphones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 aren’t yet the majority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57% still use a feature phone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endParaRPr lang="en-US" sz="1600" b="1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Of adults who text, 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64% text almost every day, 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86% text at least once a week</a:t>
                      </a:r>
                      <a:endParaRPr lang="en-US" sz="1600" b="1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Mobile access is increasing rapidly, 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especially in older age segments –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Adults age 55+ who use social media on their phone grew 109% from 2010 to 2011</a:t>
                      </a:r>
                      <a:endParaRPr lang="en-US" sz="1600" b="1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The average social gamer is a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43 year old woman working full-time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Email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accounts for only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13%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of time spent online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Social networks/blogs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and games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account for over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50%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Twitter may get plenty of attention,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but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96% of time spent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on social networks/blogs is spent on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 Facebook</a:t>
                      </a:r>
                      <a:endParaRPr lang="en-US" sz="1600" b="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Helvetica"/>
                        <a:cs typeface="Helvetica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2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83% of adults own a cell phone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838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Relative to other technologies, cell phones are unmatched in their adoption rates</a:t>
            </a:r>
            <a:endParaRPr lang="en-US" sz="2200" b="1" dirty="0" smtClean="0">
              <a:solidFill>
                <a:srgbClr val="71A04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019800"/>
            <a:ext cx="215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Pew Research Center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May 2011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381333"/>
              </p:ext>
            </p:extLst>
          </p:nvPr>
        </p:nvGraphicFramePr>
        <p:xfrm>
          <a:off x="533400" y="1676400"/>
          <a:ext cx="8001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175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57% of Americans have a feature phone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7694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spcBef>
                <a:spcPct val="40000"/>
              </a:spcBef>
              <a:buClr>
                <a:srgbClr val="4CAE11"/>
              </a:buClr>
              <a:buSzPct val="130000"/>
            </a:pPr>
            <a:r>
              <a:rPr lang="en-US" sz="2200" kern="0" dirty="0" smtClean="0">
                <a:solidFill>
                  <a:srgbClr val="000000"/>
                </a:solidFill>
                <a:latin typeface="Helvetica"/>
                <a:cs typeface="Helvetica"/>
              </a:rPr>
              <a:t>Nielsen projects that by the end of 2011, smartphone </a:t>
            </a:r>
            <a:r>
              <a:rPr lang="en-US" sz="2200" kern="0" dirty="0">
                <a:solidFill>
                  <a:srgbClr val="000000"/>
                </a:solidFill>
                <a:latin typeface="Helvetica"/>
                <a:cs typeface="Helvetica"/>
              </a:rPr>
              <a:t>users will outnumber feature phones </a:t>
            </a:r>
            <a:r>
              <a:rPr lang="en-US" sz="2200" kern="0" dirty="0" smtClean="0">
                <a:solidFill>
                  <a:srgbClr val="000000"/>
                </a:solidFill>
                <a:latin typeface="Helvetica"/>
                <a:cs typeface="Helvetica"/>
              </a:rPr>
              <a:t>users</a:t>
            </a:r>
            <a:endParaRPr lang="en-US" sz="2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" y="6019800"/>
            <a:ext cx="1392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Nielsen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Q3 2011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012192"/>
              </p:ext>
            </p:extLst>
          </p:nvPr>
        </p:nvGraphicFramePr>
        <p:xfrm>
          <a:off x="228600" y="1905000"/>
          <a:ext cx="8382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889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Over 50% of 35 to 44 year olds own a smartphone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9144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O</a:t>
            </a:r>
            <a:r>
              <a:rPr lang="en-US" sz="2200" dirty="0" smtClean="0"/>
              <a:t>wnership rates of smartphones have seen </a:t>
            </a:r>
            <a:r>
              <a:rPr lang="en-US" sz="2200" dirty="0" smtClean="0">
                <a:solidFill>
                  <a:srgbClr val="4CAE11"/>
                </a:solidFill>
              </a:rPr>
              <a:t>double digit growth</a:t>
            </a:r>
            <a:r>
              <a:rPr lang="en-US" sz="2200" dirty="0" smtClean="0">
                <a:solidFill>
                  <a:srgbClr val="71A042"/>
                </a:solidFill>
              </a:rPr>
              <a:t> </a:t>
            </a:r>
            <a:r>
              <a:rPr lang="en-US" sz="2200" dirty="0" smtClean="0"/>
              <a:t>in all age groups except 65+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746322"/>
              </p:ext>
            </p:extLst>
          </p:nvPr>
        </p:nvGraphicFramePr>
        <p:xfrm>
          <a:off x="609600" y="1981200"/>
          <a:ext cx="81534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6248400"/>
            <a:ext cx="1392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Nielsen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Q3 2011</a:t>
            </a:r>
            <a:endParaRPr lang="en-US" sz="1000" u="sng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9729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Almost 7 out of 10 adults text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838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Of adults who text, </a:t>
            </a:r>
            <a:r>
              <a:rPr lang="en-US" sz="2200" b="1" dirty="0" smtClean="0"/>
              <a:t>64%</a:t>
            </a:r>
            <a:r>
              <a:rPr lang="en-US" sz="2200" dirty="0" smtClean="0"/>
              <a:t> send a text almost every day, and </a:t>
            </a:r>
            <a:r>
              <a:rPr lang="en-US" sz="2200" b="1" dirty="0" smtClean="0"/>
              <a:t>86%</a:t>
            </a:r>
            <a:r>
              <a:rPr lang="en-US" sz="2200" b="1" dirty="0"/>
              <a:t> </a:t>
            </a:r>
            <a:r>
              <a:rPr lang="en-US" sz="2200" dirty="0" smtClean="0"/>
              <a:t>send a text at least once a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6172200"/>
            <a:ext cx="1542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Georgia"/>
                <a:cs typeface="Georgia"/>
              </a:rPr>
              <a:t>ComScore</a:t>
            </a:r>
            <a:r>
              <a:rPr lang="en-US" sz="1000" dirty="0" smtClean="0">
                <a:latin typeface="Georgia"/>
                <a:cs typeface="Georgia"/>
              </a:rPr>
              <a:t>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December 2010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520603"/>
              </p:ext>
            </p:extLst>
          </p:nvPr>
        </p:nvGraphicFramePr>
        <p:xfrm>
          <a:off x="228600" y="1905000"/>
          <a:ext cx="86868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733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r>
              <a:rPr lang="en-US" sz="3000" dirty="0" smtClean="0"/>
              <a:t>Text message behaviors vary by age segments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6324600"/>
            <a:ext cx="215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Pew Research Center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May 2011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46168"/>
              </p:ext>
            </p:extLst>
          </p:nvPr>
        </p:nvGraphicFramePr>
        <p:xfrm>
          <a:off x="4343400" y="2971800"/>
          <a:ext cx="43434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619940"/>
              </p:ext>
            </p:extLst>
          </p:nvPr>
        </p:nvGraphicFramePr>
        <p:xfrm>
          <a:off x="304800" y="2743200"/>
          <a:ext cx="3962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14478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All age segments send and receive a significant amount of texts per day, but 18-24 years olds are particularly active, likely due to relatively lower utilization of other communication mediums, like email and voice calls.</a:t>
            </a:r>
          </a:p>
        </p:txBody>
      </p:sp>
    </p:spTree>
    <p:extLst>
      <p:ext uri="{BB962C8B-B14F-4D97-AF65-F5344CB8AC3E}">
        <p14:creationId xmlns:p14="http://schemas.microsoft.com/office/powerpoint/2010/main" val="2513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16074"/>
              </p:ext>
            </p:extLst>
          </p:nvPr>
        </p:nvGraphicFramePr>
        <p:xfrm>
          <a:off x="381000" y="3733800"/>
          <a:ext cx="40259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r>
              <a:rPr lang="en-US" sz="3000" dirty="0" smtClean="0"/>
              <a:t>Minority and low income Americans text more 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>
                <a:latin typeface="Helvetica"/>
                <a:cs typeface="Helvetica"/>
              </a:rPr>
              <a:pPr>
                <a:defRPr/>
              </a:pPr>
              <a:t>9</a:t>
            </a:fld>
            <a:endParaRPr lang="en-US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6324600"/>
            <a:ext cx="224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Pew Research Center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May 2011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594898"/>
              </p:ext>
            </p:extLst>
          </p:nvPr>
        </p:nvGraphicFramePr>
        <p:xfrm>
          <a:off x="241300" y="1066800"/>
          <a:ext cx="43434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891452"/>
              </p:ext>
            </p:extLst>
          </p:nvPr>
        </p:nvGraphicFramePr>
        <p:xfrm>
          <a:off x="4648200" y="1066800"/>
          <a:ext cx="4343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564716"/>
              </p:ext>
            </p:extLst>
          </p:nvPr>
        </p:nvGraphicFramePr>
        <p:xfrm>
          <a:off x="4648200" y="3810000"/>
          <a:ext cx="43434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5601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Halvarti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Network 10">
    <a:dk1>
      <a:srgbClr val="000000"/>
    </a:dk1>
    <a:lt1>
      <a:srgbClr val="FFFFFF"/>
    </a:lt1>
    <a:dk2>
      <a:srgbClr val="330066"/>
    </a:dk2>
    <a:lt2>
      <a:srgbClr val="808080"/>
    </a:lt2>
    <a:accent1>
      <a:srgbClr val="CCCC00"/>
    </a:accent1>
    <a:accent2>
      <a:srgbClr val="669999"/>
    </a:accent2>
    <a:accent3>
      <a:srgbClr val="FFFFFF"/>
    </a:accent3>
    <a:accent4>
      <a:srgbClr val="000000"/>
    </a:accent4>
    <a:accent5>
      <a:srgbClr val="E2E2AA"/>
    </a:accent5>
    <a:accent6>
      <a:srgbClr val="5C8A8A"/>
    </a:accent6>
    <a:hlink>
      <a:srgbClr val="7E9CE8"/>
    </a:hlink>
    <a:folHlink>
      <a:srgbClr val="D8D8EC"/>
    </a:folHlink>
  </a:clrScheme>
  <a:fontScheme name="Network">
    <a:majorFont>
      <a:latin typeface="Halvarti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Network 10">
    <a:dk1>
      <a:srgbClr val="000000"/>
    </a:dk1>
    <a:lt1>
      <a:srgbClr val="FFFFFF"/>
    </a:lt1>
    <a:dk2>
      <a:srgbClr val="330066"/>
    </a:dk2>
    <a:lt2>
      <a:srgbClr val="808080"/>
    </a:lt2>
    <a:accent1>
      <a:srgbClr val="CCCC00"/>
    </a:accent1>
    <a:accent2>
      <a:srgbClr val="669999"/>
    </a:accent2>
    <a:accent3>
      <a:srgbClr val="FFFFFF"/>
    </a:accent3>
    <a:accent4>
      <a:srgbClr val="000000"/>
    </a:accent4>
    <a:accent5>
      <a:srgbClr val="E2E2AA"/>
    </a:accent5>
    <a:accent6>
      <a:srgbClr val="5C8A8A"/>
    </a:accent6>
    <a:hlink>
      <a:srgbClr val="7E9CE8"/>
    </a:hlink>
    <a:folHlink>
      <a:srgbClr val="D8D8EC"/>
    </a:folHlink>
  </a:clrScheme>
  <a:fontScheme name="Network">
    <a:majorFont>
      <a:latin typeface="Halvarti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144778</TotalTime>
  <Words>1129</Words>
  <Application>Microsoft Macintosh PowerPoint</Application>
  <PresentationFormat>On-screen Show (4:3)</PresentationFormat>
  <Paragraphs>168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Network</vt:lpstr>
      <vt:lpstr>PowerPoint Presentation</vt:lpstr>
      <vt:lpstr>Introduction</vt:lpstr>
      <vt:lpstr>The headlines</vt:lpstr>
      <vt:lpstr>83% of adults own a cell phone</vt:lpstr>
      <vt:lpstr>57% of Americans have a feature phone</vt:lpstr>
      <vt:lpstr>Over 50% of 35 to 44 year olds own a smartphone</vt:lpstr>
      <vt:lpstr>Almost 7 out of 10 adults text</vt:lpstr>
      <vt:lpstr>Text message behaviors vary by age segments</vt:lpstr>
      <vt:lpstr>Minority and low income Americans text more </vt:lpstr>
      <vt:lpstr>Mobile beyond calling and texting</vt:lpstr>
      <vt:lpstr>People love social apps, not health apps</vt:lpstr>
      <vt:lpstr>Adults average 32 hours per month online</vt:lpstr>
      <vt:lpstr>50% of time online is spent on social and gaming</vt:lpstr>
      <vt:lpstr>Facebook is the most popular social network/blog</vt:lpstr>
      <vt:lpstr>Most access social media on their computer</vt:lpstr>
      <vt:lpstr>In mobile and social, older adults are catching up</vt:lpstr>
      <vt:lpstr>Who you know matters</vt:lpstr>
      <vt:lpstr>Who’s playing social games?</vt:lpstr>
      <vt:lpstr>Appendix</vt:lpstr>
      <vt:lpstr>Level setting: A look at the age of the U.S. population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Bongiani (Towers Perrin)</dc:creator>
  <cp:lastModifiedBy>VLAD GYSTER</cp:lastModifiedBy>
  <cp:revision>2169</cp:revision>
  <cp:lastPrinted>2011-11-29T15:10:33Z</cp:lastPrinted>
  <dcterms:created xsi:type="dcterms:W3CDTF">2010-10-04T15:50:38Z</dcterms:created>
  <dcterms:modified xsi:type="dcterms:W3CDTF">2012-01-12T22:08:11Z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