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
      <p:font typeface="Fira Sans"/>
      <p:regular r:id="rId26"/>
      <p:bold r:id="rId27"/>
      <p:italic r:id="rId28"/>
      <p:boldItalic r:id="rId29"/>
    </p:embeddedFont>
    <p:embeddedFont>
      <p:font typeface="Fira Code"/>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1716">
          <p15:clr>
            <a:srgbClr val="9AA0A6"/>
          </p15:clr>
        </p15:guide>
        <p15:guide id="4" orient="horz" pos="1812">
          <p15:clr>
            <a:srgbClr val="9AA0A6"/>
          </p15:clr>
        </p15:guide>
        <p15:guide id="5" orient="horz" pos="1908">
          <p15:clr>
            <a:srgbClr val="9AA0A6"/>
          </p15:clr>
        </p15:guide>
        <p15:guide id="6" orient="horz" pos="2004">
          <p15:clr>
            <a:srgbClr val="9AA0A6"/>
          </p15:clr>
        </p15:guide>
        <p15:guide id="7" orient="horz" pos="2100">
          <p15:clr>
            <a:srgbClr val="9AA0A6"/>
          </p15:clr>
        </p15:guide>
        <p15:guide id="8" orient="horz" pos="2196">
          <p15:clr>
            <a:srgbClr val="9AA0A6"/>
          </p15:clr>
        </p15:guide>
        <p15:guide id="9" orient="horz" pos="2292">
          <p15:clr>
            <a:srgbClr val="9AA0A6"/>
          </p15:clr>
        </p15:guide>
        <p15:guide id="10" orient="horz" pos="2388">
          <p15:clr>
            <a:srgbClr val="9AA0A6"/>
          </p15:clr>
        </p15:guide>
        <p15:guide id="11" orient="horz" pos="2484">
          <p15:clr>
            <a:srgbClr val="9AA0A6"/>
          </p15:clr>
        </p15:guide>
        <p15:guide id="12" orient="horz" pos="2580">
          <p15:clr>
            <a:srgbClr val="9AA0A6"/>
          </p15:clr>
        </p15:guide>
        <p15:guide id="13" orient="horz" pos="2676">
          <p15:clr>
            <a:srgbClr val="9AA0A6"/>
          </p15:clr>
        </p15:guide>
        <p15:guide id="14" orient="horz" pos="2772">
          <p15:clr>
            <a:srgbClr val="9AA0A6"/>
          </p15:clr>
        </p15:guide>
        <p15:guide id="15" orient="horz" pos="286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 pos="1716" orient="horz"/>
        <p:guide pos="1812" orient="horz"/>
        <p:guide pos="1908" orient="horz"/>
        <p:guide pos="2004" orient="horz"/>
        <p:guide pos="2100" orient="horz"/>
        <p:guide pos="2196" orient="horz"/>
        <p:guide pos="2292" orient="horz"/>
        <p:guide pos="2388" orient="horz"/>
        <p:guide pos="2484" orient="horz"/>
        <p:guide pos="2580" orient="horz"/>
        <p:guide pos="2676" orient="horz"/>
        <p:guide pos="2772" orient="horz"/>
        <p:guide pos="286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iraSans-regular.fntdata"/><Relationship Id="rId25" Type="http://schemas.openxmlformats.org/officeDocument/2006/relationships/font" Target="fonts/Lato-boldItalic.fntdata"/><Relationship Id="rId28" Type="http://schemas.openxmlformats.org/officeDocument/2006/relationships/font" Target="fonts/FiraSans-italic.fntdata"/><Relationship Id="rId27" Type="http://schemas.openxmlformats.org/officeDocument/2006/relationships/font" Target="fonts/Fira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Code-bold.fntdata"/><Relationship Id="rId30" Type="http://schemas.openxmlformats.org/officeDocument/2006/relationships/font" Target="fonts/FiraCode-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bd300b212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bd300b212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bd300b212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bd300b212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c15bb0db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c15bb0db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bd300b212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bd300b212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Pictured: a 440 Hz sine wave with 2 octaves and noise added is broken down into its component frequencies of 440 Hz, 880 Hz, and 1320 Hz (with small amounts of every other frequency from the noise). Generated with gnuplot.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bd300b212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bd300b212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Scholarly articles from preliminary presentation on the left. Practical posts and articles used in writing the code on the right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bd300b212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bd300b212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bd300b212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bd300b212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bd300b212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bd300b212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durations increase by an order of magnitude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bd300b212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bd300b212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bd300b212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bd300b212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a:solidFill>
                  <a:schemeClr val="dk1"/>
                </a:solidFill>
              </a:rPr>
              <a:t>A logarithmic plot of results for all three </a:t>
            </a:r>
            <a:r>
              <a:rPr lang="en">
                <a:solidFill>
                  <a:schemeClr val="dk1"/>
                </a:solidFill>
              </a:rPr>
              <a:t>implementations</a:t>
            </a:r>
            <a:r>
              <a:rPr lang="en">
                <a:solidFill>
                  <a:schemeClr val="dk1"/>
                </a:solidFill>
              </a:rPr>
              <a:t> against a range of input durations. For all but the smallest inputs, speedup for OpenMP approaches linearity to the number of cores. Constant factors made OpenACC inefficient for small inputs, but for larger inputs speedup was similar to OpenMP on 8 cores. OpenMP on 2 cores runs slower than serial on small inputs, but eventually becomes almost twice as fast. Generated with gnuplot.</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bd300b212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bd300b212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Linear plot of runtimes for OpenMP with increasing numbers of cores and constant input duration of 500s. “1” denotes serial code iterations, not OpenMP running on a single core. Each d</a:t>
            </a:r>
            <a:r>
              <a:rPr lang="en">
                <a:solidFill>
                  <a:schemeClr val="dk1"/>
                </a:solidFill>
              </a:rPr>
              <a:t>oubling of the number of cores approximately halves the runtime. Generated with gnuplot.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Fira Sans"/>
                <a:ea typeface="Fira Sans"/>
                <a:cs typeface="Fira Sans"/>
                <a:sym typeface="Fira Sans"/>
              </a:rPr>
              <a:t>Fast Fourier Transform (FFT) with OpenMP &amp; OpenACC</a:t>
            </a:r>
            <a:endParaRPr>
              <a:latin typeface="Fira Sans"/>
              <a:ea typeface="Fira Sans"/>
              <a:cs typeface="Fira Sans"/>
              <a:sym typeface="Fira Sans"/>
            </a:endParaRPr>
          </a:p>
        </p:txBody>
      </p:sp>
      <p:sp>
        <p:nvSpPr>
          <p:cNvPr id="73" name="Google Shape;73;p13"/>
          <p:cNvSpPr txBox="1"/>
          <p:nvPr>
            <p:ph idx="1" type="subTitle"/>
          </p:nvPr>
        </p:nvSpPr>
        <p:spPr>
          <a:xfrm>
            <a:off x="2390275" y="2862075"/>
            <a:ext cx="6331500" cy="209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Fira Sans"/>
              <a:ea typeface="Fira Sans"/>
              <a:cs typeface="Fira Sans"/>
              <a:sym typeface="Fira Sans"/>
            </a:endParaRPr>
          </a:p>
          <a:p>
            <a:pPr indent="0" lvl="0" marL="0" rtl="0" algn="l">
              <a:spcBef>
                <a:spcPts val="0"/>
              </a:spcBef>
              <a:spcAft>
                <a:spcPts val="0"/>
              </a:spcAft>
              <a:buNone/>
            </a:pPr>
            <a:r>
              <a:rPr lang="en">
                <a:latin typeface="Fira Sans"/>
                <a:ea typeface="Fira Sans"/>
                <a:cs typeface="Fira Sans"/>
                <a:sym typeface="Fira Sans"/>
              </a:rPr>
              <a:t>Ryan Barber</a:t>
            </a:r>
            <a:endParaRPr>
              <a:latin typeface="Fira Sans"/>
              <a:ea typeface="Fira Sans"/>
              <a:cs typeface="Fira Sans"/>
              <a:sym typeface="Fira Sans"/>
            </a:endParaRPr>
          </a:p>
          <a:p>
            <a:pPr indent="0" lvl="0" marL="0" rtl="0" algn="l">
              <a:spcBef>
                <a:spcPts val="0"/>
              </a:spcBef>
              <a:spcAft>
                <a:spcPts val="0"/>
              </a:spcAft>
              <a:buNone/>
            </a:pPr>
            <a:r>
              <a:rPr lang="en">
                <a:latin typeface="Fira Sans"/>
                <a:ea typeface="Fira Sans"/>
                <a:cs typeface="Fira Sans"/>
                <a:sym typeface="Fira Sans"/>
              </a:rPr>
              <a:t>Evan MacBride</a:t>
            </a:r>
            <a:endParaRPr>
              <a:latin typeface="Fira Sans"/>
              <a:ea typeface="Fira Sans"/>
              <a:cs typeface="Fira Sans"/>
              <a:sym typeface="Fira Sans"/>
            </a:endParaRPr>
          </a:p>
          <a:p>
            <a:pPr indent="0" lvl="0" marL="0" rtl="0" algn="l">
              <a:spcBef>
                <a:spcPts val="0"/>
              </a:spcBef>
              <a:spcAft>
                <a:spcPts val="0"/>
              </a:spcAft>
              <a:buNone/>
            </a:pPr>
            <a:r>
              <a:rPr lang="en">
                <a:latin typeface="Fira Sans"/>
                <a:ea typeface="Fira Sans"/>
                <a:cs typeface="Fira Sans"/>
                <a:sym typeface="Fira Sans"/>
              </a:rPr>
              <a:t>Seth Prentice</a:t>
            </a:r>
            <a:endParaRPr>
              <a:latin typeface="Fira Sans"/>
              <a:ea typeface="Fira Sans"/>
              <a:cs typeface="Fira Sans"/>
              <a:sym typeface="Fira Sans"/>
            </a:endParaRPr>
          </a:p>
          <a:p>
            <a:pPr indent="0" lvl="0" marL="0" rtl="0" algn="l">
              <a:spcBef>
                <a:spcPts val="0"/>
              </a:spcBef>
              <a:spcAft>
                <a:spcPts val="0"/>
              </a:spcAft>
              <a:buNone/>
            </a:pPr>
            <a:r>
              <a:t/>
            </a:r>
            <a:endParaRPr>
              <a:latin typeface="Fira Sans"/>
              <a:ea typeface="Fira Sans"/>
              <a:cs typeface="Fira Sans"/>
              <a:sym typeface="Fira Sans"/>
            </a:endParaRPr>
          </a:p>
          <a:p>
            <a:pPr indent="0" lvl="0" marL="0" rtl="0" algn="l">
              <a:spcBef>
                <a:spcPts val="0"/>
              </a:spcBef>
              <a:spcAft>
                <a:spcPts val="0"/>
              </a:spcAft>
              <a:buNone/>
            </a:pPr>
            <a:r>
              <a:rPr lang="en">
                <a:latin typeface="Fira Sans"/>
                <a:ea typeface="Fira Sans"/>
                <a:cs typeface="Fira Sans"/>
                <a:sym typeface="Fira Sans"/>
              </a:rPr>
              <a:t>12/2/2019</a:t>
            </a:r>
            <a:endParaRPr>
              <a:latin typeface="Fira Sans"/>
              <a:ea typeface="Fira Sans"/>
              <a:cs typeface="Fira Sans"/>
              <a:sym typeface="Fira Sans"/>
            </a:endParaRPr>
          </a:p>
          <a:p>
            <a:pPr indent="0" lvl="0" marL="0" rtl="0" algn="l">
              <a:spcBef>
                <a:spcPts val="0"/>
              </a:spcBef>
              <a:spcAft>
                <a:spcPts val="0"/>
              </a:spcAft>
              <a:buNone/>
            </a:pPr>
            <a:r>
              <a:t/>
            </a:r>
            <a:endParaRPr>
              <a:latin typeface="Fira Sans"/>
              <a:ea typeface="Fira Sans"/>
              <a:cs typeface="Fira Sans"/>
              <a:sym typeface="Fira Sans"/>
            </a:endParaRPr>
          </a:p>
        </p:txBody>
      </p:sp>
      <p:sp>
        <p:nvSpPr>
          <p:cNvPr id="74" name="Google Shape;74;p13"/>
          <p:cNvSpPr txBox="1"/>
          <p:nvPr/>
        </p:nvSpPr>
        <p:spPr>
          <a:xfrm>
            <a:off x="5126875" y="4314750"/>
            <a:ext cx="3594900" cy="3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Fira Code"/>
                <a:ea typeface="Fira Code"/>
                <a:cs typeface="Fira Code"/>
                <a:sym typeface="Fira Code"/>
              </a:rPr>
              <a:t>github.com/evanmacbride/parallel-fft</a:t>
            </a:r>
            <a:endParaRPr sz="1200">
              <a:solidFill>
                <a:srgbClr val="FFFFFF"/>
              </a:solidFill>
              <a:latin typeface="Fira Code"/>
              <a:ea typeface="Fira Code"/>
              <a:cs typeface="Fira Code"/>
              <a:sym typeface="Fira Cod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853950" y="1076250"/>
            <a:ext cx="74361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Fira Sans"/>
                <a:ea typeface="Fira Sans"/>
                <a:cs typeface="Fira Sans"/>
                <a:sym typeface="Fira Sans"/>
              </a:rPr>
              <a:t>10.11 &amp; 7.24</a:t>
            </a:r>
            <a:endParaRPr>
              <a:solidFill>
                <a:schemeClr val="accent1"/>
              </a:solidFill>
              <a:latin typeface="Fira Sans"/>
              <a:ea typeface="Fira Sans"/>
              <a:cs typeface="Fira Sans"/>
              <a:sym typeface="Fira Sans"/>
            </a:endParaRPr>
          </a:p>
        </p:txBody>
      </p:sp>
      <p:sp>
        <p:nvSpPr>
          <p:cNvPr id="128" name="Google Shape;128;p22"/>
          <p:cNvSpPr txBox="1"/>
          <p:nvPr>
            <p:ph idx="1" type="body"/>
          </p:nvPr>
        </p:nvSpPr>
        <p:spPr>
          <a:xfrm>
            <a:off x="853950" y="2571750"/>
            <a:ext cx="7436100" cy="1071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Fira Sans"/>
              <a:buChar char="●"/>
            </a:pPr>
            <a:r>
              <a:rPr lang="en" sz="1400">
                <a:latin typeface="Fira Sans"/>
                <a:ea typeface="Fira Sans"/>
                <a:cs typeface="Fira Sans"/>
                <a:sym typeface="Fira Sans"/>
              </a:rPr>
              <a:t>OpenMP on 16 cores yielded 10.11 times speedup, OpenACC GPU yielded 7.24 times speedup (average of 5 run throughs processing 500s duration input)</a:t>
            </a:r>
            <a:endParaRPr sz="1400">
              <a:latin typeface="Fira Sans"/>
              <a:ea typeface="Fira Sans"/>
              <a:cs typeface="Fira Sans"/>
              <a:sym typeface="Fira Sans"/>
            </a:endParaRPr>
          </a:p>
          <a:p>
            <a:pPr indent="-317500" lvl="0" marL="457200" rtl="0" algn="l">
              <a:spcBef>
                <a:spcPts val="0"/>
              </a:spcBef>
              <a:spcAft>
                <a:spcPts val="0"/>
              </a:spcAft>
              <a:buSzPts val="1400"/>
              <a:buFont typeface="Fira Sans"/>
              <a:buChar char="●"/>
            </a:pPr>
            <a:r>
              <a:rPr lang="en" sz="1400">
                <a:latin typeface="Fira Sans"/>
                <a:ea typeface="Fira Sans"/>
                <a:cs typeface="Fira Sans"/>
                <a:sym typeface="Fira Sans"/>
              </a:rPr>
              <a:t>Runtime to process 500s duration input reduced from 17.12s to 1.68s with OpenMP and to 2.35s with OpenACC</a:t>
            </a:r>
            <a:endParaRPr sz="1400">
              <a:latin typeface="Fira Sans"/>
              <a:ea typeface="Fira Sans"/>
              <a:cs typeface="Fira Sans"/>
              <a:sym typeface="Fira Sans"/>
            </a:endParaRPr>
          </a:p>
          <a:p>
            <a:pPr indent="-317500" lvl="0" marL="457200" rtl="0" algn="l">
              <a:spcBef>
                <a:spcPts val="0"/>
              </a:spcBef>
              <a:spcAft>
                <a:spcPts val="0"/>
              </a:spcAft>
              <a:buSzPts val="1400"/>
              <a:buFont typeface="Fira Sans"/>
              <a:buChar char="●"/>
            </a:pPr>
            <a:r>
              <a:rPr lang="en" sz="1400">
                <a:latin typeface="Fira Sans"/>
                <a:ea typeface="Fira Sans"/>
                <a:cs typeface="Fira Sans"/>
                <a:sym typeface="Fira Sans"/>
              </a:rPr>
              <a:t>Rigorous experiments not performed, but waveform type and frequency appear irrelevant to runtime</a:t>
            </a:r>
            <a:endParaRPr sz="1400">
              <a:latin typeface="Fira Sans"/>
              <a:ea typeface="Fira Sans"/>
              <a:cs typeface="Fira Sans"/>
              <a:sym typeface="Fira Sans"/>
            </a:endParaRPr>
          </a:p>
        </p:txBody>
      </p:sp>
      <p:pic>
        <p:nvPicPr>
          <p:cNvPr id="129" name="Google Shape;129;p22"/>
          <p:cNvPicPr preferRelativeResize="0"/>
          <p:nvPr/>
        </p:nvPicPr>
        <p:blipFill>
          <a:blip r:embed="rId3">
            <a:alphaModFix/>
          </a:blip>
          <a:stretch>
            <a:fillRect/>
          </a:stretch>
        </p:blipFill>
        <p:spPr>
          <a:xfrm>
            <a:off x="3347775" y="3991050"/>
            <a:ext cx="5267325" cy="666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6949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Fira Sans"/>
                <a:ea typeface="Fira Sans"/>
                <a:cs typeface="Fira Sans"/>
                <a:sym typeface="Fira Sans"/>
              </a:rPr>
              <a:t>Conclusions</a:t>
            </a:r>
            <a:endParaRPr>
              <a:solidFill>
                <a:schemeClr val="accent1"/>
              </a:solidFill>
              <a:latin typeface="Fira Sans"/>
              <a:ea typeface="Fira Sans"/>
              <a:cs typeface="Fira Sans"/>
              <a:sym typeface="Fira Sans"/>
            </a:endParaRPr>
          </a:p>
        </p:txBody>
      </p:sp>
      <p:sp>
        <p:nvSpPr>
          <p:cNvPr id="135" name="Google Shape;135;p23"/>
          <p:cNvSpPr txBox="1"/>
          <p:nvPr>
            <p:ph idx="1" type="body"/>
          </p:nvPr>
        </p:nvSpPr>
        <p:spPr>
          <a:xfrm>
            <a:off x="694950" y="1211350"/>
            <a:ext cx="8036700" cy="3000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Fira Sans"/>
              <a:buChar char="●"/>
            </a:pPr>
            <a:r>
              <a:rPr lang="en" sz="1600">
                <a:latin typeface="Fira Sans"/>
                <a:ea typeface="Fira Sans"/>
                <a:cs typeface="Fira Sans"/>
                <a:sym typeface="Fira Sans"/>
              </a:rPr>
              <a:t>Radix-2 Cooley-Tukey is very parallelizable with OpenMP, with speedup approaching linearity to number of cores</a:t>
            </a:r>
            <a:endParaRPr sz="1600">
              <a:latin typeface="Fira Sans"/>
              <a:ea typeface="Fira Sans"/>
              <a:cs typeface="Fira Sans"/>
              <a:sym typeface="Fira Sans"/>
            </a:endParaRPr>
          </a:p>
          <a:p>
            <a:pPr indent="-330200" lvl="0" marL="457200" rtl="0" algn="l">
              <a:spcBef>
                <a:spcPts val="0"/>
              </a:spcBef>
              <a:spcAft>
                <a:spcPts val="0"/>
              </a:spcAft>
              <a:buSzPts val="1600"/>
              <a:buFont typeface="Fira Sans"/>
              <a:buChar char="●"/>
            </a:pPr>
            <a:r>
              <a:rPr lang="en" sz="1600">
                <a:latin typeface="Fira Sans"/>
                <a:ea typeface="Fira Sans"/>
                <a:cs typeface="Fira Sans"/>
                <a:sym typeface="Fira Sans"/>
              </a:rPr>
              <a:t>With an increase in the number of cores, complexity moves towards O(n)</a:t>
            </a:r>
            <a:endParaRPr sz="1600">
              <a:latin typeface="Fira Sans"/>
              <a:ea typeface="Fira Sans"/>
              <a:cs typeface="Fira Sans"/>
              <a:sym typeface="Fira Sans"/>
            </a:endParaRPr>
          </a:p>
          <a:p>
            <a:pPr indent="-330200" lvl="0" marL="457200" rtl="0" algn="l">
              <a:spcBef>
                <a:spcPts val="0"/>
              </a:spcBef>
              <a:spcAft>
                <a:spcPts val="0"/>
              </a:spcAft>
              <a:buSzPts val="1600"/>
              <a:buFont typeface="Fira Sans"/>
              <a:buChar char="●"/>
            </a:pPr>
            <a:r>
              <a:rPr lang="en" sz="1600">
                <a:latin typeface="Fira Sans"/>
                <a:ea typeface="Fira Sans"/>
                <a:cs typeface="Fira Sans"/>
                <a:sym typeface="Fira Sans"/>
              </a:rPr>
              <a:t>C++ vectors (and possibly complex numbers used by algorithm) make OpenACC implementations more difficult</a:t>
            </a:r>
            <a:endParaRPr sz="1600">
              <a:latin typeface="Fira Sans"/>
              <a:ea typeface="Fira Sans"/>
              <a:cs typeface="Fira Sans"/>
              <a:sym typeface="Fira Sans"/>
            </a:endParaRPr>
          </a:p>
          <a:p>
            <a:pPr indent="-330200" lvl="0" marL="457200" rtl="0" algn="l">
              <a:spcBef>
                <a:spcPts val="0"/>
              </a:spcBef>
              <a:spcAft>
                <a:spcPts val="0"/>
              </a:spcAft>
              <a:buSzPts val="1600"/>
              <a:buFont typeface="Fira Sans"/>
              <a:buChar char="●"/>
            </a:pPr>
            <a:r>
              <a:rPr lang="en" sz="1600">
                <a:latin typeface="Fira Sans"/>
                <a:ea typeface="Fira Sans"/>
                <a:cs typeface="Fira Sans"/>
                <a:sym typeface="Fira Sans"/>
              </a:rPr>
              <a:t>Further development necessary to achieve any speedup with OpenACC multicore implementation</a:t>
            </a:r>
            <a:endParaRPr sz="1600">
              <a:latin typeface="Fira Sans"/>
              <a:ea typeface="Fira Sans"/>
              <a:cs typeface="Fira Sans"/>
              <a:sym typeface="Fira Sans"/>
            </a:endParaRPr>
          </a:p>
          <a:p>
            <a:pPr indent="-330200" lvl="0" marL="457200" rtl="0" algn="l">
              <a:spcBef>
                <a:spcPts val="0"/>
              </a:spcBef>
              <a:spcAft>
                <a:spcPts val="0"/>
              </a:spcAft>
              <a:buSzPts val="1600"/>
              <a:buFont typeface="Fira Sans"/>
              <a:buChar char="●"/>
            </a:pPr>
            <a:r>
              <a:rPr lang="en" sz="1600">
                <a:latin typeface="Fira Sans"/>
                <a:ea typeface="Fira Sans"/>
                <a:cs typeface="Fira Sans"/>
                <a:sym typeface="Fira Sans"/>
              </a:rPr>
              <a:t>Input type appears to be irrelevant to runtime, but optimizations for simpler waveforms could be possible</a:t>
            </a:r>
            <a:endParaRPr sz="1600">
              <a:latin typeface="Fira Sans"/>
              <a:ea typeface="Fira Sans"/>
              <a:cs typeface="Fira Sans"/>
              <a:sym typeface="Fira Sans"/>
            </a:endParaRPr>
          </a:p>
          <a:p>
            <a:pPr indent="-330200" lvl="0" marL="457200" rtl="0" algn="l">
              <a:spcBef>
                <a:spcPts val="0"/>
              </a:spcBef>
              <a:spcAft>
                <a:spcPts val="0"/>
              </a:spcAft>
              <a:buSzPts val="1600"/>
              <a:buFont typeface="Fira Sans"/>
              <a:buChar char="●"/>
            </a:pPr>
            <a:r>
              <a:rPr lang="en" sz="1600">
                <a:latin typeface="Fira Sans"/>
                <a:ea typeface="Fira Sans"/>
                <a:cs typeface="Fira Sans"/>
                <a:sym typeface="Fira Sans"/>
              </a:rPr>
              <a:t>Load sharing likely not an issue</a:t>
            </a:r>
            <a:endParaRPr sz="1600">
              <a:latin typeface="Fira Sans"/>
              <a:ea typeface="Fira Sans"/>
              <a:cs typeface="Fira Sans"/>
              <a:sym typeface="Fira Sans"/>
            </a:endParaRPr>
          </a:p>
        </p:txBody>
      </p:sp>
      <p:sp>
        <p:nvSpPr>
          <p:cNvPr id="136" name="Google Shape;136;p23"/>
          <p:cNvSpPr txBox="1"/>
          <p:nvPr/>
        </p:nvSpPr>
        <p:spPr>
          <a:xfrm>
            <a:off x="4015150" y="642550"/>
            <a:ext cx="4601400" cy="5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Fira Code"/>
                <a:ea typeface="Fira Code"/>
                <a:cs typeface="Fira Code"/>
                <a:sym typeface="Fira Code"/>
              </a:rPr>
              <a:t>github.com/evanmacbride/parallel-fft</a:t>
            </a:r>
            <a:endParaRPr sz="1600">
              <a:latin typeface="Fira Code"/>
              <a:ea typeface="Fira Code"/>
              <a:cs typeface="Fira Code"/>
              <a:sym typeface="Fira Cod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6949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Fira Sans"/>
                <a:ea typeface="Fira Sans"/>
                <a:cs typeface="Fira Sans"/>
                <a:sym typeface="Fira Sans"/>
              </a:rPr>
              <a:t>Inferences</a:t>
            </a:r>
            <a:endParaRPr>
              <a:solidFill>
                <a:schemeClr val="accent1"/>
              </a:solidFill>
              <a:latin typeface="Fira Sans"/>
              <a:ea typeface="Fira Sans"/>
              <a:cs typeface="Fira Sans"/>
              <a:sym typeface="Fira Sans"/>
            </a:endParaRPr>
          </a:p>
        </p:txBody>
      </p:sp>
      <p:sp>
        <p:nvSpPr>
          <p:cNvPr id="142" name="Google Shape;142;p24"/>
          <p:cNvSpPr txBox="1"/>
          <p:nvPr>
            <p:ph idx="1" type="body"/>
          </p:nvPr>
        </p:nvSpPr>
        <p:spPr>
          <a:xfrm>
            <a:off x="694950" y="1211350"/>
            <a:ext cx="8036700" cy="3000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Fira Sans"/>
              <a:buChar char="●"/>
            </a:pPr>
            <a:r>
              <a:rPr lang="en" sz="1600">
                <a:latin typeface="Fira Sans"/>
                <a:ea typeface="Fira Sans"/>
                <a:cs typeface="Fira Sans"/>
                <a:sym typeface="Fira Sans"/>
              </a:rPr>
              <a:t>CISC372 gave no speedup for OpenMP implementation when more than 16 cores were requested (srun was used) </a:t>
            </a:r>
            <a:endParaRPr sz="1600">
              <a:latin typeface="Fira Sans"/>
              <a:ea typeface="Fira Sans"/>
              <a:cs typeface="Fira Sans"/>
              <a:sym typeface="Fira Sans"/>
            </a:endParaRPr>
          </a:p>
          <a:p>
            <a:pPr indent="-330200" lvl="0" marL="457200" rtl="0" algn="l">
              <a:spcBef>
                <a:spcPts val="0"/>
              </a:spcBef>
              <a:spcAft>
                <a:spcPts val="0"/>
              </a:spcAft>
              <a:buSzPts val="1600"/>
              <a:buFont typeface="Fira Sans"/>
              <a:buChar char="●"/>
            </a:pPr>
            <a:r>
              <a:rPr lang="en" sz="1600">
                <a:latin typeface="Fira Sans"/>
                <a:ea typeface="Fira Sans"/>
                <a:cs typeface="Fira Sans"/>
                <a:sym typeface="Fira Sans"/>
              </a:rPr>
              <a:t>Runtimes for serial code were almost twice as slow without srun</a:t>
            </a:r>
            <a:endParaRPr sz="1600">
              <a:latin typeface="Fira Sans"/>
              <a:ea typeface="Fira Sans"/>
              <a:cs typeface="Fira Sans"/>
              <a:sym typeface="Fira Sans"/>
            </a:endParaRPr>
          </a:p>
          <a:p>
            <a:pPr indent="-330200" lvl="0" marL="457200" rtl="0" algn="l">
              <a:spcBef>
                <a:spcPts val="0"/>
              </a:spcBef>
              <a:spcAft>
                <a:spcPts val="0"/>
              </a:spcAft>
              <a:buSzPts val="1600"/>
              <a:buFont typeface="Fira Sans"/>
              <a:buChar char="●"/>
            </a:pPr>
            <a:r>
              <a:rPr lang="en" sz="1600">
                <a:latin typeface="Fira Sans"/>
                <a:ea typeface="Fira Sans"/>
                <a:cs typeface="Fira Sans"/>
                <a:sym typeface="Fira Sans"/>
              </a:rPr>
              <a:t>Runtimes could vary greatly during experiments, even when htop listed no more than two or three other users</a:t>
            </a:r>
            <a:endParaRPr sz="1600">
              <a:latin typeface="Fira Sans"/>
              <a:ea typeface="Fira Sans"/>
              <a:cs typeface="Fira Sans"/>
              <a:sym typeface="Fira Sans"/>
            </a:endParaRPr>
          </a:p>
          <a:p>
            <a:pPr indent="-330200" lvl="0" marL="457200" rtl="0" algn="l">
              <a:spcBef>
                <a:spcPts val="0"/>
              </a:spcBef>
              <a:spcAft>
                <a:spcPts val="0"/>
              </a:spcAft>
              <a:buSzPts val="1600"/>
              <a:buFont typeface="Fira Sans"/>
              <a:buChar char="●"/>
            </a:pPr>
            <a:r>
              <a:rPr lang="en" sz="1600">
                <a:latin typeface="Fira Sans"/>
                <a:ea typeface="Fira Sans"/>
                <a:cs typeface="Fira Sans"/>
                <a:sym typeface="Fira Sans"/>
              </a:rPr>
              <a:t>Compilers used were </a:t>
            </a:r>
            <a:r>
              <a:rPr lang="en" sz="1600">
                <a:latin typeface="Fira Sans"/>
                <a:ea typeface="Fira Sans"/>
                <a:cs typeface="Fira Sans"/>
                <a:sym typeface="Fira Sans"/>
              </a:rPr>
              <a:t>g++ 7.4.0 for OpenMP and pgc++ 19.4 for OpenACC </a:t>
            </a:r>
            <a:endParaRPr sz="1600">
              <a:latin typeface="Fira Sans"/>
              <a:ea typeface="Fira Sans"/>
              <a:cs typeface="Fira Sans"/>
              <a:sym typeface="Fir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4"/>
          <p:cNvSpPr txBox="1"/>
          <p:nvPr>
            <p:ph type="title"/>
          </p:nvPr>
        </p:nvSpPr>
        <p:spPr>
          <a:xfrm>
            <a:off x="319500" y="555600"/>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Fira Sans"/>
                <a:ea typeface="Fira Sans"/>
                <a:cs typeface="Fira Sans"/>
                <a:sym typeface="Fira Sans"/>
              </a:rPr>
              <a:t>Background &amp; Motivation</a:t>
            </a:r>
            <a:endParaRPr>
              <a:solidFill>
                <a:schemeClr val="accent1"/>
              </a:solidFill>
              <a:latin typeface="Fira Sans"/>
              <a:ea typeface="Fira Sans"/>
              <a:cs typeface="Fira Sans"/>
              <a:sym typeface="Fira Sans"/>
            </a:endParaRPr>
          </a:p>
        </p:txBody>
      </p:sp>
      <p:sp>
        <p:nvSpPr>
          <p:cNvPr id="80" name="Google Shape;80;p14"/>
          <p:cNvSpPr txBox="1"/>
          <p:nvPr>
            <p:ph idx="1" type="body"/>
          </p:nvPr>
        </p:nvSpPr>
        <p:spPr>
          <a:xfrm>
            <a:off x="319500" y="1313400"/>
            <a:ext cx="4703700" cy="2806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Fira Sans"/>
              <a:buChar char="●"/>
            </a:pPr>
            <a:r>
              <a:rPr lang="en" sz="1400">
                <a:latin typeface="Fira Sans"/>
                <a:ea typeface="Fira Sans"/>
                <a:cs typeface="Fira Sans"/>
                <a:sym typeface="Fira Sans"/>
              </a:rPr>
              <a:t>FFT takes an input wave signal and breaks it into its component frequencies</a:t>
            </a:r>
            <a:endParaRPr sz="1400">
              <a:latin typeface="Fira Sans"/>
              <a:ea typeface="Fira Sans"/>
              <a:cs typeface="Fira Sans"/>
              <a:sym typeface="Fira Sans"/>
            </a:endParaRPr>
          </a:p>
          <a:p>
            <a:pPr indent="-317500" lvl="0" marL="457200" rtl="0" algn="l">
              <a:spcBef>
                <a:spcPts val="0"/>
              </a:spcBef>
              <a:spcAft>
                <a:spcPts val="0"/>
              </a:spcAft>
              <a:buSzPts val="1400"/>
              <a:buFont typeface="Fira Sans"/>
              <a:buChar char="●"/>
            </a:pPr>
            <a:r>
              <a:rPr lang="en" sz="1400">
                <a:latin typeface="Fira Sans"/>
                <a:ea typeface="Fira Sans"/>
                <a:cs typeface="Fira Sans"/>
                <a:sym typeface="Fira Sans"/>
              </a:rPr>
              <a:t>Widely studied problem with applications that include recording, pitch correction, speech recognition, and many more</a:t>
            </a:r>
            <a:endParaRPr sz="1400">
              <a:latin typeface="Fira Sans"/>
              <a:ea typeface="Fira Sans"/>
              <a:cs typeface="Fira Sans"/>
              <a:sym typeface="Fira Sans"/>
            </a:endParaRPr>
          </a:p>
          <a:p>
            <a:pPr indent="-317500" lvl="0" marL="457200" rtl="0" algn="l">
              <a:spcBef>
                <a:spcPts val="0"/>
              </a:spcBef>
              <a:spcAft>
                <a:spcPts val="0"/>
              </a:spcAft>
              <a:buSzPts val="1400"/>
              <a:buFont typeface="Fira Sans"/>
              <a:buChar char="●"/>
            </a:pPr>
            <a:r>
              <a:rPr lang="en" sz="1400">
                <a:latin typeface="Fira Sans"/>
                <a:ea typeface="Fira Sans"/>
                <a:cs typeface="Fira Sans"/>
                <a:sym typeface="Fira Sans"/>
              </a:rPr>
              <a:t>Cooley-Tukey algorithm reduces complexity from O(n^2) to O(n log n)</a:t>
            </a:r>
            <a:endParaRPr sz="1400">
              <a:latin typeface="Fira Sans"/>
              <a:ea typeface="Fira Sans"/>
              <a:cs typeface="Fira Sans"/>
              <a:sym typeface="Fira Sans"/>
            </a:endParaRPr>
          </a:p>
          <a:p>
            <a:pPr indent="-317500" lvl="0" marL="457200" rtl="0" algn="l">
              <a:spcBef>
                <a:spcPts val="0"/>
              </a:spcBef>
              <a:spcAft>
                <a:spcPts val="0"/>
              </a:spcAft>
              <a:buSzPts val="1400"/>
              <a:buFont typeface="Fira Sans"/>
              <a:buChar char="●"/>
            </a:pPr>
            <a:r>
              <a:rPr lang="en" sz="1400">
                <a:latin typeface="Fira Sans"/>
                <a:ea typeface="Fira Sans"/>
                <a:cs typeface="Fira Sans"/>
                <a:sym typeface="Fira Sans"/>
              </a:rPr>
              <a:t>The algorithm’s use of nested for-loops should make it a good candidate for parallelization</a:t>
            </a:r>
            <a:endParaRPr sz="1400">
              <a:latin typeface="Fira Sans"/>
              <a:ea typeface="Fira Sans"/>
              <a:cs typeface="Fira Sans"/>
              <a:sym typeface="Fira Sans"/>
            </a:endParaRPr>
          </a:p>
          <a:p>
            <a:pPr indent="-317500" lvl="0" marL="457200" rtl="0" algn="l">
              <a:spcBef>
                <a:spcPts val="0"/>
              </a:spcBef>
              <a:spcAft>
                <a:spcPts val="0"/>
              </a:spcAft>
              <a:buSzPts val="1400"/>
              <a:buFont typeface="Fira Sans"/>
              <a:buChar char="●"/>
            </a:pPr>
            <a:r>
              <a:rPr lang="en" sz="1400">
                <a:latin typeface="Fira Sans"/>
                <a:ea typeface="Fira Sans"/>
                <a:cs typeface="Fira Sans"/>
                <a:sym typeface="Fira Sans"/>
              </a:rPr>
              <a:t>What kind of speedup is possible with parallelization?</a:t>
            </a:r>
            <a:endParaRPr sz="1400">
              <a:latin typeface="Fira Sans"/>
              <a:ea typeface="Fira Sans"/>
              <a:cs typeface="Fira Sans"/>
              <a:sym typeface="Fira Sans"/>
            </a:endParaRPr>
          </a:p>
          <a:p>
            <a:pPr indent="-317500" lvl="0" marL="457200" rtl="0" algn="l">
              <a:spcBef>
                <a:spcPts val="0"/>
              </a:spcBef>
              <a:spcAft>
                <a:spcPts val="0"/>
              </a:spcAft>
              <a:buSzPts val="1400"/>
              <a:buFont typeface="Fira Sans"/>
              <a:buChar char="●"/>
            </a:pPr>
            <a:r>
              <a:rPr lang="en" sz="1400">
                <a:latin typeface="Fira Sans"/>
                <a:ea typeface="Fira Sans"/>
                <a:cs typeface="Fira Sans"/>
                <a:sym typeface="Fira Sans"/>
              </a:rPr>
              <a:t>Can parallelization reduce complexity towards O(n)?</a:t>
            </a:r>
            <a:endParaRPr sz="1400">
              <a:latin typeface="Fira Sans"/>
              <a:ea typeface="Fira Sans"/>
              <a:cs typeface="Fira Sans"/>
              <a:sym typeface="Fira Sans"/>
            </a:endParaRPr>
          </a:p>
          <a:p>
            <a:pPr indent="-317500" lvl="0" marL="457200" rtl="0" algn="l">
              <a:spcBef>
                <a:spcPts val="0"/>
              </a:spcBef>
              <a:spcAft>
                <a:spcPts val="0"/>
              </a:spcAft>
              <a:buSzPts val="1400"/>
              <a:buFont typeface="Fira Sans"/>
              <a:buChar char="●"/>
            </a:pPr>
            <a:r>
              <a:rPr lang="en" sz="1400">
                <a:latin typeface="Fira Sans"/>
                <a:ea typeface="Fira Sans"/>
                <a:cs typeface="Fira Sans"/>
                <a:sym typeface="Fira Sans"/>
              </a:rPr>
              <a:t>Does the type of input affect runtime?</a:t>
            </a:r>
            <a:endParaRPr sz="1400">
              <a:latin typeface="Fira Sans"/>
              <a:ea typeface="Fira Sans"/>
              <a:cs typeface="Fira Sans"/>
              <a:sym typeface="Fira Sans"/>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Clr>
                <a:schemeClr val="dk2"/>
              </a:buClr>
              <a:buSzPts val="1100"/>
              <a:buFont typeface="Arial"/>
              <a:buNone/>
            </a:pPr>
            <a:r>
              <a:t/>
            </a:r>
            <a:endParaRPr sz="1100">
              <a:latin typeface="Arial"/>
              <a:ea typeface="Arial"/>
              <a:cs typeface="Arial"/>
              <a:sym typeface="Arial"/>
            </a:endParaRPr>
          </a:p>
        </p:txBody>
      </p:sp>
      <p:pic>
        <p:nvPicPr>
          <p:cNvPr id="81" name="Google Shape;81;p14"/>
          <p:cNvPicPr preferRelativeResize="0"/>
          <p:nvPr/>
        </p:nvPicPr>
        <p:blipFill>
          <a:blip r:embed="rId3">
            <a:alphaModFix/>
          </a:blip>
          <a:stretch>
            <a:fillRect/>
          </a:stretch>
        </p:blipFill>
        <p:spPr>
          <a:xfrm>
            <a:off x="5133975" y="0"/>
            <a:ext cx="3857626" cy="2571750"/>
          </a:xfrm>
          <a:prstGeom prst="rect">
            <a:avLst/>
          </a:prstGeom>
          <a:noFill/>
          <a:ln>
            <a:noFill/>
          </a:ln>
        </p:spPr>
      </p:pic>
      <p:pic>
        <p:nvPicPr>
          <p:cNvPr id="82" name="Google Shape;82;p14"/>
          <p:cNvPicPr preferRelativeResize="0"/>
          <p:nvPr/>
        </p:nvPicPr>
        <p:blipFill>
          <a:blip r:embed="rId4">
            <a:alphaModFix/>
          </a:blip>
          <a:stretch>
            <a:fillRect/>
          </a:stretch>
        </p:blipFill>
        <p:spPr>
          <a:xfrm>
            <a:off x="5291325" y="2696400"/>
            <a:ext cx="3631126" cy="2420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5"/>
          <p:cNvSpPr txBox="1"/>
          <p:nvPr>
            <p:ph type="title"/>
          </p:nvPr>
        </p:nvSpPr>
        <p:spPr>
          <a:xfrm>
            <a:off x="738200" y="583400"/>
            <a:ext cx="6231000" cy="5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Fira Sans"/>
                <a:ea typeface="Fira Sans"/>
                <a:cs typeface="Fira Sans"/>
                <a:sym typeface="Fira Sans"/>
              </a:rPr>
              <a:t>Sources</a:t>
            </a:r>
            <a:endParaRPr>
              <a:solidFill>
                <a:schemeClr val="accent1"/>
              </a:solidFill>
              <a:latin typeface="Fira Sans"/>
              <a:ea typeface="Fira Sans"/>
              <a:cs typeface="Fira Sans"/>
              <a:sym typeface="Fira Sans"/>
            </a:endParaRPr>
          </a:p>
        </p:txBody>
      </p:sp>
      <p:sp>
        <p:nvSpPr>
          <p:cNvPr id="88" name="Google Shape;88;p15"/>
          <p:cNvSpPr txBox="1"/>
          <p:nvPr>
            <p:ph idx="1" type="body"/>
          </p:nvPr>
        </p:nvSpPr>
        <p:spPr>
          <a:xfrm>
            <a:off x="557775" y="1135150"/>
            <a:ext cx="4533000" cy="33936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Font typeface="Fira Sans"/>
              <a:buChar char="●"/>
            </a:pPr>
            <a:r>
              <a:rPr lang="en" sz="1100">
                <a:latin typeface="Fira Sans"/>
                <a:ea typeface="Fira Sans"/>
                <a:cs typeface="Fira Sans"/>
                <a:sym typeface="Fira Sans"/>
              </a:rPr>
              <a:t>Rao, Kamisetty Ramamohan, Do Nyeon Kim, and Jae Jeong Hwang. </a:t>
            </a:r>
            <a:r>
              <a:rPr i="1" lang="en" sz="1100">
                <a:latin typeface="Fira Sans"/>
                <a:ea typeface="Fira Sans"/>
                <a:cs typeface="Fira Sans"/>
                <a:sym typeface="Fira Sans"/>
              </a:rPr>
              <a:t>Fast Fourier transform-algorithms and applications</a:t>
            </a:r>
            <a:r>
              <a:rPr lang="en" sz="1100">
                <a:latin typeface="Fira Sans"/>
                <a:ea typeface="Fira Sans"/>
                <a:cs typeface="Fira Sans"/>
                <a:sym typeface="Fira Sans"/>
              </a:rPr>
              <a:t>. Springer Science &amp; Business Media, 2011.</a:t>
            </a:r>
            <a:endParaRPr sz="1100">
              <a:latin typeface="Fira Sans"/>
              <a:ea typeface="Fira Sans"/>
              <a:cs typeface="Fira Sans"/>
              <a:sym typeface="Fira Sans"/>
            </a:endParaRPr>
          </a:p>
          <a:p>
            <a:pPr indent="-298450" lvl="0" marL="457200" rtl="0" algn="l">
              <a:spcBef>
                <a:spcPts val="0"/>
              </a:spcBef>
              <a:spcAft>
                <a:spcPts val="0"/>
              </a:spcAft>
              <a:buSzPts val="1100"/>
              <a:buFont typeface="Fira Sans"/>
              <a:buChar char="●"/>
            </a:pPr>
            <a:r>
              <a:rPr lang="en" sz="1100">
                <a:latin typeface="Fira Sans"/>
                <a:ea typeface="Fira Sans"/>
                <a:cs typeface="Fira Sans"/>
                <a:sym typeface="Fira Sans"/>
              </a:rPr>
              <a:t>Ayinala, Manohar, and Keshab Parhi. "Parallel pipelined FFT architectures with reduced number of delays." </a:t>
            </a:r>
            <a:r>
              <a:rPr i="1" lang="en" sz="1100">
                <a:latin typeface="Fira Sans"/>
                <a:ea typeface="Fira Sans"/>
                <a:cs typeface="Fira Sans"/>
                <a:sym typeface="Fira Sans"/>
              </a:rPr>
              <a:t>Proceedings of the great lakes symposium on VLSI</a:t>
            </a:r>
            <a:r>
              <a:rPr lang="en" sz="1100">
                <a:latin typeface="Fira Sans"/>
                <a:ea typeface="Fira Sans"/>
                <a:cs typeface="Fira Sans"/>
                <a:sym typeface="Fira Sans"/>
              </a:rPr>
              <a:t>. ACM, 2012.</a:t>
            </a:r>
            <a:endParaRPr sz="1100">
              <a:latin typeface="Fira Sans"/>
              <a:ea typeface="Fira Sans"/>
              <a:cs typeface="Fira Sans"/>
              <a:sym typeface="Fira Sans"/>
            </a:endParaRPr>
          </a:p>
          <a:p>
            <a:pPr indent="-298450" lvl="0" marL="457200" rtl="0" algn="l">
              <a:spcBef>
                <a:spcPts val="0"/>
              </a:spcBef>
              <a:spcAft>
                <a:spcPts val="0"/>
              </a:spcAft>
              <a:buSzPts val="1100"/>
              <a:buFont typeface="Fira Sans"/>
              <a:buChar char="●"/>
            </a:pPr>
            <a:r>
              <a:rPr lang="en" sz="1100">
                <a:latin typeface="Fira Sans"/>
                <a:ea typeface="Fira Sans"/>
                <a:cs typeface="Fira Sans"/>
                <a:sym typeface="Fira Sans"/>
              </a:rPr>
              <a:t>Wang, Cheng, et al. "Parallel sparse FFT." </a:t>
            </a:r>
            <a:r>
              <a:rPr i="1" lang="en" sz="1100">
                <a:latin typeface="Fira Sans"/>
                <a:ea typeface="Fira Sans"/>
                <a:cs typeface="Fira Sans"/>
                <a:sym typeface="Fira Sans"/>
              </a:rPr>
              <a:t>Proceedings of the 3rd Workshop on Irregular Applications: Architectures and Algorithms</a:t>
            </a:r>
            <a:r>
              <a:rPr lang="en" sz="1100">
                <a:latin typeface="Fira Sans"/>
                <a:ea typeface="Fira Sans"/>
                <a:cs typeface="Fira Sans"/>
                <a:sym typeface="Fira Sans"/>
              </a:rPr>
              <a:t>. ACM, 2013.</a:t>
            </a:r>
            <a:endParaRPr sz="1100">
              <a:latin typeface="Fira Sans"/>
              <a:ea typeface="Fira Sans"/>
              <a:cs typeface="Fira Sans"/>
              <a:sym typeface="Fira Sans"/>
            </a:endParaRPr>
          </a:p>
          <a:p>
            <a:pPr indent="-298450" lvl="0" marL="457200" rtl="0" algn="l">
              <a:spcBef>
                <a:spcPts val="0"/>
              </a:spcBef>
              <a:spcAft>
                <a:spcPts val="0"/>
              </a:spcAft>
              <a:buSzPts val="1100"/>
              <a:buFont typeface="Fira Sans"/>
              <a:buChar char="●"/>
            </a:pPr>
            <a:r>
              <a:rPr lang="en" sz="1100">
                <a:latin typeface="Fira Sans"/>
                <a:ea typeface="Fira Sans"/>
                <a:cs typeface="Fira Sans"/>
                <a:sym typeface="Fira Sans"/>
              </a:rPr>
              <a:t>Tsai, Wei-Ho, Yu-Ming Tu, and Cin-Hao Ma. "An FFT-based fast melody comparison method for query-by-singing/humming systems." </a:t>
            </a:r>
            <a:r>
              <a:rPr i="1" lang="en" sz="1100">
                <a:latin typeface="Fira Sans"/>
                <a:ea typeface="Fira Sans"/>
                <a:cs typeface="Fira Sans"/>
                <a:sym typeface="Fira Sans"/>
              </a:rPr>
              <a:t>Pattern Recognition Letters</a:t>
            </a:r>
            <a:r>
              <a:rPr lang="en" sz="1100">
                <a:latin typeface="Fira Sans"/>
                <a:ea typeface="Fira Sans"/>
                <a:cs typeface="Fira Sans"/>
                <a:sym typeface="Fira Sans"/>
              </a:rPr>
              <a:t> 33.16 (2012): 2285-2291.</a:t>
            </a:r>
            <a:endParaRPr sz="1100">
              <a:latin typeface="Fira Sans"/>
              <a:ea typeface="Fira Sans"/>
              <a:cs typeface="Fira Sans"/>
              <a:sym typeface="Fira Sans"/>
            </a:endParaRPr>
          </a:p>
          <a:p>
            <a:pPr indent="-298450" lvl="0" marL="457200" rtl="0" algn="l">
              <a:spcBef>
                <a:spcPts val="0"/>
              </a:spcBef>
              <a:spcAft>
                <a:spcPts val="0"/>
              </a:spcAft>
              <a:buSzPts val="1100"/>
              <a:buFont typeface="Fira Sans"/>
              <a:buChar char="●"/>
            </a:pPr>
            <a:r>
              <a:rPr lang="en" sz="1100">
                <a:latin typeface="Fira Sans"/>
                <a:ea typeface="Fira Sans"/>
                <a:cs typeface="Fira Sans"/>
                <a:sym typeface="Fira Sans"/>
              </a:rPr>
              <a:t>Rekik, Siwar, et al. "Speech steganography using wavelet and Fourier transforms." </a:t>
            </a:r>
            <a:r>
              <a:rPr i="1" lang="en" sz="1100">
                <a:latin typeface="Fira Sans"/>
                <a:ea typeface="Fira Sans"/>
                <a:cs typeface="Fira Sans"/>
                <a:sym typeface="Fira Sans"/>
              </a:rPr>
              <a:t>EURASIP Journal on Audio, Speech, and Music Processing</a:t>
            </a:r>
            <a:r>
              <a:rPr lang="en" sz="1100">
                <a:latin typeface="Fira Sans"/>
                <a:ea typeface="Fira Sans"/>
                <a:cs typeface="Fira Sans"/>
                <a:sym typeface="Fira Sans"/>
              </a:rPr>
              <a:t> 2012.1 (2012): 20.</a:t>
            </a:r>
            <a:endParaRPr sz="1100">
              <a:latin typeface="Fira Sans"/>
              <a:ea typeface="Fira Sans"/>
              <a:cs typeface="Fira Sans"/>
              <a:sym typeface="Fira Sans"/>
            </a:endParaRPr>
          </a:p>
          <a:p>
            <a:pPr indent="-298450" lvl="0" marL="457200" rtl="0" algn="l">
              <a:lnSpc>
                <a:spcPct val="130000"/>
              </a:lnSpc>
              <a:spcBef>
                <a:spcPts val="0"/>
              </a:spcBef>
              <a:spcAft>
                <a:spcPts val="0"/>
              </a:spcAft>
              <a:buClr>
                <a:srgbClr val="333333"/>
              </a:buClr>
              <a:buSzPts val="1100"/>
              <a:buFont typeface="Fira Sans"/>
              <a:buChar char="●"/>
            </a:pPr>
            <a:r>
              <a:rPr lang="en" sz="1100">
                <a:solidFill>
                  <a:srgbClr val="333333"/>
                </a:solidFill>
                <a:highlight>
                  <a:schemeClr val="lt1"/>
                </a:highlight>
                <a:latin typeface="Fira Sans"/>
                <a:ea typeface="Fira Sans"/>
                <a:cs typeface="Fira Sans"/>
                <a:sym typeface="Fira Sans"/>
              </a:rPr>
              <a:t>Three Dimensional Pseudo-Spectral Compressible Magnetohydrodynamic GPU Code for Astrophysical Plasma Simulation, 2013</a:t>
            </a:r>
            <a:endParaRPr sz="1100">
              <a:latin typeface="Fira Sans"/>
              <a:ea typeface="Fira Sans"/>
              <a:cs typeface="Fira Sans"/>
              <a:sym typeface="Fira Sans"/>
            </a:endParaRPr>
          </a:p>
        </p:txBody>
      </p:sp>
      <p:sp>
        <p:nvSpPr>
          <p:cNvPr id="89" name="Google Shape;89;p15"/>
          <p:cNvSpPr txBox="1"/>
          <p:nvPr>
            <p:ph idx="2" type="body"/>
          </p:nvPr>
        </p:nvSpPr>
        <p:spPr>
          <a:xfrm>
            <a:off x="5014575" y="1135125"/>
            <a:ext cx="3995400" cy="34701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Font typeface="Fira Sans"/>
              <a:buChar char="●"/>
            </a:pPr>
            <a:r>
              <a:rPr lang="en" sz="1100">
                <a:latin typeface="Fira Sans"/>
                <a:ea typeface="Fira Sans"/>
                <a:cs typeface="Fira Sans"/>
                <a:sym typeface="Fira Sans"/>
              </a:rPr>
              <a:t>Recursive serial code, https://rosettacode.org/wiki/Fast_Fourier_transform#C</a:t>
            </a:r>
            <a:endParaRPr sz="1100">
              <a:latin typeface="Fira Sans"/>
              <a:ea typeface="Fira Sans"/>
              <a:cs typeface="Fira Sans"/>
              <a:sym typeface="Fira Sans"/>
            </a:endParaRPr>
          </a:p>
          <a:p>
            <a:pPr indent="-298450" lvl="0" marL="457200" rtl="0" algn="l">
              <a:spcBef>
                <a:spcPts val="0"/>
              </a:spcBef>
              <a:spcAft>
                <a:spcPts val="0"/>
              </a:spcAft>
              <a:buSzPts val="1100"/>
              <a:buFont typeface="Fira Sans"/>
              <a:buChar char="●"/>
            </a:pPr>
            <a:r>
              <a:rPr lang="en" sz="1100">
                <a:latin typeface="Fira Sans"/>
                <a:ea typeface="Fira Sans"/>
                <a:cs typeface="Fira Sans"/>
                <a:sym typeface="Fira Sans"/>
              </a:rPr>
              <a:t>Iterative serial code, https://www.nayuki.io/page/free-small-fft-in-multiple-languages</a:t>
            </a:r>
            <a:endParaRPr sz="1100">
              <a:latin typeface="Fira Sans"/>
              <a:ea typeface="Fira Sans"/>
              <a:cs typeface="Fira Sans"/>
              <a:sym typeface="Fira Sans"/>
            </a:endParaRPr>
          </a:p>
          <a:p>
            <a:pPr indent="-298450" lvl="0" marL="457200" rtl="0" algn="l">
              <a:spcBef>
                <a:spcPts val="0"/>
              </a:spcBef>
              <a:spcAft>
                <a:spcPts val="0"/>
              </a:spcAft>
              <a:buSzPts val="1100"/>
              <a:buFont typeface="Fira Sans"/>
              <a:buChar char="●"/>
            </a:pPr>
            <a:r>
              <a:rPr lang="en" sz="1100">
                <a:latin typeface="Fira Sans"/>
                <a:ea typeface="Fira Sans"/>
                <a:cs typeface="Fira Sans"/>
                <a:sym typeface="Fira Sans"/>
              </a:rPr>
              <a:t>Rounding to the next power of 2, https://stackoverflow.com/questions/466204/rounding-up-to-next-power-of-2</a:t>
            </a:r>
            <a:endParaRPr sz="1100">
              <a:latin typeface="Fira Sans"/>
              <a:ea typeface="Fira Sans"/>
              <a:cs typeface="Fira Sans"/>
              <a:sym typeface="Fira Sans"/>
            </a:endParaRPr>
          </a:p>
          <a:p>
            <a:pPr indent="-298450" lvl="0" marL="457200" rtl="0" algn="l">
              <a:spcBef>
                <a:spcPts val="0"/>
              </a:spcBef>
              <a:spcAft>
                <a:spcPts val="0"/>
              </a:spcAft>
              <a:buSzPts val="1100"/>
              <a:buFont typeface="Fira Sans"/>
              <a:buChar char="●"/>
            </a:pPr>
            <a:r>
              <a:rPr lang="en" sz="1100">
                <a:latin typeface="Fira Sans"/>
                <a:ea typeface="Fira Sans"/>
                <a:cs typeface="Fira Sans"/>
                <a:sym typeface="Fira Sans"/>
              </a:rPr>
              <a:t>Modeling a sine wave, https://stackoverflow.com/questions/203890/creating-sine-or-square-wave-in-c-sharp</a:t>
            </a:r>
            <a:endParaRPr sz="1100">
              <a:latin typeface="Fira Sans"/>
              <a:ea typeface="Fira Sans"/>
              <a:cs typeface="Fira Sans"/>
              <a:sym typeface="Fira Sans"/>
            </a:endParaRPr>
          </a:p>
          <a:p>
            <a:pPr indent="-298450" lvl="0" marL="457200" rtl="0" algn="l">
              <a:spcBef>
                <a:spcPts val="0"/>
              </a:spcBef>
              <a:spcAft>
                <a:spcPts val="0"/>
              </a:spcAft>
              <a:buSzPts val="1100"/>
              <a:buFont typeface="Fira Sans"/>
              <a:buChar char="●"/>
            </a:pPr>
            <a:r>
              <a:rPr lang="en" sz="1100">
                <a:latin typeface="Fira Sans"/>
                <a:ea typeface="Fira Sans"/>
                <a:cs typeface="Fira Sans"/>
                <a:sym typeface="Fira Sans"/>
              </a:rPr>
              <a:t>Plotting component frequencies, https://www.ritchievink.com/blog/2017/04/23/understanding-the-fourier-transform-by-example/</a:t>
            </a:r>
            <a:endParaRPr sz="1100">
              <a:latin typeface="Fira Sans"/>
              <a:ea typeface="Fira Sans"/>
              <a:cs typeface="Fira Sans"/>
              <a:sym typeface="Fira Sans"/>
            </a:endParaRPr>
          </a:p>
          <a:p>
            <a:pPr indent="-298450" lvl="0" marL="457200" rtl="0" algn="l">
              <a:spcBef>
                <a:spcPts val="0"/>
              </a:spcBef>
              <a:spcAft>
                <a:spcPts val="0"/>
              </a:spcAft>
              <a:buSzPts val="1100"/>
              <a:buFont typeface="Fira Sans"/>
              <a:buChar char="●"/>
            </a:pPr>
            <a:r>
              <a:rPr lang="en" sz="1100">
                <a:latin typeface="Fira Sans"/>
                <a:ea typeface="Fira Sans"/>
                <a:cs typeface="Fira Sans"/>
                <a:sym typeface="Fira Sans"/>
              </a:rPr>
              <a:t>Using managed memory with C++ vectors and OpenACC, https://stackoverflow.com/a/54027319</a:t>
            </a:r>
            <a:endParaRPr sz="1100">
              <a:latin typeface="Fira Sans"/>
              <a:ea typeface="Fira Sans"/>
              <a:cs typeface="Fira Sans"/>
              <a:sym typeface="Fir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6"/>
          <p:cNvSpPr txBox="1"/>
          <p:nvPr>
            <p:ph type="title"/>
          </p:nvPr>
        </p:nvSpPr>
        <p:spPr>
          <a:xfrm>
            <a:off x="695050" y="575950"/>
            <a:ext cx="80268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Fira Sans"/>
                <a:ea typeface="Fira Sans"/>
                <a:cs typeface="Fira Sans"/>
                <a:sym typeface="Fira Sans"/>
              </a:rPr>
              <a:t>Approach</a:t>
            </a:r>
            <a:endParaRPr>
              <a:solidFill>
                <a:schemeClr val="accent1"/>
              </a:solidFill>
              <a:latin typeface="Fira Sans"/>
              <a:ea typeface="Fira Sans"/>
              <a:cs typeface="Fira Sans"/>
              <a:sym typeface="Fira Sans"/>
            </a:endParaRPr>
          </a:p>
        </p:txBody>
      </p:sp>
      <p:sp>
        <p:nvSpPr>
          <p:cNvPr id="95" name="Google Shape;95;p16"/>
          <p:cNvSpPr txBox="1"/>
          <p:nvPr>
            <p:ph idx="1" type="body"/>
          </p:nvPr>
        </p:nvSpPr>
        <p:spPr>
          <a:xfrm>
            <a:off x="695050" y="1211350"/>
            <a:ext cx="7607700" cy="2611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Fira Sans"/>
              <a:buChar char="●"/>
            </a:pPr>
            <a:r>
              <a:rPr lang="en" sz="1600">
                <a:latin typeface="Fira Sans"/>
                <a:ea typeface="Fira Sans"/>
                <a:cs typeface="Fira Sans"/>
                <a:sym typeface="Fira Sans"/>
              </a:rPr>
              <a:t>Create serial code to generate a variety of inputs simulating real audio signals from command line inputs for waveform type, frequency, and duration, then process inputs with FFT to derive component frequencies</a:t>
            </a:r>
            <a:endParaRPr sz="1600">
              <a:latin typeface="Fira Sans"/>
              <a:ea typeface="Fira Sans"/>
              <a:cs typeface="Fira Sans"/>
              <a:sym typeface="Fira Sans"/>
            </a:endParaRPr>
          </a:p>
          <a:p>
            <a:pPr indent="-330200" lvl="0" marL="457200" rtl="0" algn="l">
              <a:spcBef>
                <a:spcPts val="0"/>
              </a:spcBef>
              <a:spcAft>
                <a:spcPts val="0"/>
              </a:spcAft>
              <a:buSzPts val="1600"/>
              <a:buFont typeface="Fira Sans"/>
              <a:buChar char="●"/>
            </a:pPr>
            <a:r>
              <a:rPr lang="en" sz="1600">
                <a:latin typeface="Fira Sans"/>
                <a:ea typeface="Fira Sans"/>
                <a:cs typeface="Fira Sans"/>
                <a:sym typeface="Fira Sans"/>
              </a:rPr>
              <a:t>Compare runtime of serial code to OpenMP implementation on 2, 4, 8, and 16 cores and to OpenACC implementations on GPU and multicores</a:t>
            </a:r>
            <a:endParaRPr sz="1600">
              <a:latin typeface="Fira Sans"/>
              <a:ea typeface="Fira Sans"/>
              <a:cs typeface="Fira Sans"/>
              <a:sym typeface="Fira Sans"/>
            </a:endParaRPr>
          </a:p>
          <a:p>
            <a:pPr indent="-330200" lvl="0" marL="457200" rtl="0" algn="l">
              <a:spcBef>
                <a:spcPts val="0"/>
              </a:spcBef>
              <a:spcAft>
                <a:spcPts val="0"/>
              </a:spcAft>
              <a:buSzPts val="1600"/>
              <a:buFont typeface="Fira Sans"/>
              <a:buChar char="●"/>
            </a:pPr>
            <a:r>
              <a:rPr lang="en" sz="1600">
                <a:latin typeface="Fira Sans"/>
                <a:ea typeface="Fira Sans"/>
                <a:cs typeface="Fira Sans"/>
                <a:sym typeface="Fira Sans"/>
              </a:rPr>
              <a:t>Use C++ language, make use of profilers if possible</a:t>
            </a:r>
            <a:endParaRPr sz="1600">
              <a:latin typeface="Fira Sans"/>
              <a:ea typeface="Fira Sans"/>
              <a:cs typeface="Fira Sans"/>
              <a:sym typeface="Fira Sans"/>
            </a:endParaRPr>
          </a:p>
          <a:p>
            <a:pPr indent="-330200" lvl="0" marL="457200" rtl="0" algn="l">
              <a:spcBef>
                <a:spcPts val="0"/>
              </a:spcBef>
              <a:spcAft>
                <a:spcPts val="0"/>
              </a:spcAft>
              <a:buSzPts val="1600"/>
              <a:buFont typeface="Fira Sans"/>
              <a:buChar char="●"/>
            </a:pPr>
            <a:r>
              <a:rPr lang="en" sz="1600">
                <a:latin typeface="Fira Sans"/>
                <a:ea typeface="Fira Sans"/>
                <a:cs typeface="Fira Sans"/>
                <a:sym typeface="Fira Sans"/>
              </a:rPr>
              <a:t>Compile serial and OpenMP code with g++ 7.4.0 and OpenACC code with pgc++ 19.4 </a:t>
            </a:r>
            <a:endParaRPr sz="1600">
              <a:latin typeface="Fira Sans"/>
              <a:ea typeface="Fira Sans"/>
              <a:cs typeface="Fira Sans"/>
              <a:sym typeface="Fira Sans"/>
            </a:endParaRPr>
          </a:p>
          <a:p>
            <a:pPr indent="-330200" lvl="0" marL="457200" rtl="0" algn="l">
              <a:spcBef>
                <a:spcPts val="0"/>
              </a:spcBef>
              <a:spcAft>
                <a:spcPts val="0"/>
              </a:spcAft>
              <a:buSzPts val="1600"/>
              <a:buFont typeface="Fira Sans"/>
              <a:buChar char="●"/>
            </a:pPr>
            <a:r>
              <a:rPr lang="en" sz="1600">
                <a:latin typeface="Fira Sans"/>
                <a:ea typeface="Fira Sans"/>
                <a:cs typeface="Fira Sans"/>
                <a:sym typeface="Fira Sans"/>
              </a:rPr>
              <a:t>Plot results with gnuplot and analyze</a:t>
            </a:r>
            <a:endParaRPr sz="1600">
              <a:latin typeface="Fira Sans"/>
              <a:ea typeface="Fira Sans"/>
              <a:cs typeface="Fira Sans"/>
              <a:sym typeface="Fir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7"/>
          <p:cNvSpPr txBox="1"/>
          <p:nvPr>
            <p:ph type="title"/>
          </p:nvPr>
        </p:nvSpPr>
        <p:spPr>
          <a:xfrm>
            <a:off x="6949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Fira Sans"/>
                <a:ea typeface="Fira Sans"/>
                <a:cs typeface="Fira Sans"/>
                <a:sym typeface="Fira Sans"/>
              </a:rPr>
              <a:t>Challenges</a:t>
            </a:r>
            <a:endParaRPr>
              <a:solidFill>
                <a:schemeClr val="accent1"/>
              </a:solidFill>
              <a:latin typeface="Fira Sans"/>
              <a:ea typeface="Fira Sans"/>
              <a:cs typeface="Fira Sans"/>
              <a:sym typeface="Fira Sans"/>
            </a:endParaRPr>
          </a:p>
        </p:txBody>
      </p:sp>
      <p:sp>
        <p:nvSpPr>
          <p:cNvPr id="101" name="Google Shape;101;p17"/>
          <p:cNvSpPr txBox="1"/>
          <p:nvPr>
            <p:ph idx="1" type="body"/>
          </p:nvPr>
        </p:nvSpPr>
        <p:spPr>
          <a:xfrm>
            <a:off x="694950" y="1211350"/>
            <a:ext cx="8036700" cy="3366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Fira Sans"/>
              <a:buChar char="●"/>
            </a:pPr>
            <a:r>
              <a:rPr lang="en" sz="1600">
                <a:latin typeface="Fira Sans"/>
                <a:ea typeface="Fira Sans"/>
                <a:cs typeface="Fira Sans"/>
                <a:sym typeface="Fira Sans"/>
              </a:rPr>
              <a:t>Working with real audio from WAV files and PCM data impractical for project, simplified input to simulated audio signals</a:t>
            </a:r>
            <a:endParaRPr sz="1600">
              <a:latin typeface="Fira Sans"/>
              <a:ea typeface="Fira Sans"/>
              <a:cs typeface="Fira Sans"/>
              <a:sym typeface="Fira Sans"/>
            </a:endParaRPr>
          </a:p>
          <a:p>
            <a:pPr indent="-330200" lvl="0" marL="457200" rtl="0" algn="l">
              <a:spcBef>
                <a:spcPts val="0"/>
              </a:spcBef>
              <a:spcAft>
                <a:spcPts val="0"/>
              </a:spcAft>
              <a:buSzPts val="1600"/>
              <a:buFont typeface="Fira Sans"/>
              <a:buChar char="●"/>
            </a:pPr>
            <a:r>
              <a:rPr lang="en" sz="1600">
                <a:latin typeface="Fira Sans"/>
                <a:ea typeface="Fira Sans"/>
                <a:cs typeface="Fira Sans"/>
                <a:sym typeface="Fira Sans"/>
              </a:rPr>
              <a:t>Radix-2 Cooley-Tukey requires inputs of lengths equal to a power of 2, which required a function to convert input duration</a:t>
            </a:r>
            <a:endParaRPr sz="1600">
              <a:latin typeface="Fira Sans"/>
              <a:ea typeface="Fira Sans"/>
              <a:cs typeface="Fira Sans"/>
              <a:sym typeface="Fira Sans"/>
            </a:endParaRPr>
          </a:p>
          <a:p>
            <a:pPr indent="-330200" lvl="0" marL="457200" rtl="0" algn="l">
              <a:spcBef>
                <a:spcPts val="0"/>
              </a:spcBef>
              <a:spcAft>
                <a:spcPts val="0"/>
              </a:spcAft>
              <a:buSzPts val="1600"/>
              <a:buFont typeface="Fira Sans"/>
              <a:buChar char="●"/>
            </a:pPr>
            <a:r>
              <a:rPr lang="en" sz="1600">
                <a:latin typeface="Fira Sans"/>
                <a:ea typeface="Fira Sans"/>
                <a:cs typeface="Fira Sans"/>
                <a:sym typeface="Fira Sans"/>
              </a:rPr>
              <a:t>Original C language serial code source was mostly recursive and not parallelizable</a:t>
            </a:r>
            <a:endParaRPr sz="1600">
              <a:latin typeface="Fira Sans"/>
              <a:ea typeface="Fira Sans"/>
              <a:cs typeface="Fira Sans"/>
              <a:sym typeface="Fira Sans"/>
            </a:endParaRPr>
          </a:p>
          <a:p>
            <a:pPr indent="-330200" lvl="0" marL="457200" rtl="0" algn="l">
              <a:spcBef>
                <a:spcPts val="0"/>
              </a:spcBef>
              <a:spcAft>
                <a:spcPts val="0"/>
              </a:spcAft>
              <a:buSzPts val="1600"/>
              <a:buFont typeface="Fira Sans"/>
              <a:buChar char="●"/>
            </a:pPr>
            <a:r>
              <a:rPr lang="en" sz="1600">
                <a:latin typeface="Fira Sans"/>
                <a:ea typeface="Fira Sans"/>
                <a:cs typeface="Fira Sans"/>
                <a:sym typeface="Fira Sans"/>
              </a:rPr>
              <a:t>Second, iterative source code in C++ was utilized</a:t>
            </a:r>
            <a:endParaRPr sz="1600">
              <a:latin typeface="Fira Sans"/>
              <a:ea typeface="Fira Sans"/>
              <a:cs typeface="Fira Sans"/>
              <a:sym typeface="Fira Sans"/>
            </a:endParaRPr>
          </a:p>
          <a:p>
            <a:pPr indent="-330200" lvl="0" marL="457200" rtl="0" algn="l">
              <a:spcBef>
                <a:spcPts val="0"/>
              </a:spcBef>
              <a:spcAft>
                <a:spcPts val="0"/>
              </a:spcAft>
              <a:buSzPts val="1600"/>
              <a:buFont typeface="Fira Sans"/>
              <a:buChar char="●"/>
            </a:pPr>
            <a:r>
              <a:rPr lang="en" sz="1600">
                <a:latin typeface="Fira Sans"/>
                <a:ea typeface="Fira Sans"/>
                <a:cs typeface="Fira Sans"/>
                <a:sym typeface="Fira Sans"/>
              </a:rPr>
              <a:t>Unable to use Appentra for C++ code</a:t>
            </a:r>
            <a:endParaRPr sz="1600">
              <a:latin typeface="Fira Sans"/>
              <a:ea typeface="Fira Sans"/>
              <a:cs typeface="Fira Sans"/>
              <a:sym typeface="Fira Sans"/>
            </a:endParaRPr>
          </a:p>
          <a:p>
            <a:pPr indent="-330200" lvl="0" marL="457200" rtl="0" algn="l">
              <a:spcBef>
                <a:spcPts val="0"/>
              </a:spcBef>
              <a:spcAft>
                <a:spcPts val="0"/>
              </a:spcAft>
              <a:buSzPts val="1600"/>
              <a:buFont typeface="Fira Sans"/>
              <a:buChar char="●"/>
            </a:pPr>
            <a:r>
              <a:rPr lang="en" sz="1600">
                <a:latin typeface="Fira Sans"/>
                <a:ea typeface="Fira Sans"/>
                <a:cs typeface="Fira Sans"/>
                <a:sym typeface="Fira Sans"/>
              </a:rPr>
              <a:t>C++ vectors problematic for use on GPU, managed memory and compiler optimizations were required for OpenACC GPU implementation</a:t>
            </a:r>
            <a:endParaRPr sz="1600">
              <a:latin typeface="Fira Sans"/>
              <a:ea typeface="Fira Sans"/>
              <a:cs typeface="Fira Sans"/>
              <a:sym typeface="Fira Sans"/>
            </a:endParaRPr>
          </a:p>
          <a:p>
            <a:pPr indent="-330200" lvl="0" marL="457200" rtl="0" algn="l">
              <a:spcBef>
                <a:spcPts val="0"/>
              </a:spcBef>
              <a:spcAft>
                <a:spcPts val="0"/>
              </a:spcAft>
              <a:buSzPts val="1600"/>
              <a:buFont typeface="Fira Sans"/>
              <a:buChar char="●"/>
            </a:pPr>
            <a:r>
              <a:rPr lang="en" sz="1600">
                <a:latin typeface="Fira Sans"/>
                <a:ea typeface="Fira Sans"/>
                <a:cs typeface="Fira Sans"/>
                <a:sym typeface="Fira Sans"/>
              </a:rPr>
              <a:t>OpenACC multicore implementation would not compile with pgc++. It compiled but gave no speedup with g++ (even with srun, -fopenacc flag, etc.).</a:t>
            </a:r>
            <a:endParaRPr sz="1600">
              <a:latin typeface="Fira Sans"/>
              <a:ea typeface="Fira Sans"/>
              <a:cs typeface="Fira Sans"/>
              <a:sym typeface="Fir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6949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Fira Sans"/>
                <a:ea typeface="Fira Sans"/>
                <a:cs typeface="Fira Sans"/>
                <a:sym typeface="Fira Sans"/>
              </a:rPr>
              <a:t>Experiments</a:t>
            </a:r>
            <a:endParaRPr>
              <a:solidFill>
                <a:schemeClr val="accent1"/>
              </a:solidFill>
              <a:latin typeface="Fira Sans"/>
              <a:ea typeface="Fira Sans"/>
              <a:cs typeface="Fira Sans"/>
              <a:sym typeface="Fira Sans"/>
            </a:endParaRPr>
          </a:p>
        </p:txBody>
      </p:sp>
      <p:sp>
        <p:nvSpPr>
          <p:cNvPr id="107" name="Google Shape;107;p18"/>
          <p:cNvSpPr txBox="1"/>
          <p:nvPr>
            <p:ph idx="1" type="body"/>
          </p:nvPr>
        </p:nvSpPr>
        <p:spPr>
          <a:xfrm>
            <a:off x="694950" y="1211350"/>
            <a:ext cx="8036700" cy="3000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Fira Sans"/>
              <a:buChar char="●"/>
            </a:pPr>
            <a:r>
              <a:rPr lang="en" sz="1600">
                <a:latin typeface="Fira Sans"/>
                <a:ea typeface="Fira Sans"/>
                <a:cs typeface="Fira Sans"/>
                <a:sym typeface="Fira Sans"/>
              </a:rPr>
              <a:t>Created an experiments.sh script to run on CISC372 VM</a:t>
            </a:r>
            <a:endParaRPr sz="1600">
              <a:latin typeface="Fira Sans"/>
              <a:ea typeface="Fira Sans"/>
              <a:cs typeface="Fira Sans"/>
              <a:sym typeface="Fira Sans"/>
            </a:endParaRPr>
          </a:p>
          <a:p>
            <a:pPr indent="-330200" lvl="0" marL="457200" rtl="0" algn="l">
              <a:spcBef>
                <a:spcPts val="0"/>
              </a:spcBef>
              <a:spcAft>
                <a:spcPts val="0"/>
              </a:spcAft>
              <a:buSzPts val="1600"/>
              <a:buFont typeface="Fira Sans"/>
              <a:buChar char="●"/>
            </a:pPr>
            <a:r>
              <a:rPr lang="en" sz="1600">
                <a:latin typeface="Fira Sans"/>
                <a:ea typeface="Fira Sans"/>
                <a:cs typeface="Fira Sans"/>
                <a:sym typeface="Fira Sans"/>
              </a:rPr>
              <a:t>Each iteration ran through first the serial code, then the OpenMP implementation on 2, 4, 8, and 16 cores, and then the OpenACC implementation, each with inputs of duration 0.05s, 0.5s, 5s, 50s, and 500s</a:t>
            </a:r>
            <a:endParaRPr sz="1600">
              <a:latin typeface="Fira Sans"/>
              <a:ea typeface="Fira Sans"/>
              <a:cs typeface="Fira Sans"/>
              <a:sym typeface="Fira Sans"/>
            </a:endParaRPr>
          </a:p>
          <a:p>
            <a:pPr indent="-330200" lvl="0" marL="457200" rtl="0" algn="l">
              <a:spcBef>
                <a:spcPts val="0"/>
              </a:spcBef>
              <a:spcAft>
                <a:spcPts val="0"/>
              </a:spcAft>
              <a:buSzPts val="1600"/>
              <a:buFont typeface="Fira Sans"/>
              <a:buChar char="●"/>
            </a:pPr>
            <a:r>
              <a:rPr lang="en" sz="1600">
                <a:latin typeface="Fira Sans"/>
                <a:ea typeface="Fira Sans"/>
                <a:cs typeface="Fira Sans"/>
                <a:sym typeface="Fira Sans"/>
              </a:rPr>
              <a:t>experiments.sh set to run five iterations back to back </a:t>
            </a:r>
            <a:endParaRPr sz="1600">
              <a:latin typeface="Fira Sans"/>
              <a:ea typeface="Fira Sans"/>
              <a:cs typeface="Fira Sans"/>
              <a:sym typeface="Fira Sans"/>
            </a:endParaRPr>
          </a:p>
          <a:p>
            <a:pPr indent="-330200" lvl="0" marL="457200" rtl="0" algn="l">
              <a:spcBef>
                <a:spcPts val="0"/>
              </a:spcBef>
              <a:spcAft>
                <a:spcPts val="0"/>
              </a:spcAft>
              <a:buSzPts val="1600"/>
              <a:buFont typeface="Fira Sans"/>
              <a:buChar char="●"/>
            </a:pPr>
            <a:r>
              <a:rPr lang="en" sz="1600">
                <a:latin typeface="Fira Sans"/>
                <a:ea typeface="Fira Sans"/>
                <a:cs typeface="Fira Sans"/>
                <a:sym typeface="Fira Sans"/>
              </a:rPr>
              <a:t>main.cpp prints out duration and runtime, experiments.sh saves output to text files for plotting</a:t>
            </a:r>
            <a:endParaRPr sz="1600">
              <a:latin typeface="Fira Sans"/>
              <a:ea typeface="Fira Sans"/>
              <a:cs typeface="Fira Sans"/>
              <a:sym typeface="Fir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111" name="Shape 111"/>
        <p:cNvGrpSpPr/>
        <p:nvPr/>
      </p:nvGrpSpPr>
      <p:grpSpPr>
        <a:xfrm>
          <a:off x="0" y="0"/>
          <a:ext cx="0" cy="0"/>
          <a:chOff x="0" y="0"/>
          <a:chExt cx="0" cy="0"/>
        </a:xfrm>
      </p:grpSpPr>
      <p:sp>
        <p:nvSpPr>
          <p:cNvPr id="112" name="Google Shape;112;p19"/>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Fira Sans"/>
                <a:ea typeface="Fira Sans"/>
                <a:cs typeface="Fira Sans"/>
                <a:sym typeface="Fira Sans"/>
              </a:rPr>
              <a:t>Results</a:t>
            </a:r>
            <a:endParaRPr>
              <a:latin typeface="Fira Sans"/>
              <a:ea typeface="Fira Sans"/>
              <a:cs typeface="Fira Sans"/>
              <a:sym typeface="Fir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pic>
        <p:nvPicPr>
          <p:cNvPr id="117" name="Google Shape;117;p20"/>
          <p:cNvPicPr preferRelativeResize="0"/>
          <p:nvPr/>
        </p:nvPicPr>
        <p:blipFill>
          <a:blip r:embed="rId3">
            <a:alphaModFix/>
          </a:blip>
          <a:stretch>
            <a:fillRect/>
          </a:stretch>
        </p:blipFill>
        <p:spPr>
          <a:xfrm>
            <a:off x="714375" y="0"/>
            <a:ext cx="7715249"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Google Shape;122;p21"/>
          <p:cNvPicPr preferRelativeResize="0"/>
          <p:nvPr/>
        </p:nvPicPr>
        <p:blipFill>
          <a:blip r:embed="rId3">
            <a:alphaModFix/>
          </a:blip>
          <a:stretch>
            <a:fillRect/>
          </a:stretch>
        </p:blipFill>
        <p:spPr>
          <a:xfrm>
            <a:off x="714375" y="0"/>
            <a:ext cx="7715251"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