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F386-8DE3-43E3-9FC8-AC136DF23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1DA6D-38AA-42B3-89BC-40039295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0CE3-9CC7-474B-97C7-AC804FEA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E2BE-3CB3-461E-B232-8CD978F9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4064-974B-4686-BA7C-DA88D62A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F012-32F0-49F7-B26F-83815570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4CA66-71F4-4A52-82A8-D00FF44D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2E71-43C7-4E89-A768-80916F6E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F021-0F5F-4B6D-95CF-A59EFC43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3C66-0BAD-4A46-91A5-37E27760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96CB-A219-46EC-BB75-1D06C0532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2EECC-BC26-4B80-8650-1A308A615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39F5-F85C-49C3-88F3-5ADF0FAE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B435-05FD-497A-8C13-3CD119CA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A25B-EA42-4D60-BFB7-EB1C392F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E20B-4C77-4C43-826B-279073EC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CE6A-47BE-44B2-AA13-5019902A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9F4C-5971-4D17-B6E6-C3121A8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63171-E760-43D9-A606-9EDA4D03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79C9-513C-462E-A46B-EF6E72CC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5FF8-3BFE-42F1-9C82-5AA19DF0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F1E5-44D9-49E4-8555-EE8469F2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108B-31AA-4582-8D0B-3819211B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F5B7-D4C1-476D-B65D-6934E9DB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5103-1012-4746-8AA6-1984E05B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E6D8-FE1F-40F8-AAB1-D79410F1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1D33-FD88-44CE-9D3F-5140FD2D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A6D0-EA78-442F-9F0E-7C16585CE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F805-5995-4AF0-ABB6-2BF7FB88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5E8F2-9547-49AD-BC6A-594B49A1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A6307-E49F-4D5B-B3F9-BE795A6F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0B10-12A9-4BFD-8DCA-2528328B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737A-E7E0-448C-9133-82D34979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E5483-AFE5-47FD-BCAF-3A2ED2478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D7481-D970-488A-A714-BA9B037C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D3906-B01B-4205-B441-8F2B9930B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2EEE-982A-4C5F-B628-1DEA1923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C4C4E-FC39-42C4-8306-6122BDD7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DD191-9C7D-4458-ABA4-815C3ACC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7FF1-D4F2-4B56-803C-509C7C8B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6262C-20AD-46FE-97B0-9EF5F8B6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CDFB4-E41A-4AEF-9EFA-607AC8AE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2B2A1-8280-4B8E-BC8D-8AC1EBE1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56136-2F1E-4B75-AE7B-4335B3E7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666F8-B6D3-4FC4-93CC-17189550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968E0-C779-4874-B39C-9DE931B0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7BC-3B46-48A6-873D-C4EF9E45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D410-1845-46A2-B3A7-4A55DB54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4AD40-E610-4169-9C35-BACF8605B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984C9-F1B6-48ED-BDBD-08072FA1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617F-6CE4-4779-A1E0-CB46F9B2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0C5FF-1B64-4828-AA2F-FD375C83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4E32-1C43-48E0-8722-A1E51B24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E061A-92F3-4CB1-B8C9-CE74CD0F2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311B-FD63-4E53-AD8F-6230C4CAD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E7FE4-C02F-4257-BDF0-E287D1AF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C11C9-7F76-44A8-8F08-A40F9976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C0B7-5EB2-41CF-9692-9957C17C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7DDDF-A7FE-4BBB-AFAD-601F3764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21BC3-93CD-41E2-898B-AD2E74385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59CC-700C-4CBC-8C0D-F6BAE0674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4806-E424-4D5F-BDF0-06A713B36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CE52-ADD5-426F-8CF8-BDC416C5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AOS_SCO-2021-Count-Data-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AOS_SCO-2021-Count-Data-Worksh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AOS_SCO-2021-Count-Data-Worksh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16F60953-CEF7-4484-946B-D90928E0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56315" cy="817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79520-EF7B-4B7B-B62A-7376A6C7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384" y="-150359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Analyzing Count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1BB0D-49FF-4190-8BC6-946F11ADA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384" y="1009840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/>
              <a:t>Evan Adams and Beth Ross</a:t>
            </a:r>
          </a:p>
          <a:p>
            <a:r>
              <a:rPr lang="en-US" sz="1600" dirty="0"/>
              <a:t>08/10/2020</a:t>
            </a:r>
          </a:p>
        </p:txBody>
      </p:sp>
    </p:spTree>
    <p:extLst>
      <p:ext uri="{BB962C8B-B14F-4D97-AF65-F5344CB8AC3E}">
        <p14:creationId xmlns:p14="http://schemas.microsoft.com/office/powerpoint/2010/main" val="36046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831F-1815-499C-9D84-CE71BA7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E5DF-5610-4D2C-B80A-2951F4AE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52934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Introduction to the course</a:t>
            </a:r>
          </a:p>
          <a:p>
            <a:pPr lvl="1"/>
            <a:r>
              <a:rPr lang="en-US" dirty="0"/>
              <a:t>Introduction to probability distributions</a:t>
            </a:r>
          </a:p>
          <a:p>
            <a:pPr lvl="2"/>
            <a:r>
              <a:rPr lang="en-US" dirty="0"/>
              <a:t>A focus on the Poisson distributions and other count data distributions</a:t>
            </a: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[BREAK</a:t>
            </a:r>
            <a:r>
              <a:rPr lang="en-US" dirty="0">
                <a:solidFill>
                  <a:srgbClr val="FF0000"/>
                </a:solidFill>
              </a:rPr>
              <a:t>]</a:t>
            </a:r>
            <a:endParaRPr lang="en-US" dirty="0"/>
          </a:p>
          <a:p>
            <a:pPr lvl="1"/>
            <a:r>
              <a:rPr lang="en-US" dirty="0"/>
              <a:t>Generalized Liner Models</a:t>
            </a:r>
          </a:p>
          <a:p>
            <a:pPr lvl="1"/>
            <a:r>
              <a:rPr lang="en-US" dirty="0"/>
              <a:t>Generalized Linear Mixed Models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Hierarchical Models</a:t>
            </a:r>
          </a:p>
          <a:p>
            <a:pPr lvl="1"/>
            <a:r>
              <a:rPr lang="en-US" dirty="0"/>
              <a:t>N-mixture Models</a:t>
            </a:r>
          </a:p>
          <a:p>
            <a:pPr lvl="1"/>
            <a:r>
              <a:rPr lang="en-US" dirty="0"/>
              <a:t>Distance Sampling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[BREAK]</a:t>
            </a:r>
            <a:endParaRPr lang="en-US" dirty="0"/>
          </a:p>
          <a:p>
            <a:pPr lvl="1"/>
            <a:r>
              <a:rPr lang="en-US" dirty="0"/>
              <a:t>Mixed modeling with unmarked</a:t>
            </a:r>
          </a:p>
          <a:p>
            <a:pPr lvl="1"/>
            <a:r>
              <a:rPr lang="en-US" dirty="0"/>
              <a:t>Advanced examples</a:t>
            </a:r>
          </a:p>
          <a:p>
            <a:pPr lvl="2"/>
            <a:r>
              <a:rPr lang="en-US" dirty="0"/>
              <a:t>Removal modeling</a:t>
            </a:r>
          </a:p>
          <a:p>
            <a:pPr lvl="2"/>
            <a:r>
              <a:rPr lang="en-US" dirty="0"/>
              <a:t>Occupancy modeling</a:t>
            </a:r>
          </a:p>
        </p:txBody>
      </p:sp>
    </p:spTree>
    <p:extLst>
      <p:ext uri="{BB962C8B-B14F-4D97-AF65-F5344CB8AC3E}">
        <p14:creationId xmlns:p14="http://schemas.microsoft.com/office/powerpoint/2010/main" val="225802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2312-64BD-4FE9-8AB1-C247BA4D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 to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8412-7B10-4F8B-B4C8-7BE89768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Pairing background and theory with applications</a:t>
            </a:r>
          </a:p>
          <a:p>
            <a:pPr lvl="1"/>
            <a:r>
              <a:rPr lang="en-US" dirty="0"/>
              <a:t>Combine lecture with examples that we walk through and analyze together</a:t>
            </a:r>
          </a:p>
          <a:p>
            <a:pPr lvl="2"/>
            <a:r>
              <a:rPr lang="en-US" dirty="0"/>
              <a:t>We think that you get the most out of this by coding along with us in R when we go through lecture and the examples</a:t>
            </a:r>
          </a:p>
          <a:p>
            <a:pPr lvl="2"/>
            <a:r>
              <a:rPr lang="en-US" dirty="0"/>
              <a:t>A second screen for the workshop (or putting it on your phone) could be really helpful for working through this</a:t>
            </a:r>
          </a:p>
          <a:p>
            <a:pPr lvl="1"/>
            <a:r>
              <a:rPr lang="en-US" dirty="0"/>
              <a:t>All data and code we use to create the lectures will be available</a:t>
            </a:r>
          </a:p>
          <a:p>
            <a:pPr lvl="2"/>
            <a:r>
              <a:rPr lang="en-US" dirty="0"/>
              <a:t>This includes figures that we create for the lecture as well as code that we’ve prepared for the in-depth examples</a:t>
            </a:r>
          </a:p>
          <a:p>
            <a:pPr lvl="2"/>
            <a:r>
              <a:rPr lang="en-US" dirty="0"/>
              <a:t>You can find all data/code at the workshop GitHub repository for the project: </a:t>
            </a:r>
            <a:r>
              <a:rPr lang="en-US" dirty="0">
                <a:hlinkClick r:id="rId2"/>
              </a:rPr>
              <a:t>https://github.com/evanmadams/AOS_SCO-2021-Count-Data-Workshop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2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8470-537D-42B3-B501-28493851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784C-6685-4D2B-9BE7-EAC48871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more formal lecture where we will give you background so that the examples will be more useful</a:t>
            </a:r>
          </a:p>
          <a:p>
            <a:r>
              <a:rPr lang="en-US" dirty="0"/>
              <a:t>All lecture slides are also available on the workshop GitHub page</a:t>
            </a:r>
          </a:p>
          <a:p>
            <a:pPr lvl="1"/>
            <a:r>
              <a:rPr lang="en-US" dirty="0"/>
              <a:t>Again: </a:t>
            </a:r>
            <a:r>
              <a:rPr lang="en-US" u="sng" dirty="0">
                <a:hlinkClick r:id="rId2"/>
              </a:rPr>
              <a:t>https://github.com/evanmadams/AOS_SCO-2021-Count-Data-Workshop</a:t>
            </a:r>
            <a:endParaRPr lang="en-US" u="sng" dirty="0"/>
          </a:p>
          <a:p>
            <a:pPr lvl="1"/>
            <a:r>
              <a:rPr lang="en-US" dirty="0"/>
              <a:t>There is some R code that goes along with these if you want to see how certain figures get made</a:t>
            </a:r>
          </a:p>
          <a:p>
            <a:pPr lvl="1"/>
            <a:r>
              <a:rPr lang="en-US" dirty="0"/>
              <a:t>These are .R files that are paired with the .pptx file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286768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57B0-CB48-4AAD-BC57-D22A8F20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5C38-AC4E-40E1-98A5-E0AA7206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examples will all be in R</a:t>
            </a:r>
          </a:p>
          <a:p>
            <a:pPr lvl="1"/>
            <a:r>
              <a:rPr lang="en-US" dirty="0"/>
              <a:t>This isn’t the only statistical programming language but it’s used extensively in the ecology community and is a very flexible and free tool</a:t>
            </a:r>
          </a:p>
          <a:p>
            <a:r>
              <a:rPr lang="en-US" dirty="0"/>
              <a:t>We will walk through our examples in real time using the examples as a guide</a:t>
            </a:r>
          </a:p>
          <a:p>
            <a:r>
              <a:rPr lang="en-US" dirty="0"/>
              <a:t>All examples will be on the workshop GitHub page in perpetuity</a:t>
            </a:r>
          </a:p>
          <a:p>
            <a:pPr lvl="1"/>
            <a:r>
              <a:rPr lang="en-US" dirty="0"/>
              <a:t>They are heavily commented and are the reference for the lessons that we will give</a:t>
            </a:r>
          </a:p>
          <a:p>
            <a:pPr lvl="1"/>
            <a:r>
              <a:rPr lang="en-US" dirty="0"/>
              <a:t>Still here: </a:t>
            </a:r>
            <a:r>
              <a:rPr lang="en-US" u="sng" dirty="0">
                <a:hlinkClick r:id="rId2"/>
              </a:rPr>
              <a:t>https://github.com/evanmadams/AOS_SCO-2021-Count-Data-Workshop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1216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51F7-3099-4EAE-9B4F-45641804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during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ED1B-6A9B-49F4-8C0C-CDA1E2F6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ask questions in chat or raise your hand</a:t>
            </a:r>
          </a:p>
          <a:p>
            <a:pPr lvl="1"/>
            <a:r>
              <a:rPr lang="en-US" dirty="0"/>
              <a:t>Beth and I will be monitoring chat and answer any raised hands ASAP</a:t>
            </a:r>
          </a:p>
          <a:p>
            <a:pPr lvl="1"/>
            <a:r>
              <a:rPr lang="en-US" dirty="0"/>
              <a:t>When either Beth or I are lecturing or leading discuss the other will be in chat answering questions and helping folks troubleshoot problems</a:t>
            </a:r>
          </a:p>
          <a:p>
            <a:r>
              <a:rPr lang="en-US" dirty="0"/>
              <a:t>So if you are having a problem, please 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7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6126-83EF-42C0-8CCA-C5248DD4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B1E2-16C0-4209-A849-A7700F7C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Bolker</a:t>
            </a:r>
            <a:r>
              <a:rPr lang="en-US" dirty="0"/>
              <a:t> R Book</a:t>
            </a:r>
          </a:p>
          <a:p>
            <a:r>
              <a:rPr lang="en-US" dirty="0" err="1"/>
              <a:t>Kery</a:t>
            </a:r>
            <a:r>
              <a:rPr lang="en-US" dirty="0"/>
              <a:t> </a:t>
            </a:r>
            <a:r>
              <a:rPr lang="en-US" dirty="0" err="1"/>
              <a:t>Royle</a:t>
            </a:r>
            <a:r>
              <a:rPr lang="en-US" dirty="0"/>
              <a:t> 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7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ain the vertical and horizontal ecological structures of ...">
            <a:extLst>
              <a:ext uri="{FF2B5EF4-FFF2-40B4-BE49-F238E27FC236}">
                <a16:creationId xmlns:a16="http://schemas.microsoft.com/office/drawing/2014/main" id="{F8BBCDC6-A580-46BF-9C64-18DC7DC0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2D415-C75C-45DC-8806-46299FDF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29CA8-7423-4188-80AE-FD0929808D6C}"/>
              </a:ext>
            </a:extLst>
          </p:cNvPr>
          <p:cNvSpPr txBox="1"/>
          <p:nvPr/>
        </p:nvSpPr>
        <p:spPr>
          <a:xfrm>
            <a:off x="6515446" y="6611779"/>
            <a:ext cx="5676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https://otherwise.education/wp-content/uploads/2017/06/vertical-horizontal-structure-of-woodland.jpg</a:t>
            </a:r>
          </a:p>
        </p:txBody>
      </p:sp>
    </p:spTree>
    <p:extLst>
      <p:ext uri="{BB962C8B-B14F-4D97-AF65-F5344CB8AC3E}">
        <p14:creationId xmlns:p14="http://schemas.microsoft.com/office/powerpoint/2010/main" val="398676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61579</TotalTime>
  <Words>449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Analyzing Count Data</vt:lpstr>
      <vt:lpstr>Course Outline</vt:lpstr>
      <vt:lpstr>Overall Approach to Learning</vt:lpstr>
      <vt:lpstr>Structure of Lessons</vt:lpstr>
      <vt:lpstr>Structure of Examples</vt:lpstr>
      <vt:lpstr>Support during the Workshop</vt:lpstr>
      <vt:lpstr>Useful References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Analyzing Count Data</dc:title>
  <dc:creator>Evan Adams</dc:creator>
  <cp:lastModifiedBy>Evan Adams</cp:lastModifiedBy>
  <cp:revision>37</cp:revision>
  <dcterms:created xsi:type="dcterms:W3CDTF">2020-05-01T16:09:38Z</dcterms:created>
  <dcterms:modified xsi:type="dcterms:W3CDTF">2021-07-27T01:06:07Z</dcterms:modified>
</cp:coreProperties>
</file>