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386-8DE3-43E3-9FC8-AC136DF2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DA6D-38AA-42B3-89BC-4003929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CE3-9CC7-474B-97C7-AC804FE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E2BE-3CB3-461E-B232-8CD978F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4064-974B-4686-BA7C-DA88D62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F012-32F0-49F7-B26F-8381557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CA66-71F4-4A52-82A8-D00FF44D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2E71-43C7-4E89-A768-80916F6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021-0F5F-4B6D-95CF-A59EFC4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3C66-0BAD-4A46-91A5-37E2776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96CB-A219-46EC-BB75-1D06C053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EECC-BC26-4B80-8650-1A308A6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39F5-F85C-49C3-88F3-5ADF0FA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435-05FD-497A-8C13-3CD119CA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25B-EA42-4D60-BFB7-EB1C392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20B-4C77-4C43-826B-279073E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CE6A-47BE-44B2-AA13-5019902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9F4C-5971-4D17-B6E6-C3121A8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171-E760-43D9-A606-9EDA4D0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79C9-513C-462E-A46B-EF6E72C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FF8-3BFE-42F1-9C82-5AA19DF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F1E5-44D9-49E4-8555-EE8469F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108B-31AA-4582-8D0B-3819211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B7-D4C1-476D-B65D-6934E9D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5103-1012-4746-8AA6-1984E05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6D8-FE1F-40F8-AAB1-D79410F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D33-FD88-44CE-9D3F-5140FD2D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6D0-EA78-442F-9F0E-7C16585C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F805-5995-4AF0-ABB6-2BF7FB8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E8F2-9547-49AD-BC6A-594B49A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307-E49F-4D5B-B3F9-BE795A6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B10-12A9-4BFD-8DCA-2528328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737A-E7E0-448C-9133-82D34979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5483-AFE5-47FD-BCAF-3A2ED247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481-D970-488A-A714-BA9B037C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906-B01B-4205-B441-8F2B9930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2EEE-982A-4C5F-B628-1DEA192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4C4E-FC39-42C4-8306-6122BD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D191-9C7D-4458-ABA4-815C3AC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FF1-D4F2-4B56-803C-509C7C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262C-20AD-46FE-97B0-9EF5F8B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DFB4-E41A-4AEF-9EFA-607AC8A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2A1-8280-4B8E-BC8D-8AC1EBE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136-2F1E-4B75-AE7B-4335B3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66F8-B6D3-4FC4-93CC-171895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68E0-C779-4874-B39C-9DE931B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7BC-3B46-48A6-873D-C4EF9E4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D410-1845-46A2-B3A7-4A55DB5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AD40-E610-4169-9C35-BACF8605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4C9-F1B6-48ED-BDBD-08072FA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7F-6CE4-4779-A1E0-CB46F9B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C5FF-1B64-4828-AA2F-FD375C8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E32-1C43-48E0-8722-A1E51B24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061A-92F3-4CB1-B8C9-CE74CD0F2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311B-FD63-4E53-AD8F-6230C4CA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7FE4-C02F-4257-BDF0-E287D1A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11C9-7F76-44A8-8F08-A40F997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0B7-5EB2-41CF-9692-9957C17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DDDF-A7FE-4BBB-AFAD-601F376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BC3-93CD-41E2-898B-AD2E7438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59CC-700C-4CBC-8C0D-F6BAE067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806-E424-4D5F-BDF0-06A713B3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CE52-ADD5-426F-8CF8-BDC416C5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16F60953-CEF7-4484-946B-D90928E0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315" cy="81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9520-EF7B-4B7B-B62A-7376A6C7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-150359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Analyzing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B0D-49FF-4190-8BC6-946F11A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84" y="100984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Evan Adams and Beth Ross</a:t>
            </a:r>
          </a:p>
          <a:p>
            <a:r>
              <a:rPr lang="en-US" sz="1600" dirty="0"/>
              <a:t>08/5 – 8/6/2021</a:t>
            </a:r>
          </a:p>
        </p:txBody>
      </p:sp>
    </p:spTree>
    <p:extLst>
      <p:ext uri="{BB962C8B-B14F-4D97-AF65-F5344CB8AC3E}">
        <p14:creationId xmlns:p14="http://schemas.microsoft.com/office/powerpoint/2010/main" val="3604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31F-1815-499C-9D84-CE71BA7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E5DF-5610-4D2C-B80A-2951F4AE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2934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Introduction to probability distributions</a:t>
            </a:r>
          </a:p>
          <a:p>
            <a:pPr lvl="2"/>
            <a:r>
              <a:rPr lang="en-US" dirty="0"/>
              <a:t>A focus on the Poisson distributions and other count data distributions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[BREAK]</a:t>
            </a:r>
            <a:endParaRPr lang="en-US" dirty="0"/>
          </a:p>
          <a:p>
            <a:pPr lvl="1"/>
            <a:r>
              <a:rPr lang="en-US" dirty="0"/>
              <a:t>Generalized Liner Models</a:t>
            </a:r>
          </a:p>
          <a:p>
            <a:pPr lvl="1"/>
            <a:r>
              <a:rPr lang="en-US" dirty="0"/>
              <a:t>Generalized Linear Mixed Models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Hierarchical Models</a:t>
            </a:r>
          </a:p>
          <a:p>
            <a:pPr lvl="1"/>
            <a:r>
              <a:rPr lang="en-US" dirty="0"/>
              <a:t>N-mixture Models</a:t>
            </a:r>
          </a:p>
          <a:p>
            <a:pPr lvl="1"/>
            <a:r>
              <a:rPr lang="en-US" dirty="0"/>
              <a:t>Distance Sampling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[BREAK]</a:t>
            </a:r>
            <a:endParaRPr lang="en-US" dirty="0"/>
          </a:p>
          <a:p>
            <a:pPr lvl="1"/>
            <a:r>
              <a:rPr lang="en-US" dirty="0"/>
              <a:t>Mixed modeling with unmarked</a:t>
            </a:r>
          </a:p>
          <a:p>
            <a:pPr lvl="1"/>
            <a:r>
              <a:rPr lang="en-US" dirty="0"/>
              <a:t>Advanced examples</a:t>
            </a:r>
          </a:p>
          <a:p>
            <a:pPr lvl="2"/>
            <a:r>
              <a:rPr lang="en-US" dirty="0"/>
              <a:t>Removal modeling</a:t>
            </a:r>
          </a:p>
          <a:p>
            <a:pPr lvl="2"/>
            <a:r>
              <a:rPr lang="en-US" dirty="0"/>
              <a:t>Occupancy modeling</a:t>
            </a:r>
          </a:p>
          <a:p>
            <a:pPr lvl="1"/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258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2312-64BD-4FE9-8AB1-C247BA4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412-7B10-4F8B-B4C8-7BE8976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Pairing background and theory with applications</a:t>
            </a:r>
          </a:p>
          <a:p>
            <a:pPr lvl="1"/>
            <a:r>
              <a:rPr lang="en-US" dirty="0"/>
              <a:t>Combine lecture with examples that we walk through and analyze together</a:t>
            </a:r>
          </a:p>
          <a:p>
            <a:pPr lvl="2"/>
            <a:r>
              <a:rPr lang="en-US" dirty="0"/>
              <a:t>We think that you get the most out of this by coding along with us in R when we go through lecture and the examples</a:t>
            </a:r>
          </a:p>
          <a:p>
            <a:pPr lvl="2"/>
            <a:r>
              <a:rPr lang="en-US" dirty="0"/>
              <a:t>A second screen for the workshop (or putting it on your phone) could be really helpful for working through this</a:t>
            </a:r>
          </a:p>
          <a:p>
            <a:pPr lvl="1"/>
            <a:r>
              <a:rPr lang="en-US" dirty="0"/>
              <a:t>All data and code we use to create the lectures will be available</a:t>
            </a:r>
          </a:p>
          <a:p>
            <a:pPr lvl="2"/>
            <a:r>
              <a:rPr lang="en-US" dirty="0"/>
              <a:t>This includes figures that we create for the lecture as well as code that we’ve prepared for the in-depth examples</a:t>
            </a:r>
          </a:p>
          <a:p>
            <a:pPr lvl="2"/>
            <a:r>
              <a:rPr lang="en-US" dirty="0"/>
              <a:t>You can find all data/code at the workshop GitHub repository for the project: </a:t>
            </a:r>
            <a:r>
              <a:rPr lang="en-US" dirty="0">
                <a:hlinkClick r:id="rId2"/>
              </a:rPr>
              <a:t>https://github.com/evanmadams/AOS_SCO-2021-Count-Data-Workshop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470-537D-42B3-B501-284938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84C-6685-4D2B-9BE7-EAC4887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formal lecture where we will give you background so that the examples will be more useful</a:t>
            </a:r>
          </a:p>
          <a:p>
            <a:r>
              <a:rPr lang="en-US" dirty="0"/>
              <a:t>All lecture slides are also available on the workshop GitHub page</a:t>
            </a:r>
          </a:p>
          <a:p>
            <a:pPr lvl="1"/>
            <a:r>
              <a:rPr lang="en-US" dirty="0"/>
              <a:t>Again: </a:t>
            </a:r>
            <a:r>
              <a:rPr lang="en-US" u="sng" dirty="0">
                <a:hlinkClick r:id="rId2"/>
              </a:rPr>
              <a:t>https://github.com/evanmadams/AOS_SCO-2021-Count-Data-Workshop</a:t>
            </a:r>
            <a:endParaRPr lang="en-US" u="sng" dirty="0"/>
          </a:p>
          <a:p>
            <a:pPr lvl="1"/>
            <a:r>
              <a:rPr lang="en-US" dirty="0"/>
              <a:t>There is some R code that goes along with these if you want to see how certain figures get made</a:t>
            </a:r>
          </a:p>
          <a:p>
            <a:pPr lvl="1"/>
            <a:r>
              <a:rPr lang="en-US" dirty="0"/>
              <a:t>These are .R files that are paired with the .pptx file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8676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7B0-CB48-4AAD-BC57-D22A8F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C38-AC4E-40E1-98A5-E0AA7206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examples will all be in R</a:t>
            </a:r>
          </a:p>
          <a:p>
            <a:pPr lvl="1"/>
            <a:r>
              <a:rPr lang="en-US" dirty="0"/>
              <a:t>This isn’t the only statistical programming language but it’s used extensively in the ecology community and is a very flexible and free tool</a:t>
            </a:r>
          </a:p>
          <a:p>
            <a:r>
              <a:rPr lang="en-US" dirty="0"/>
              <a:t>We will walk through our examples in real time using the examples as a guide</a:t>
            </a:r>
          </a:p>
          <a:p>
            <a:r>
              <a:rPr lang="en-US" dirty="0"/>
              <a:t>All examples will be on the workshop GitHub page in perpetuity</a:t>
            </a:r>
          </a:p>
          <a:p>
            <a:pPr lvl="1"/>
            <a:r>
              <a:rPr lang="en-US" dirty="0"/>
              <a:t>They are heavily commented and are the reference for the lessons that we will give</a:t>
            </a:r>
          </a:p>
          <a:p>
            <a:pPr lvl="1"/>
            <a:r>
              <a:rPr lang="en-US" dirty="0"/>
              <a:t>Still here: </a:t>
            </a:r>
            <a:r>
              <a:rPr lang="en-US" u="sng" dirty="0">
                <a:hlinkClick r:id="rId2"/>
              </a:rPr>
              <a:t>https://github.com/evanmadams/AOS_SCO-2021-Count-Data-Workshop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121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1F7-3099-4EAE-9B4F-4564180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during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D1B-6A9B-49F4-8C0C-CDA1E2F6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questions in chat or raise your hand</a:t>
            </a:r>
          </a:p>
          <a:p>
            <a:pPr lvl="1"/>
            <a:r>
              <a:rPr lang="en-US" dirty="0"/>
              <a:t>Beth and I will be monitoring chat and answer any raised hands ASAP</a:t>
            </a:r>
          </a:p>
          <a:p>
            <a:pPr lvl="1"/>
            <a:r>
              <a:rPr lang="en-US" dirty="0"/>
              <a:t>When either Beth or I are lecturing or leading discuss the other will be in chat answering questions and helping folks troubleshoot problems</a:t>
            </a:r>
          </a:p>
          <a:p>
            <a:r>
              <a:rPr lang="en-US" dirty="0"/>
              <a:t>So if you are having a problem, please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6126-83EF-42C0-8CCA-C5248DD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B1E2-16C0-4209-A849-A7700F7C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Ecological Models and Data in R</a:t>
            </a:r>
          </a:p>
          <a:p>
            <a:pPr lvl="1"/>
            <a:r>
              <a:rPr lang="en-US" dirty="0"/>
              <a:t>Ben </a:t>
            </a:r>
            <a:r>
              <a:rPr lang="en-US" dirty="0" err="1"/>
              <a:t>Bolker</a:t>
            </a:r>
            <a:endParaRPr lang="en-US" dirty="0"/>
          </a:p>
          <a:p>
            <a:pPr lvl="1"/>
            <a:r>
              <a:rPr lang="en-US" dirty="0"/>
              <a:t>Great for understanding R and GLMs</a:t>
            </a:r>
          </a:p>
          <a:p>
            <a:r>
              <a:rPr lang="en-US" b="1" dirty="0"/>
              <a:t>Applied Hierarchical Modeling in Ecology</a:t>
            </a:r>
          </a:p>
          <a:p>
            <a:pPr lvl="1"/>
            <a:r>
              <a:rPr lang="en-US" dirty="0"/>
              <a:t>Volumes 1 and 2</a:t>
            </a:r>
          </a:p>
          <a:p>
            <a:pPr lvl="1"/>
            <a:r>
              <a:rPr lang="en-US" dirty="0"/>
              <a:t>Marc </a:t>
            </a:r>
            <a:r>
              <a:rPr lang="en-US" dirty="0" err="1"/>
              <a:t>Kery</a:t>
            </a:r>
            <a:r>
              <a:rPr lang="en-US" dirty="0"/>
              <a:t> and Andy </a:t>
            </a:r>
            <a:r>
              <a:rPr lang="en-US" dirty="0" err="1"/>
              <a:t>Royle</a:t>
            </a:r>
            <a:endParaRPr lang="en-US" dirty="0"/>
          </a:p>
          <a:p>
            <a:pPr lvl="1"/>
            <a:r>
              <a:rPr lang="en-US" dirty="0"/>
              <a:t>The definitive book on unmarked (and </a:t>
            </a:r>
            <a:r>
              <a:rPr lang="en-US"/>
              <a:t>Hierarchical modeling in JAGS)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7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the vertical and horizontal ecological structures of ...">
            <a:extLst>
              <a:ext uri="{FF2B5EF4-FFF2-40B4-BE49-F238E27FC236}">
                <a16:creationId xmlns:a16="http://schemas.microsoft.com/office/drawing/2014/main" id="{F8BBCDC6-A580-46BF-9C64-18DC7DC0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D415-C75C-45DC-8806-46299FDF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9CA8-7423-4188-80AE-FD0929808D6C}"/>
              </a:ext>
            </a:extLst>
          </p:cNvPr>
          <p:cNvSpPr txBox="1"/>
          <p:nvPr/>
        </p:nvSpPr>
        <p:spPr>
          <a:xfrm>
            <a:off x="6515446" y="6611779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https://otherwise.education/wp-content/uploads/2017/06/vertical-horizontal-structure-of-woodland.jpg</a:t>
            </a:r>
          </a:p>
        </p:txBody>
      </p:sp>
    </p:spTree>
    <p:extLst>
      <p:ext uri="{BB962C8B-B14F-4D97-AF65-F5344CB8AC3E}">
        <p14:creationId xmlns:p14="http://schemas.microsoft.com/office/powerpoint/2010/main" val="39867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61594</TotalTime>
  <Words>486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Analyzing Count Data</vt:lpstr>
      <vt:lpstr>Course Outline</vt:lpstr>
      <vt:lpstr>Overall Approach to Learning</vt:lpstr>
      <vt:lpstr>Structure of Lessons</vt:lpstr>
      <vt:lpstr>Structure of Examples</vt:lpstr>
      <vt:lpstr>Support during the Workshop</vt:lpstr>
      <vt:lpstr>Useful References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Analyzing Count Data</dc:title>
  <dc:creator>Evan Adams</dc:creator>
  <cp:lastModifiedBy>Evan Adams</cp:lastModifiedBy>
  <cp:revision>39</cp:revision>
  <dcterms:created xsi:type="dcterms:W3CDTF">2020-05-01T16:09:38Z</dcterms:created>
  <dcterms:modified xsi:type="dcterms:W3CDTF">2021-08-05T13:01:52Z</dcterms:modified>
</cp:coreProperties>
</file>