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0" r:id="rId4"/>
    <p:sldId id="281" r:id="rId5"/>
    <p:sldId id="268" r:id="rId6"/>
    <p:sldId id="270" r:id="rId7"/>
    <p:sldId id="269" r:id="rId8"/>
    <p:sldId id="282" r:id="rId9"/>
    <p:sldId id="259" r:id="rId10"/>
    <p:sldId id="260" r:id="rId11"/>
    <p:sldId id="267" r:id="rId12"/>
    <p:sldId id="262" r:id="rId13"/>
    <p:sldId id="261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42.52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0E22AB-F072-4937-B8F1-EA5A82B9904B}" emma:medium="tactile" emma:mode="ink">
          <msink:context xmlns:msink="http://schemas.microsoft.com/ink/2010/main" type="writingRegion" rotatedBoundingBox="14913,14160 16934,12627 17550,13438 15529,14972"/>
        </emma:interpretation>
      </emma:emma>
    </inkml:annotationXML>
    <inkml:traceGroup>
      <inkml:annotationXML>
        <emma:emma xmlns:emma="http://www.w3.org/2003/04/emma" version="1.0">
          <emma:interpretation id="{34B88A97-327F-4001-AF3A-37CCC1D25D71}" emma:medium="tactile" emma:mode="ink">
            <msink:context xmlns:msink="http://schemas.microsoft.com/ink/2010/main" type="paragraph" rotatedBoundingBox="14913,14160 16934,12627 17550,13438 15529,14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DFDE7D-5F32-4E60-8B61-F9C88B488EA5}" emma:medium="tactile" emma:mode="ink">
              <msink:context xmlns:msink="http://schemas.microsoft.com/ink/2010/main" type="line" rotatedBoundingBox="14913,14160 16934,12627 17550,13438 15529,14972"/>
            </emma:interpretation>
          </emma:emma>
        </inkml:annotationXML>
        <inkml:traceGroup>
          <inkml:annotationXML>
            <emma:emma xmlns:emma="http://www.w3.org/2003/04/emma" version="1.0">
              <emma:interpretation id="{1552CFBE-82A4-4380-A68D-3F7D2F0A6393}" emma:medium="tactile" emma:mode="ink">
                <msink:context xmlns:msink="http://schemas.microsoft.com/ink/2010/main" type="inkWord" rotatedBoundingBox="14916,14158 16924,12634 17530,13432 15522,14957"/>
              </emma:interpretation>
              <emma:one-of disjunction-type="recognition" id="oneOf0">
                <emma:interpretation id="interp0" emma:lang="en-US" emma:confidence="0">
                  <emma:literal>..</emma:literal>
                </emma:interpretation>
                <emma:interpretation id="interp1" emma:lang="en-US" emma:confidence="0">
                  <emma:literal>....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÷</emma:literal>
                </emma:interpretation>
                <emma:interpretation id="interp4" emma:lang="en-US" emma:confidence="0">
                  <emma:literal>i...</emma:literal>
                </emma:interpretation>
              </emma:one-of>
            </emma:emma>
          </inkml:annotationXML>
          <inkml:trace contextRef="#ctx0" brushRef="#br0">-718-1796 0</inkml:trace>
          <inkml:trace contextRef="#ctx0" brushRef="#br0" timeOffset="1017.03">-821-1642 0</inkml:trace>
          <inkml:trace contextRef="#ctx0" brushRef="#br0" timeOffset="55952.522">-1257-2309 0</inkml:trace>
          <inkml:trace contextRef="#ctx0" brushRef="#br0" timeOffset="56400.104">-924-2822 0</inkml:trace>
          <inkml:trace contextRef="#ctx0" brushRef="#br0" timeOffset="57111.445">1001-3412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1:35.88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8DFB50-718A-436F-996B-E79B39350963}" emma:medium="tactile" emma:mode="ink">
          <msink:context xmlns:msink="http://schemas.microsoft.com/ink/2010/main" type="writingRegion" rotatedBoundingBox="21232,13132 21468,14276 21439,14282 21203,13137"/>
        </emma:interpretation>
      </emma:emma>
    </inkml:annotationXML>
    <inkml:traceGroup>
      <inkml:annotationXML>
        <emma:emma xmlns:emma="http://www.w3.org/2003/04/emma" version="1.0">
          <emma:interpretation id="{18C60B5B-4F1D-4FFC-9F00-05A1B25477D2}" emma:medium="tactile" emma:mode="ink">
            <msink:context xmlns:msink="http://schemas.microsoft.com/ink/2010/main" type="paragraph" rotatedBoundingBox="21232,13132 21468,14276 21439,14282 21203,13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10FD6E-4BFB-4CED-8B9E-7F57B2CD1A7F}" emma:medium="tactile" emma:mode="ink">
              <msink:context xmlns:msink="http://schemas.microsoft.com/ink/2010/main" type="line" rotatedBoundingBox="21232,13132 21468,14276 21439,14282 21203,13137"/>
            </emma:interpretation>
          </emma:emma>
        </inkml:annotationXML>
        <inkml:traceGroup>
          <inkml:annotationXML>
            <emma:emma xmlns:emma="http://www.w3.org/2003/04/emma" version="1.0">
              <emma:interpretation id="{98224D36-4698-46E7-82FB-C8049ACC6AFE}" emma:medium="tactile" emma:mode="ink">
                <msink:context xmlns:msink="http://schemas.microsoft.com/ink/2010/main" type="inkWord" rotatedBoundingBox="21232,13132 21235,13147 21221,13150 21218,1313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AA5A72AD-4508-426F-B174-709C600FBD25}" emma:medium="tactile" emma:mode="ink">
                <msink:context xmlns:msink="http://schemas.microsoft.com/ink/2010/main" type="inkWord" rotatedBoundingBox="21295,13469 21310,13542 21288,13547 21273,13473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439.769">77 334 0,'0'51'16,"0"-25"15</inkml:trace>
        </inkml:traceGroup>
        <inkml:traceGroup>
          <inkml:annotationXML>
            <emma:emma xmlns:emma="http://www.w3.org/2003/04/emma" version="1.0">
              <emma:interpretation id="{BB330399-EB6C-4B83-885A-5772EB1ED5BE}" emma:medium="tactile" emma:mode="ink">
                <msink:context xmlns:msink="http://schemas.microsoft.com/ink/2010/main" type="inkWord" rotatedBoundingBox="21463,14261 21466,14276 21452,14279 21449,14264"/>
              </emma:interpretation>
              <emma:one-of disjunction-type="recognition" id="oneOf2">
                <emma:interpretation id="interp10" emma:lang="en-US" emma:confidence="0">
                  <emma:literal>.</emma:literal>
                </emma:interpretation>
                <emma:interpretation id="interp11" emma:lang="en-US" emma:confidence="0">
                  <emma:literal>v</emma:literal>
                </emma:interpretation>
                <emma:interpretation id="interp12" emma:lang="en-US" emma:confidence="0">
                  <emma:literal>}</emma:literal>
                </emma:interpretation>
                <emma:interpretation id="interp13" emma:lang="en-US" emma:confidence="0">
                  <emma:literal>w</emma:literal>
                </emma:interpretation>
                <emma:interpretation id="interp1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569.101">231 1129 0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37.9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5D492B-1DBC-4852-8A61-B41E05106CC6}" emma:medium="tactile" emma:mode="ink">
          <msink:context xmlns:msink="http://schemas.microsoft.com/ink/2010/main" type="writingRegion" rotatedBoundingBox="15729,16427 17902,15690 17956,15851 15784,16588"/>
        </emma:interpretation>
      </emma:emma>
    </inkml:annotationXML>
    <inkml:traceGroup>
      <inkml:annotationXML>
        <emma:emma xmlns:emma="http://www.w3.org/2003/04/emma" version="1.0">
          <emma:interpretation id="{F0104B51-B664-46B1-B12A-24E4C253FBE3}" emma:medium="tactile" emma:mode="ink">
            <msink:context xmlns:msink="http://schemas.microsoft.com/ink/2010/main" type="paragraph" rotatedBoundingBox="15729,16427 17902,15690 17956,15851 15784,16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B03605-66D6-4A31-8C76-C1FA85F3161C}" emma:medium="tactile" emma:mode="ink">
              <msink:context xmlns:msink="http://schemas.microsoft.com/ink/2010/main" type="line" rotatedBoundingBox="15729,16427 17902,15690 17956,15851 15784,16588"/>
            </emma:interpretation>
          </emma:emma>
        </inkml:annotationXML>
        <inkml:traceGroup>
          <inkml:annotationXML>
            <emma:emma xmlns:emma="http://www.w3.org/2003/04/emma" version="1.0">
              <emma:interpretation id="{2D08B10C-5E31-4642-9039-C41C06CA9C66}" emma:medium="tactile" emma:mode="ink">
                <msink:context xmlns:msink="http://schemas.microsoft.com/ink/2010/main" type="inkWord" rotatedBoundingBox="15779,16573 16087,16317 16096,16328 15788,16584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-256-282 0</inkml:trace>
          <inkml:trace contextRef="#ctx0" brushRef="#br0" timeOffset="-503.151">-564-26 0</inkml:trace>
        </inkml:traceGroup>
        <inkml:traceGroup>
          <inkml:annotationXML>
            <emma:emma xmlns:emma="http://www.w3.org/2003/04/emma" version="1.0">
              <emma:interpretation id="{7829C542-8AE5-4C87-ABEA-CB58F506D0CF}" emma:medium="tactile" emma:mode="ink">
                <msink:context xmlns:msink="http://schemas.microsoft.com/ink/2010/main" type="inkWord" rotatedBoundingBox="17934,15829 17947,15824 17952,15840 17939,15844"/>
              </emma:interpretation>
              <emma:one-of disjunction-type="recognition" id="oneOf1">
                <emma:interpretation id="interp5" emma:lang="en-US" emma:confidence="1">
                  <emma:literal>:</emma:literal>
                </emma:interpretation>
                <emma:interpretation id="interp6" emma:lang="en-US" emma:confidence="0">
                  <emma:literal>=</emma:literal>
                </emma:interpretation>
                <emma:interpretation id="interp7" emma:lang="en-US" emma:confidence="0">
                  <emma:literal>"</emma:literal>
                </emma:interpretation>
                <emma:interpretation id="interp8" emma:lang="en-US" emma:confidence="0">
                  <emma:literal>|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1128.18">1591-770 0</inkml:trace>
          <inkml:trace contextRef="#ctx0" brushRef="#br0" timeOffset="744.418">924-693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1:35.05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2E8419-A943-4F97-9E44-4041DF4259FA}" emma:medium="tactile" emma:mode="ink">
          <msink:context xmlns:msink="http://schemas.microsoft.com/ink/2010/main" type="writingRegion" rotatedBoundingBox="23091,13572 23106,13572 23106,13587 23091,13587"/>
        </emma:interpretation>
      </emma:emma>
    </inkml:annotationXML>
    <inkml:traceGroup>
      <inkml:annotationXML>
        <emma:emma xmlns:emma="http://www.w3.org/2003/04/emma" version="1.0">
          <emma:interpretation id="{1C0A425D-3022-4D1E-9972-1480D0DF3D5B}" emma:medium="tactile" emma:mode="ink">
            <msink:context xmlns:msink="http://schemas.microsoft.com/ink/2010/main" type="paragraph" rotatedBoundingBox="23091,13572 23106,13572 23106,13587 23091,135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40E117-43EA-4BBC-945D-4EC73C60DA6C}" emma:medium="tactile" emma:mode="ink">
              <msink:context xmlns:msink="http://schemas.microsoft.com/ink/2010/main" type="line" rotatedBoundingBox="23091,13572 23106,13572 23106,13587 23091,13587"/>
            </emma:interpretation>
          </emma:emma>
        </inkml:annotationXML>
        <inkml:traceGroup>
          <inkml:annotationXML>
            <emma:emma xmlns:emma="http://www.w3.org/2003/04/emma" version="1.0">
              <emma:interpretation id="{D833E110-4AA8-4E33-AF3B-EC23B202910A}" emma:medium="tactile" emma:mode="ink">
                <msink:context xmlns:msink="http://schemas.microsoft.com/ink/2010/main" type="inkWord" rotatedBoundingBox="23091,13572 23106,13572 23106,13587 23091,13587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1873 437 0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39.51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ED127D-86F6-44F6-8119-0C1EA69268F8}" emma:medium="tactile" emma:mode="ink">
          <msink:context xmlns:msink="http://schemas.microsoft.com/ink/2010/main" type="writingRegion" rotatedBoundingBox="11024,16327 17724,14579 17942,15417 11243,17165"/>
        </emma:interpretation>
      </emma:emma>
    </inkml:annotationXML>
    <inkml:traceGroup>
      <inkml:annotationXML>
        <emma:emma xmlns:emma="http://www.w3.org/2003/04/emma" version="1.0">
          <emma:interpretation id="{A4263037-385A-4C87-9889-90CE6C7F3102}" emma:medium="tactile" emma:mode="ink">
            <msink:context xmlns:msink="http://schemas.microsoft.com/ink/2010/main" type="paragraph" rotatedBoundingBox="11024,16327 17724,14579 17942,15417 11243,17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148AC2-6847-4173-B460-E798B802EC8D}" emma:medium="tactile" emma:mode="ink">
              <msink:context xmlns:msink="http://schemas.microsoft.com/ink/2010/main" type="line" rotatedBoundingBox="11024,16327 17724,14579 17942,15417 11243,17165"/>
            </emma:interpretation>
          </emma:emma>
        </inkml:annotationXML>
        <inkml:traceGroup>
          <inkml:annotationXML>
            <emma:emma xmlns:emma="http://www.w3.org/2003/04/emma" version="1.0">
              <emma:interpretation id="{6E084E50-99F1-4AF7-82B2-B36FE2830617}" emma:medium="tactile" emma:mode="ink">
                <msink:context xmlns:msink="http://schemas.microsoft.com/ink/2010/main" type="inkWord" rotatedBoundingBox="17164,14726 17724,14579 17942,15417 17382,15563"/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1">
                  <emma:literal>: : : :</emma:literal>
                </emma:interpretation>
                <emma:interpretation id="interp2" emma:lang="en-US" emma:confidence="0">
                  <emma:literal>: : :</emma:literal>
                </emma:interpretation>
                <emma:interpretation id="interp3" emma:lang="en-US" emma:confidence="0">
                  <emma:literal>: : =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1334-1129 0</inkml:trace>
          <inkml:trace contextRef="#ctx0" brushRef="#br0" timeOffset="1631.157">821-1873 0</inkml:trace>
          <inkml:trace contextRef="#ctx0" brushRef="#br0" timeOffset="2062.505">1411-1847 0</inkml:trace>
          <inkml:trace contextRef="#ctx0" brushRef="#br0" timeOffset="1166.649">231-1693 0</inkml:trace>
          <inkml:trace contextRef="#ctx0" brushRef="#br0" timeOffset="4847.324">-2412-847 0</inkml:trace>
          <inkml:trace contextRef="#ctx0" brushRef="#br0" timeOffset="5247.058">-1975-693 0</inkml:trace>
          <inkml:trace contextRef="#ctx0" brushRef="#br0" timeOffset="53494.914">-4772-154 0</inkml:trace>
          <inkml:trace contextRef="#ctx0" brushRef="#br0" timeOffset="53959.008">-5234 51 0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7FB07-B5CC-49B8-84E1-22FBE231681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F05B8-B30A-40EA-A8D0-99409BD2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Linking “process” to “pattern” -&gt;</a:t>
            </a:r>
            <a:r>
              <a:rPr lang="en-US" baseline="0" dirty="0"/>
              <a:t> what we observe versus what is giving rise to the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98071-F6B6-4D8F-813A-34B8EB6628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Linking “process” to “pattern” -&gt;</a:t>
            </a:r>
            <a:r>
              <a:rPr lang="en-US" baseline="0" dirty="0"/>
              <a:t> what we observe versus what is giving rise to the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98071-F6B6-4D8F-813A-34B8EB6628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Linking “process” to “pattern” -&gt;</a:t>
            </a:r>
            <a:r>
              <a:rPr lang="en-US" baseline="0" dirty="0"/>
              <a:t> what we observe versus what is giving rise to the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98071-F6B6-4D8F-813A-34B8EB6628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Closure violation: variability in binomial portion of model will be overstated,</a:t>
            </a:r>
            <a:r>
              <a:rPr lang="en-US" baseline="0" dirty="0"/>
              <a:t> leading to underestimation of p and overestimation of N. Can address this using “</a:t>
            </a:r>
            <a:r>
              <a:rPr lang="en-US" baseline="0" dirty="0" err="1"/>
              <a:t>superpopulation</a:t>
            </a:r>
            <a:r>
              <a:rPr lang="en-US" baseline="0" dirty="0"/>
              <a:t>” (temporary emigration) ideas.</a:t>
            </a:r>
          </a:p>
          <a:p>
            <a:r>
              <a:rPr lang="en-US" baseline="0" dirty="0"/>
              <a:t>Homogeneity of detection: all individuals at site I equally likely to be detected. Different than distance sampling w/ decreasing detection away from line. However, initial simulation studies with heterogeneity in detection probability did not have large biases on estimates of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F05B8-B30A-40EA-A8D0-99409BD26F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8F00-C517-4D9F-AA6E-F2CF838B1F1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&amp; </a:t>
            </a:r>
            <a:br>
              <a:rPr lang="en-US" dirty="0"/>
            </a:br>
            <a:r>
              <a:rPr lang="en-US" dirty="0"/>
              <a:t>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31384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abundance/density, but using multiple occasions to estimate detection probability</a:t>
            </a: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 l="13125" t="34000" r="53125" b="36000"/>
          <a:stretch>
            <a:fillRect/>
          </a:stretch>
        </p:blipFill>
        <p:spPr bwMode="auto">
          <a:xfrm>
            <a:off x="2881850" y="2840040"/>
            <a:ext cx="6428299" cy="357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431000" y="4747611"/>
              <a:ext cx="813240" cy="637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560" y="4737171"/>
                <a:ext cx="83412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Ink 52"/>
              <p14:cNvContentPartPr/>
              <p14:nvPr/>
            </p14:nvContentPartPr>
            <p14:xfrm>
              <a:off x="7638520" y="4728891"/>
              <a:ext cx="83520" cy="4068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8080" y="4718451"/>
                <a:ext cx="1044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4" name="Ink 53"/>
              <p14:cNvContentPartPr/>
              <p14:nvPr/>
            </p14:nvContentPartPr>
            <p14:xfrm>
              <a:off x="5680480" y="5698731"/>
              <a:ext cx="776160" cy="2682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0040" y="5688291"/>
                <a:ext cx="797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Ink 57"/>
              <p14:cNvContentPartPr/>
              <p14:nvPr/>
            </p14:nvContentPartPr>
            <p14:xfrm>
              <a:off x="8312800" y="4886211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2360" y="4875771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/>
              <p14:cNvContentPartPr/>
              <p14:nvPr/>
            </p14:nvContentPartPr>
            <p14:xfrm>
              <a:off x="3999280" y="5301651"/>
              <a:ext cx="2392560" cy="69300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88840" y="5291211"/>
                <a:ext cx="2413440" cy="7138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Freeform 63"/>
          <p:cNvSpPr/>
          <p:nvPr/>
        </p:nvSpPr>
        <p:spPr>
          <a:xfrm>
            <a:off x="4655127" y="3611418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5" name="Freeform 64"/>
          <p:cNvSpPr/>
          <p:nvPr/>
        </p:nvSpPr>
        <p:spPr>
          <a:xfrm>
            <a:off x="4765982" y="3860800"/>
            <a:ext cx="665018" cy="210045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6" name="Freeform 65"/>
          <p:cNvSpPr/>
          <p:nvPr/>
        </p:nvSpPr>
        <p:spPr>
          <a:xfrm>
            <a:off x="3736109" y="415229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7" name="Freeform 66"/>
          <p:cNvSpPr/>
          <p:nvPr/>
        </p:nvSpPr>
        <p:spPr>
          <a:xfrm>
            <a:off x="5126420" y="3312626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68" name="Freeform 67"/>
          <p:cNvSpPr/>
          <p:nvPr/>
        </p:nvSpPr>
        <p:spPr>
          <a:xfrm>
            <a:off x="6170311" y="3041175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9" name="Freeform 68"/>
          <p:cNvSpPr/>
          <p:nvPr/>
        </p:nvSpPr>
        <p:spPr>
          <a:xfrm>
            <a:off x="6290421" y="3347571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0" name="Freeform 69"/>
          <p:cNvSpPr/>
          <p:nvPr/>
        </p:nvSpPr>
        <p:spPr>
          <a:xfrm>
            <a:off x="7357007" y="303193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050</a:t>
            </a:r>
          </a:p>
        </p:txBody>
      </p:sp>
      <p:sp>
        <p:nvSpPr>
          <p:cNvPr id="71" name="Freeform 70"/>
          <p:cNvSpPr/>
          <p:nvPr/>
        </p:nvSpPr>
        <p:spPr>
          <a:xfrm>
            <a:off x="7971055" y="3016112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2" name="Freeform 71"/>
          <p:cNvSpPr/>
          <p:nvPr/>
        </p:nvSpPr>
        <p:spPr>
          <a:xfrm>
            <a:off x="7454422" y="333456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010</a:t>
            </a:r>
          </a:p>
        </p:txBody>
      </p:sp>
      <p:sp>
        <p:nvSpPr>
          <p:cNvPr id="73" name="Freeform 72"/>
          <p:cNvSpPr/>
          <p:nvPr/>
        </p:nvSpPr>
        <p:spPr>
          <a:xfrm>
            <a:off x="6530528" y="3867646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4" name="Freeform 73"/>
          <p:cNvSpPr/>
          <p:nvPr/>
        </p:nvSpPr>
        <p:spPr>
          <a:xfrm>
            <a:off x="5957912" y="389245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211</a:t>
            </a:r>
          </a:p>
        </p:txBody>
      </p:sp>
      <p:sp>
        <p:nvSpPr>
          <p:cNvPr id="75" name="Freeform 74"/>
          <p:cNvSpPr/>
          <p:nvPr/>
        </p:nvSpPr>
        <p:spPr>
          <a:xfrm>
            <a:off x="5837620" y="3590063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020</a:t>
            </a:r>
          </a:p>
        </p:txBody>
      </p:sp>
      <p:sp>
        <p:nvSpPr>
          <p:cNvPr id="76" name="Freeform 75"/>
          <p:cNvSpPr/>
          <p:nvPr/>
        </p:nvSpPr>
        <p:spPr>
          <a:xfrm>
            <a:off x="5459406" y="4152298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208638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N-mixture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Counting # of individuals seen with repeated samples, not distance</a:t>
            </a:r>
          </a:p>
        </p:txBody>
      </p:sp>
      <p:pic>
        <p:nvPicPr>
          <p:cNvPr id="6" name="Picture 6" descr="http://www.pwrc.usgs.gov/Point/view/images/PointCountMethodDiagram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295" y="2323415"/>
            <a:ext cx="53263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5364048" y="3710673"/>
            <a:ext cx="937325" cy="12903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9120" y="4770862"/>
            <a:ext cx="1202253" cy="27891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5204052" y="5224380"/>
            <a:ext cx="1058173" cy="7818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41022" y="4885564"/>
            <a:ext cx="1056974" cy="1977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81143" y="4042414"/>
            <a:ext cx="46182" cy="304800"/>
          </a:xfrm>
          <a:prstGeom prst="rect">
            <a:avLst/>
          </a:prstGeom>
          <a:solidFill>
            <a:srgbClr val="825606"/>
          </a:solidFill>
          <a:ln>
            <a:solidFill>
              <a:srgbClr val="865B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959541" y="4648278"/>
            <a:ext cx="244511" cy="226887"/>
          </a:xfrm>
          <a:custGeom>
            <a:avLst/>
            <a:gdLst>
              <a:gd name="connsiteX0" fmla="*/ 13602 w 244511"/>
              <a:gd name="connsiteY0" fmla="*/ 225409 h 226887"/>
              <a:gd name="connsiteX1" fmla="*/ 41311 w 244511"/>
              <a:gd name="connsiteY1" fmla="*/ 151518 h 226887"/>
              <a:gd name="connsiteX2" fmla="*/ 59784 w 244511"/>
              <a:gd name="connsiteY2" fmla="*/ 86863 h 226887"/>
              <a:gd name="connsiteX3" fmla="*/ 78257 w 244511"/>
              <a:gd name="connsiteY3" fmla="*/ 3736 h 226887"/>
              <a:gd name="connsiteX4" fmla="*/ 216802 w 244511"/>
              <a:gd name="connsiteY4" fmla="*/ 12972 h 226887"/>
              <a:gd name="connsiteX5" fmla="*/ 226039 w 244511"/>
              <a:gd name="connsiteY5" fmla="*/ 96099 h 226887"/>
              <a:gd name="connsiteX6" fmla="*/ 244511 w 244511"/>
              <a:gd name="connsiteY6" fmla="*/ 169990 h 226887"/>
              <a:gd name="connsiteX7" fmla="*/ 226039 w 244511"/>
              <a:gd name="connsiteY7" fmla="*/ 197699 h 226887"/>
              <a:gd name="connsiteX8" fmla="*/ 13602 w 244511"/>
              <a:gd name="connsiteY8" fmla="*/ 225409 h 22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511" h="226887">
                <a:moveTo>
                  <a:pt x="13602" y="225409"/>
                </a:moveTo>
                <a:cubicBezTo>
                  <a:pt x="-17186" y="217712"/>
                  <a:pt x="9601" y="214938"/>
                  <a:pt x="41311" y="151518"/>
                </a:cubicBezTo>
                <a:cubicBezTo>
                  <a:pt x="48696" y="136748"/>
                  <a:pt x="55836" y="100682"/>
                  <a:pt x="59784" y="86863"/>
                </a:cubicBezTo>
                <a:cubicBezTo>
                  <a:pt x="77975" y="23193"/>
                  <a:pt x="61586" y="103756"/>
                  <a:pt x="78257" y="3736"/>
                </a:cubicBezTo>
                <a:cubicBezTo>
                  <a:pt x="124439" y="6815"/>
                  <a:pt x="177553" y="-11558"/>
                  <a:pt x="216802" y="12972"/>
                </a:cubicBezTo>
                <a:cubicBezTo>
                  <a:pt x="240444" y="27748"/>
                  <a:pt x="222096" y="68500"/>
                  <a:pt x="226039" y="96099"/>
                </a:cubicBezTo>
                <a:cubicBezTo>
                  <a:pt x="231612" y="135111"/>
                  <a:pt x="233766" y="137755"/>
                  <a:pt x="244511" y="169990"/>
                </a:cubicBezTo>
                <a:cubicBezTo>
                  <a:pt x="238354" y="179226"/>
                  <a:pt x="236975" y="195797"/>
                  <a:pt x="226039" y="197699"/>
                </a:cubicBezTo>
                <a:cubicBezTo>
                  <a:pt x="162268" y="208790"/>
                  <a:pt x="44390" y="233106"/>
                  <a:pt x="13602" y="225409"/>
                </a:cubicBezTo>
                <a:close/>
              </a:path>
            </a:pathLst>
          </a:custGeom>
          <a:solidFill>
            <a:srgbClr val="6DA26C"/>
          </a:solidFill>
          <a:ln>
            <a:solidFill>
              <a:srgbClr val="6DA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Closure</a:t>
            </a:r>
          </a:p>
          <a:p>
            <a:r>
              <a:rPr lang="en-US" sz="3200" dirty="0"/>
              <a:t>No false positives or double counts</a:t>
            </a:r>
          </a:p>
          <a:p>
            <a:r>
              <a:rPr lang="en-US" sz="3200" dirty="0"/>
              <a:t>Independence of detection (</a:t>
            </a:r>
            <a:r>
              <a:rPr lang="en-US" sz="3200" i="1" dirty="0"/>
              <a:t>p</a:t>
            </a:r>
            <a:r>
              <a:rPr lang="en-US" sz="3200" dirty="0"/>
              <a:t> of 1 individual = </a:t>
            </a:r>
            <a:r>
              <a:rPr lang="en-US" sz="3200" i="1" dirty="0"/>
              <a:t>p</a:t>
            </a:r>
            <a:r>
              <a:rPr lang="en-US" sz="3200" dirty="0"/>
              <a:t> of 10 individuals)</a:t>
            </a:r>
          </a:p>
          <a:p>
            <a:r>
              <a:rPr lang="en-US" sz="3200" dirty="0"/>
              <a:t>Homogeneity of detection among individuals</a:t>
            </a:r>
          </a:p>
        </p:txBody>
      </p:sp>
    </p:spTree>
    <p:extLst>
      <p:ext uri="{BB962C8B-B14F-4D97-AF65-F5344CB8AC3E}">
        <p14:creationId xmlns:p14="http://schemas.microsoft.com/office/powerpoint/2010/main" val="23926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N-mixture Model – single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Data: </a:t>
            </a:r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dirty="0"/>
              <a:t>(counts at site </a:t>
            </a:r>
            <a:r>
              <a:rPr lang="en-US" i="1" dirty="0" err="1"/>
              <a:t>i</a:t>
            </a:r>
            <a:r>
              <a:rPr lang="en-US" dirty="0"/>
              <a:t> on occasion 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 process/model: </a:t>
            </a:r>
          </a:p>
          <a:p>
            <a:pPr marL="0" indent="0" algn="ctr"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 process: </a:t>
            </a:r>
          </a:p>
          <a:p>
            <a:pPr marL="0" indent="0" algn="ctr">
              <a:buNone/>
            </a:pP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410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C5-E238-4B61-B9C2-619551E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probability: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36FB-62C3-48A1-8880-148E11E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detecting an individual is described with a binomial distribution</a:t>
            </a:r>
          </a:p>
          <a:p>
            <a:endParaRPr lang="en-US" dirty="0"/>
          </a:p>
          <a:p>
            <a:r>
              <a:rPr lang="en-US" dirty="0"/>
              <a:t>Logit link function:	</a:t>
            </a:r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Repeat visits allow us to estimate detection</a:t>
            </a:r>
          </a:p>
          <a:p>
            <a:endParaRPr lang="en-US" dirty="0"/>
          </a:p>
          <a:p>
            <a:r>
              <a:rPr lang="en-US" dirty="0"/>
              <a:t>Encounter history: 0210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461AB-2C64-413D-8315-24BAB4BE3251}"/>
              </a:ext>
            </a:extLst>
          </p:cNvPr>
          <p:cNvSpPr/>
          <p:nvPr/>
        </p:nvSpPr>
        <p:spPr>
          <a:xfrm>
            <a:off x="4323471" y="3478074"/>
            <a:ext cx="3545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logit(</a:t>
            </a:r>
            <a:r>
              <a:rPr lang="en-US" sz="2800" dirty="0" err="1"/>
              <a:t>p</a:t>
            </a:r>
            <a:r>
              <a:rPr lang="en-US" sz="2800" i="1" baseline="-25000" dirty="0" err="1"/>
              <a:t>ij</a:t>
            </a:r>
            <a:r>
              <a:rPr lang="en-US" sz="2800" dirty="0"/>
              <a:t>)= </a:t>
            </a:r>
            <a:r>
              <a:rPr lang="el-GR" sz="2800" dirty="0"/>
              <a:t>α</a:t>
            </a:r>
            <a:r>
              <a:rPr lang="en-US" sz="2800" baseline="-25000" dirty="0"/>
              <a:t>0</a:t>
            </a:r>
            <a:r>
              <a:rPr lang="en-US" sz="2800" dirty="0"/>
              <a:t> + </a:t>
            </a:r>
            <a:r>
              <a:rPr lang="el-GR" sz="2800" dirty="0"/>
              <a:t>α</a:t>
            </a:r>
            <a:r>
              <a:rPr lang="en-US" sz="2800" baseline="-25000" dirty="0"/>
              <a:t>1</a:t>
            </a:r>
            <a:r>
              <a:rPr lang="en-US" sz="2800" dirty="0"/>
              <a:t>D</a:t>
            </a:r>
            <a:r>
              <a:rPr lang="en-US" sz="2800" i="1" baseline="-25000" dirty="0"/>
              <a:t>ij</a:t>
            </a:r>
          </a:p>
        </p:txBody>
      </p:sp>
    </p:spTree>
    <p:extLst>
      <p:ext uri="{BB962C8B-B14F-4D97-AF65-F5344CB8AC3E}">
        <p14:creationId xmlns:p14="http://schemas.microsoft.com/office/powerpoint/2010/main" val="407635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786-15FA-4ABB-91EE-2D54792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Abundance: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0EF-8BEC-4801-844A-7935084A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abundance</a:t>
            </a:r>
          </a:p>
          <a:p>
            <a:pPr lvl="1"/>
            <a:r>
              <a:rPr lang="en-US" sz="2800" dirty="0"/>
              <a:t>Detection-corrected counts at each survey</a:t>
            </a:r>
          </a:p>
          <a:p>
            <a:pPr lvl="1"/>
            <a:endParaRPr lang="en-US" sz="2800" dirty="0"/>
          </a:p>
          <a:p>
            <a:r>
              <a:rPr lang="en-US" dirty="0"/>
              <a:t>Log link function: 	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 Poisson distribution</a:t>
            </a:r>
          </a:p>
          <a:p>
            <a:pPr lvl="1"/>
            <a:r>
              <a:rPr lang="en-US" sz="2800" dirty="0"/>
              <a:t>Common for count data</a:t>
            </a:r>
          </a:p>
          <a:p>
            <a:pPr lvl="1"/>
            <a:r>
              <a:rPr lang="en-US" sz="2800" dirty="0"/>
              <a:t>Will talk about other options in Session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3E9CE-E4A1-458D-A679-7976E249569F}"/>
              </a:ext>
            </a:extLst>
          </p:cNvPr>
          <p:cNvSpPr/>
          <p:nvPr/>
        </p:nvSpPr>
        <p:spPr>
          <a:xfrm>
            <a:off x="4344644" y="3739684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log(</a:t>
            </a:r>
            <a:r>
              <a:rPr lang="el-GR" sz="2800" i="1" dirty="0"/>
              <a:t>λ</a:t>
            </a:r>
            <a:r>
              <a:rPr lang="en-US" sz="2800" i="1" baseline="-25000" dirty="0" err="1"/>
              <a:t>i</a:t>
            </a:r>
            <a:r>
              <a:rPr lang="en-US" sz="2800" dirty="0"/>
              <a:t>) =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2639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949C-FE5B-4621-8E9F-65E11E3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BC-18EA-42E1-AC18-E5234AEC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627"/>
          </a:xfrm>
        </p:spPr>
        <p:txBody>
          <a:bodyPr/>
          <a:lstStyle/>
          <a:p>
            <a:r>
              <a:rPr lang="en-US" dirty="0"/>
              <a:t>Can include covariates for both detection probability and abundance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58610-3E83-4FB2-B870-EDFF0945608A}"/>
              </a:ext>
            </a:extLst>
          </p:cNvPr>
          <p:cNvSpPr txBox="1"/>
          <p:nvPr/>
        </p:nvSpPr>
        <p:spPr>
          <a:xfrm>
            <a:off x="838200" y="2546252"/>
            <a:ext cx="10515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Detection probability: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Cloud 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Abundance: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Elevation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Site treatments</a:t>
            </a:r>
          </a:p>
        </p:txBody>
      </p:sp>
    </p:spTree>
    <p:extLst>
      <p:ext uri="{BB962C8B-B14F-4D97-AF65-F5344CB8AC3E}">
        <p14:creationId xmlns:p14="http://schemas.microsoft.com/office/powerpoint/2010/main" val="253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Understand hierarchical models</a:t>
            </a:r>
          </a:p>
          <a:p>
            <a:endParaRPr lang="en-US" sz="3200" dirty="0"/>
          </a:p>
          <a:p>
            <a:r>
              <a:rPr lang="en-US" sz="3200" dirty="0"/>
              <a:t>Use hierarchical models to estimate detection probability and abundance</a:t>
            </a:r>
          </a:p>
          <a:p>
            <a:endParaRPr lang="en-US" sz="3200" dirty="0"/>
          </a:p>
          <a:p>
            <a:r>
              <a:rPr lang="en-US" sz="3200" dirty="0"/>
              <a:t>Incorporate environmental covariates that affect detection probability and abundance</a:t>
            </a:r>
          </a:p>
        </p:txBody>
      </p:sp>
    </p:spTree>
    <p:extLst>
      <p:ext uri="{BB962C8B-B14F-4D97-AF65-F5344CB8AC3E}">
        <p14:creationId xmlns:p14="http://schemas.microsoft.com/office/powerpoint/2010/main" val="27725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B74A-4D7F-4AD1-A57C-395CC59C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B934-5232-48A0-84D2-EA343034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Composed of a sequence of random variables where the realization of the random variable at one level being a parameter of the random variable at the next level down</a:t>
            </a:r>
          </a:p>
          <a:p>
            <a:endParaRPr lang="en-US" sz="3200" dirty="0"/>
          </a:p>
          <a:p>
            <a:r>
              <a:rPr lang="en-US" sz="3200" dirty="0"/>
              <a:t>X ~ f(ω)</a:t>
            </a:r>
          </a:p>
          <a:p>
            <a:r>
              <a:rPr lang="en-US" sz="3200" dirty="0"/>
              <a:t>Y ~ g(X, θ)</a:t>
            </a:r>
          </a:p>
        </p:txBody>
      </p:sp>
    </p:spTree>
    <p:extLst>
      <p:ext uri="{BB962C8B-B14F-4D97-AF65-F5344CB8AC3E}">
        <p14:creationId xmlns:p14="http://schemas.microsoft.com/office/powerpoint/2010/main" val="375441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B74A-4D7F-4AD1-A57C-395CC59C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B934-5232-48A0-84D2-EA343034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Composed of a sequence of random variables where the realization of the random variable at one level being a parameter of the random variable at the next level down</a:t>
            </a:r>
          </a:p>
          <a:p>
            <a:endParaRPr lang="en-US" sz="3200" dirty="0"/>
          </a:p>
          <a:p>
            <a:r>
              <a:rPr lang="en-US" sz="3200" dirty="0"/>
              <a:t>X ~ f(ω)</a:t>
            </a:r>
          </a:p>
          <a:p>
            <a:r>
              <a:rPr lang="en-US" sz="3200" dirty="0"/>
              <a:t>Y ~ g(X, θ)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43A9AA-5F39-4679-B789-535D69D05423}"/>
              </a:ext>
            </a:extLst>
          </p:cNvPr>
          <p:cNvSpPr/>
          <p:nvPr/>
        </p:nvSpPr>
        <p:spPr>
          <a:xfrm>
            <a:off x="1036947" y="3761295"/>
            <a:ext cx="461914" cy="641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D7C98-D868-46E7-A163-3F2B3EC3AD8E}"/>
              </a:ext>
            </a:extLst>
          </p:cNvPr>
          <p:cNvSpPr/>
          <p:nvPr/>
        </p:nvSpPr>
        <p:spPr>
          <a:xfrm>
            <a:off x="1898713" y="4345756"/>
            <a:ext cx="461914" cy="641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Explicitly account for different layers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/>
          <p:cNvSpPr/>
          <p:nvPr/>
        </p:nvSpPr>
        <p:spPr>
          <a:xfrm>
            <a:off x="7697337" y="2960911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Count Data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542812" y="2964162"/>
            <a:ext cx="2756848" cy="11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2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Explicitly account for different layers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/>
          <p:cNvSpPr/>
          <p:nvPr/>
        </p:nvSpPr>
        <p:spPr>
          <a:xfrm>
            <a:off x="7697337" y="2960911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Count Data</a:t>
            </a:r>
          </a:p>
        </p:txBody>
      </p:sp>
      <p:sp>
        <p:nvSpPr>
          <p:cNvPr id="8" name="Left Arrow 7"/>
          <p:cNvSpPr/>
          <p:nvPr/>
        </p:nvSpPr>
        <p:spPr>
          <a:xfrm>
            <a:off x="7697337" y="4037067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7130" y="4264350"/>
                <a:ext cx="3634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0" y="4264350"/>
                <a:ext cx="363496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3271" r="5195" b="4624"/>
          <a:stretch/>
        </p:blipFill>
        <p:spPr>
          <a:xfrm>
            <a:off x="1207877" y="4260868"/>
            <a:ext cx="1426717" cy="982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542812" y="2964162"/>
            <a:ext cx="2756848" cy="116176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5292EEA-E62F-44D9-BCA1-D1D794FBFF76}"/>
              </a:ext>
            </a:extLst>
          </p:cNvPr>
          <p:cNvSpPr/>
          <p:nvPr/>
        </p:nvSpPr>
        <p:spPr>
          <a:xfrm>
            <a:off x="4619134" y="3685880"/>
            <a:ext cx="1970202" cy="556182"/>
          </a:xfrm>
          <a:custGeom>
            <a:avLst/>
            <a:gdLst>
              <a:gd name="connsiteX0" fmla="*/ 1970202 w 1970202"/>
              <a:gd name="connsiteY0" fmla="*/ 0 h 556182"/>
              <a:gd name="connsiteX1" fmla="*/ 1951348 w 1970202"/>
              <a:gd name="connsiteY1" fmla="*/ 84842 h 556182"/>
              <a:gd name="connsiteX2" fmla="*/ 1941922 w 1970202"/>
              <a:gd name="connsiteY2" fmla="*/ 122549 h 556182"/>
              <a:gd name="connsiteX3" fmla="*/ 1923068 w 1970202"/>
              <a:gd name="connsiteY3" fmla="*/ 169683 h 556182"/>
              <a:gd name="connsiteX4" fmla="*/ 1866507 w 1970202"/>
              <a:gd name="connsiteY4" fmla="*/ 235671 h 556182"/>
              <a:gd name="connsiteX5" fmla="*/ 1800520 w 1970202"/>
              <a:gd name="connsiteY5" fmla="*/ 254524 h 556182"/>
              <a:gd name="connsiteX6" fmla="*/ 1772239 w 1970202"/>
              <a:gd name="connsiteY6" fmla="*/ 273378 h 556182"/>
              <a:gd name="connsiteX7" fmla="*/ 1602557 w 1970202"/>
              <a:gd name="connsiteY7" fmla="*/ 292231 h 556182"/>
              <a:gd name="connsiteX8" fmla="*/ 1404594 w 1970202"/>
              <a:gd name="connsiteY8" fmla="*/ 301658 h 556182"/>
              <a:gd name="connsiteX9" fmla="*/ 1150070 w 1970202"/>
              <a:gd name="connsiteY9" fmla="*/ 292231 h 556182"/>
              <a:gd name="connsiteX10" fmla="*/ 1074656 w 1970202"/>
              <a:gd name="connsiteY10" fmla="*/ 282805 h 556182"/>
              <a:gd name="connsiteX11" fmla="*/ 914400 w 1970202"/>
              <a:gd name="connsiteY11" fmla="*/ 273378 h 556182"/>
              <a:gd name="connsiteX12" fmla="*/ 801278 w 1970202"/>
              <a:gd name="connsiteY12" fmla="*/ 263951 h 556182"/>
              <a:gd name="connsiteX13" fmla="*/ 744718 w 1970202"/>
              <a:gd name="connsiteY13" fmla="*/ 254524 h 556182"/>
              <a:gd name="connsiteX14" fmla="*/ 461913 w 1970202"/>
              <a:gd name="connsiteY14" fmla="*/ 235671 h 556182"/>
              <a:gd name="connsiteX15" fmla="*/ 141402 w 1970202"/>
              <a:gd name="connsiteY15" fmla="*/ 235671 h 556182"/>
              <a:gd name="connsiteX16" fmla="*/ 113122 w 1970202"/>
              <a:gd name="connsiteY16" fmla="*/ 245097 h 556182"/>
              <a:gd name="connsiteX17" fmla="*/ 75414 w 1970202"/>
              <a:gd name="connsiteY17" fmla="*/ 254524 h 556182"/>
              <a:gd name="connsiteX18" fmla="*/ 47134 w 1970202"/>
              <a:gd name="connsiteY18" fmla="*/ 273378 h 556182"/>
              <a:gd name="connsiteX19" fmla="*/ 28280 w 1970202"/>
              <a:gd name="connsiteY19" fmla="*/ 301658 h 556182"/>
              <a:gd name="connsiteX20" fmla="*/ 0 w 1970202"/>
              <a:gd name="connsiteY20" fmla="*/ 377073 h 556182"/>
              <a:gd name="connsiteX21" fmla="*/ 9427 w 1970202"/>
              <a:gd name="connsiteY21" fmla="*/ 518475 h 556182"/>
              <a:gd name="connsiteX22" fmla="*/ 18854 w 1970202"/>
              <a:gd name="connsiteY22" fmla="*/ 556182 h 55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70202" h="556182">
                <a:moveTo>
                  <a:pt x="1970202" y="0"/>
                </a:moveTo>
                <a:cubicBezTo>
                  <a:pt x="1953187" y="102086"/>
                  <a:pt x="1969915" y="19856"/>
                  <a:pt x="1951348" y="84842"/>
                </a:cubicBezTo>
                <a:cubicBezTo>
                  <a:pt x="1947789" y="97299"/>
                  <a:pt x="1946019" y="110258"/>
                  <a:pt x="1941922" y="122549"/>
                </a:cubicBezTo>
                <a:cubicBezTo>
                  <a:pt x="1936571" y="138602"/>
                  <a:pt x="1930636" y="154548"/>
                  <a:pt x="1923068" y="169683"/>
                </a:cubicBezTo>
                <a:cubicBezTo>
                  <a:pt x="1911997" y="191824"/>
                  <a:pt x="1884544" y="222788"/>
                  <a:pt x="1866507" y="235671"/>
                </a:cubicBezTo>
                <a:cubicBezTo>
                  <a:pt x="1859228" y="240871"/>
                  <a:pt x="1804459" y="253539"/>
                  <a:pt x="1800520" y="254524"/>
                </a:cubicBezTo>
                <a:cubicBezTo>
                  <a:pt x="1791093" y="260809"/>
                  <a:pt x="1782987" y="269795"/>
                  <a:pt x="1772239" y="273378"/>
                </a:cubicBezTo>
                <a:cubicBezTo>
                  <a:pt x="1741290" y="283694"/>
                  <a:pt x="1610139" y="291771"/>
                  <a:pt x="1602557" y="292231"/>
                </a:cubicBezTo>
                <a:cubicBezTo>
                  <a:pt x="1536616" y="296227"/>
                  <a:pt x="1470582" y="298516"/>
                  <a:pt x="1404594" y="301658"/>
                </a:cubicBezTo>
                <a:cubicBezTo>
                  <a:pt x="1319753" y="298516"/>
                  <a:pt x="1234831" y="297074"/>
                  <a:pt x="1150070" y="292231"/>
                </a:cubicBezTo>
                <a:cubicBezTo>
                  <a:pt x="1124778" y="290786"/>
                  <a:pt x="1099909" y="284825"/>
                  <a:pt x="1074656" y="282805"/>
                </a:cubicBezTo>
                <a:cubicBezTo>
                  <a:pt x="1021315" y="278538"/>
                  <a:pt x="967784" y="277060"/>
                  <a:pt x="914400" y="273378"/>
                </a:cubicBezTo>
                <a:cubicBezTo>
                  <a:pt x="876652" y="270775"/>
                  <a:pt x="838985" y="267093"/>
                  <a:pt x="801278" y="263951"/>
                </a:cubicBezTo>
                <a:cubicBezTo>
                  <a:pt x="782425" y="260809"/>
                  <a:pt x="763684" y="256895"/>
                  <a:pt x="744718" y="254524"/>
                </a:cubicBezTo>
                <a:cubicBezTo>
                  <a:pt x="640128" y="241450"/>
                  <a:pt x="577798" y="241465"/>
                  <a:pt x="461913" y="235671"/>
                </a:cubicBezTo>
                <a:cubicBezTo>
                  <a:pt x="312618" y="220741"/>
                  <a:pt x="351208" y="220130"/>
                  <a:pt x="141402" y="235671"/>
                </a:cubicBezTo>
                <a:cubicBezTo>
                  <a:pt x="131493" y="236405"/>
                  <a:pt x="122676" y="242367"/>
                  <a:pt x="113122" y="245097"/>
                </a:cubicBezTo>
                <a:cubicBezTo>
                  <a:pt x="100664" y="248656"/>
                  <a:pt x="87983" y="251382"/>
                  <a:pt x="75414" y="254524"/>
                </a:cubicBezTo>
                <a:cubicBezTo>
                  <a:pt x="65987" y="260809"/>
                  <a:pt x="55145" y="265367"/>
                  <a:pt x="47134" y="273378"/>
                </a:cubicBezTo>
                <a:cubicBezTo>
                  <a:pt x="39123" y="281389"/>
                  <a:pt x="33901" y="291821"/>
                  <a:pt x="28280" y="301658"/>
                </a:cubicBezTo>
                <a:cubicBezTo>
                  <a:pt x="6372" y="339997"/>
                  <a:pt x="10310" y="335834"/>
                  <a:pt x="0" y="377073"/>
                </a:cubicBezTo>
                <a:cubicBezTo>
                  <a:pt x="3142" y="424207"/>
                  <a:pt x="4482" y="471496"/>
                  <a:pt x="9427" y="518475"/>
                </a:cubicBezTo>
                <a:cubicBezTo>
                  <a:pt x="10783" y="531360"/>
                  <a:pt x="18854" y="556182"/>
                  <a:pt x="18854" y="5561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Explicitly account for different layers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/>
          <p:cNvSpPr/>
          <p:nvPr/>
        </p:nvSpPr>
        <p:spPr>
          <a:xfrm>
            <a:off x="7697337" y="2960911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Count Data</a:t>
            </a:r>
          </a:p>
        </p:txBody>
      </p:sp>
      <p:sp>
        <p:nvSpPr>
          <p:cNvPr id="8" name="Left Arrow 7"/>
          <p:cNvSpPr/>
          <p:nvPr/>
        </p:nvSpPr>
        <p:spPr>
          <a:xfrm>
            <a:off x="7697337" y="4037067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9" name="Left Arrow 8"/>
          <p:cNvSpPr/>
          <p:nvPr/>
        </p:nvSpPr>
        <p:spPr>
          <a:xfrm>
            <a:off x="7697337" y="5119222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7130" y="4264350"/>
                <a:ext cx="36727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0" y="4264350"/>
                <a:ext cx="36727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51192" y="5326032"/>
                <a:ext cx="19747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92" y="5326032"/>
                <a:ext cx="19747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3271" r="5195" b="4624"/>
          <a:stretch/>
        </p:blipFill>
        <p:spPr>
          <a:xfrm>
            <a:off x="1207877" y="4260868"/>
            <a:ext cx="1426717" cy="982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542812" y="2964162"/>
            <a:ext cx="2756848" cy="116176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48000" y="533202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D59995-89B9-4AA0-AFB9-8211971B882A}"/>
              </a:ext>
            </a:extLst>
          </p:cNvPr>
          <p:cNvSpPr/>
          <p:nvPr/>
        </p:nvSpPr>
        <p:spPr>
          <a:xfrm>
            <a:off x="4891317" y="4773451"/>
            <a:ext cx="2320302" cy="556182"/>
          </a:xfrm>
          <a:custGeom>
            <a:avLst/>
            <a:gdLst>
              <a:gd name="connsiteX0" fmla="*/ 1970202 w 1970202"/>
              <a:gd name="connsiteY0" fmla="*/ 0 h 556182"/>
              <a:gd name="connsiteX1" fmla="*/ 1951348 w 1970202"/>
              <a:gd name="connsiteY1" fmla="*/ 84842 h 556182"/>
              <a:gd name="connsiteX2" fmla="*/ 1941922 w 1970202"/>
              <a:gd name="connsiteY2" fmla="*/ 122549 h 556182"/>
              <a:gd name="connsiteX3" fmla="*/ 1923068 w 1970202"/>
              <a:gd name="connsiteY3" fmla="*/ 169683 h 556182"/>
              <a:gd name="connsiteX4" fmla="*/ 1866507 w 1970202"/>
              <a:gd name="connsiteY4" fmla="*/ 235671 h 556182"/>
              <a:gd name="connsiteX5" fmla="*/ 1800520 w 1970202"/>
              <a:gd name="connsiteY5" fmla="*/ 254524 h 556182"/>
              <a:gd name="connsiteX6" fmla="*/ 1772239 w 1970202"/>
              <a:gd name="connsiteY6" fmla="*/ 273378 h 556182"/>
              <a:gd name="connsiteX7" fmla="*/ 1602557 w 1970202"/>
              <a:gd name="connsiteY7" fmla="*/ 292231 h 556182"/>
              <a:gd name="connsiteX8" fmla="*/ 1404594 w 1970202"/>
              <a:gd name="connsiteY8" fmla="*/ 301658 h 556182"/>
              <a:gd name="connsiteX9" fmla="*/ 1150070 w 1970202"/>
              <a:gd name="connsiteY9" fmla="*/ 292231 h 556182"/>
              <a:gd name="connsiteX10" fmla="*/ 1074656 w 1970202"/>
              <a:gd name="connsiteY10" fmla="*/ 282805 h 556182"/>
              <a:gd name="connsiteX11" fmla="*/ 914400 w 1970202"/>
              <a:gd name="connsiteY11" fmla="*/ 273378 h 556182"/>
              <a:gd name="connsiteX12" fmla="*/ 801278 w 1970202"/>
              <a:gd name="connsiteY12" fmla="*/ 263951 h 556182"/>
              <a:gd name="connsiteX13" fmla="*/ 744718 w 1970202"/>
              <a:gd name="connsiteY13" fmla="*/ 254524 h 556182"/>
              <a:gd name="connsiteX14" fmla="*/ 461913 w 1970202"/>
              <a:gd name="connsiteY14" fmla="*/ 235671 h 556182"/>
              <a:gd name="connsiteX15" fmla="*/ 141402 w 1970202"/>
              <a:gd name="connsiteY15" fmla="*/ 235671 h 556182"/>
              <a:gd name="connsiteX16" fmla="*/ 113122 w 1970202"/>
              <a:gd name="connsiteY16" fmla="*/ 245097 h 556182"/>
              <a:gd name="connsiteX17" fmla="*/ 75414 w 1970202"/>
              <a:gd name="connsiteY17" fmla="*/ 254524 h 556182"/>
              <a:gd name="connsiteX18" fmla="*/ 47134 w 1970202"/>
              <a:gd name="connsiteY18" fmla="*/ 273378 h 556182"/>
              <a:gd name="connsiteX19" fmla="*/ 28280 w 1970202"/>
              <a:gd name="connsiteY19" fmla="*/ 301658 h 556182"/>
              <a:gd name="connsiteX20" fmla="*/ 0 w 1970202"/>
              <a:gd name="connsiteY20" fmla="*/ 377073 h 556182"/>
              <a:gd name="connsiteX21" fmla="*/ 9427 w 1970202"/>
              <a:gd name="connsiteY21" fmla="*/ 518475 h 556182"/>
              <a:gd name="connsiteX22" fmla="*/ 18854 w 1970202"/>
              <a:gd name="connsiteY22" fmla="*/ 556182 h 55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70202" h="556182">
                <a:moveTo>
                  <a:pt x="1970202" y="0"/>
                </a:moveTo>
                <a:cubicBezTo>
                  <a:pt x="1953187" y="102086"/>
                  <a:pt x="1969915" y="19856"/>
                  <a:pt x="1951348" y="84842"/>
                </a:cubicBezTo>
                <a:cubicBezTo>
                  <a:pt x="1947789" y="97299"/>
                  <a:pt x="1946019" y="110258"/>
                  <a:pt x="1941922" y="122549"/>
                </a:cubicBezTo>
                <a:cubicBezTo>
                  <a:pt x="1936571" y="138602"/>
                  <a:pt x="1930636" y="154548"/>
                  <a:pt x="1923068" y="169683"/>
                </a:cubicBezTo>
                <a:cubicBezTo>
                  <a:pt x="1911997" y="191824"/>
                  <a:pt x="1884544" y="222788"/>
                  <a:pt x="1866507" y="235671"/>
                </a:cubicBezTo>
                <a:cubicBezTo>
                  <a:pt x="1859228" y="240871"/>
                  <a:pt x="1804459" y="253539"/>
                  <a:pt x="1800520" y="254524"/>
                </a:cubicBezTo>
                <a:cubicBezTo>
                  <a:pt x="1791093" y="260809"/>
                  <a:pt x="1782987" y="269795"/>
                  <a:pt x="1772239" y="273378"/>
                </a:cubicBezTo>
                <a:cubicBezTo>
                  <a:pt x="1741290" y="283694"/>
                  <a:pt x="1610139" y="291771"/>
                  <a:pt x="1602557" y="292231"/>
                </a:cubicBezTo>
                <a:cubicBezTo>
                  <a:pt x="1536616" y="296227"/>
                  <a:pt x="1470582" y="298516"/>
                  <a:pt x="1404594" y="301658"/>
                </a:cubicBezTo>
                <a:cubicBezTo>
                  <a:pt x="1319753" y="298516"/>
                  <a:pt x="1234831" y="297074"/>
                  <a:pt x="1150070" y="292231"/>
                </a:cubicBezTo>
                <a:cubicBezTo>
                  <a:pt x="1124778" y="290786"/>
                  <a:pt x="1099909" y="284825"/>
                  <a:pt x="1074656" y="282805"/>
                </a:cubicBezTo>
                <a:cubicBezTo>
                  <a:pt x="1021315" y="278538"/>
                  <a:pt x="967784" y="277060"/>
                  <a:pt x="914400" y="273378"/>
                </a:cubicBezTo>
                <a:cubicBezTo>
                  <a:pt x="876652" y="270775"/>
                  <a:pt x="838985" y="267093"/>
                  <a:pt x="801278" y="263951"/>
                </a:cubicBezTo>
                <a:cubicBezTo>
                  <a:pt x="782425" y="260809"/>
                  <a:pt x="763684" y="256895"/>
                  <a:pt x="744718" y="254524"/>
                </a:cubicBezTo>
                <a:cubicBezTo>
                  <a:pt x="640128" y="241450"/>
                  <a:pt x="577798" y="241465"/>
                  <a:pt x="461913" y="235671"/>
                </a:cubicBezTo>
                <a:cubicBezTo>
                  <a:pt x="312618" y="220741"/>
                  <a:pt x="351208" y="220130"/>
                  <a:pt x="141402" y="235671"/>
                </a:cubicBezTo>
                <a:cubicBezTo>
                  <a:pt x="131493" y="236405"/>
                  <a:pt x="122676" y="242367"/>
                  <a:pt x="113122" y="245097"/>
                </a:cubicBezTo>
                <a:cubicBezTo>
                  <a:pt x="100664" y="248656"/>
                  <a:pt x="87983" y="251382"/>
                  <a:pt x="75414" y="254524"/>
                </a:cubicBezTo>
                <a:cubicBezTo>
                  <a:pt x="65987" y="260809"/>
                  <a:pt x="55145" y="265367"/>
                  <a:pt x="47134" y="273378"/>
                </a:cubicBezTo>
                <a:cubicBezTo>
                  <a:pt x="39123" y="281389"/>
                  <a:pt x="33901" y="291821"/>
                  <a:pt x="28280" y="301658"/>
                </a:cubicBezTo>
                <a:cubicBezTo>
                  <a:pt x="6372" y="339997"/>
                  <a:pt x="10310" y="335834"/>
                  <a:pt x="0" y="377073"/>
                </a:cubicBezTo>
                <a:cubicBezTo>
                  <a:pt x="3142" y="424207"/>
                  <a:pt x="4482" y="471496"/>
                  <a:pt x="9427" y="518475"/>
                </a:cubicBezTo>
                <a:cubicBezTo>
                  <a:pt x="10783" y="531360"/>
                  <a:pt x="18854" y="556182"/>
                  <a:pt x="18854" y="5561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B0D-5903-45C9-868E-863D21BD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hierarchical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0972-D40E-419A-9652-20DA9958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Help deal with biases</a:t>
            </a:r>
          </a:p>
          <a:p>
            <a:endParaRPr lang="en-US" sz="3200" dirty="0"/>
          </a:p>
          <a:p>
            <a:r>
              <a:rPr lang="en-US" sz="3200" dirty="0"/>
              <a:t>Multiple linear models layered together</a:t>
            </a:r>
          </a:p>
          <a:p>
            <a:endParaRPr lang="en-US" sz="3200" dirty="0"/>
          </a:p>
          <a:p>
            <a:r>
              <a:rPr lang="en-US" sz="3200" dirty="0"/>
              <a:t>Separate observation and process error</a:t>
            </a:r>
          </a:p>
        </p:txBody>
      </p:sp>
    </p:spTree>
    <p:extLst>
      <p:ext uri="{BB962C8B-B14F-4D97-AF65-F5344CB8AC3E}">
        <p14:creationId xmlns:p14="http://schemas.microsoft.com/office/powerpoint/2010/main" val="330013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Measuring abundance/density</a:t>
            </a:r>
          </a:p>
          <a:p>
            <a:endParaRPr lang="en-US" sz="3600" dirty="0"/>
          </a:p>
          <a:p>
            <a:r>
              <a:rPr lang="en-US" sz="3600" dirty="0"/>
              <a:t>Using multiple occasions to estimate detection probability</a:t>
            </a:r>
          </a:p>
          <a:p>
            <a:endParaRPr lang="en-US" sz="3600" dirty="0"/>
          </a:p>
          <a:p>
            <a:r>
              <a:rPr lang="en-US" sz="3600" dirty="0"/>
              <a:t>Similar to 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28224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560</Words>
  <Application>Microsoft Office PowerPoint</Application>
  <PresentationFormat>Widescreen</PresentationFormat>
  <Paragraphs>118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Lucida Sans</vt:lpstr>
      <vt:lpstr>Times New Roman</vt:lpstr>
      <vt:lpstr>Office Theme</vt:lpstr>
      <vt:lpstr>Hierarchical &amp;  N-Mixture Models</vt:lpstr>
      <vt:lpstr>Learning Objectives</vt:lpstr>
      <vt:lpstr>Hierarchical Model</vt:lpstr>
      <vt:lpstr>Hierarchical Model</vt:lpstr>
      <vt:lpstr>Hierarchical Models</vt:lpstr>
      <vt:lpstr>Hierarchical Models</vt:lpstr>
      <vt:lpstr>Hierarchical Models</vt:lpstr>
      <vt:lpstr>Why use hierarchical models?</vt:lpstr>
      <vt:lpstr>N-mixture Models</vt:lpstr>
      <vt:lpstr>N-mixture Models</vt:lpstr>
      <vt:lpstr>N-mixture Model</vt:lpstr>
      <vt:lpstr>Model Assumptions</vt:lpstr>
      <vt:lpstr>N-mixture Model – single year</vt:lpstr>
      <vt:lpstr>Detection probability: p</vt:lpstr>
      <vt:lpstr>Abundance: N</vt:lpstr>
      <vt:lpstr>Incorporating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2, Lecture 2</dc:title>
  <dc:creator>Microsoft account</dc:creator>
  <cp:lastModifiedBy>Beth Ross</cp:lastModifiedBy>
  <cp:revision>37</cp:revision>
  <dcterms:created xsi:type="dcterms:W3CDTF">2016-12-02T17:51:24Z</dcterms:created>
  <dcterms:modified xsi:type="dcterms:W3CDTF">2020-06-15T17:21:12Z</dcterms:modified>
</cp:coreProperties>
</file>