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88" r:id="rId5"/>
    <p:sldId id="291" r:id="rId6"/>
    <p:sldId id="289" r:id="rId7"/>
    <p:sldId id="290" r:id="rId8"/>
    <p:sldId id="277" r:id="rId9"/>
    <p:sldId id="292" r:id="rId10"/>
    <p:sldId id="293" r:id="rId11"/>
    <p:sldId id="294" r:id="rId12"/>
    <p:sldId id="29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A898-07DA-447D-8D21-E28014219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7061B-CE47-4D5B-9972-4C83ADBE5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CCE11-F9A5-47F9-AE4C-F348B97B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CC82-2199-4FC4-B872-BE2E4B471F6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C9215-926B-4A7A-9E5E-9D6763CFB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33FAA-5492-4C31-ADAE-90D33D02E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835D-988C-45AF-A3DB-ABE7D2E9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4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68746-902D-4A1E-8251-7369844EC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5695F-5CBA-48FC-BD69-6B5CDD94A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481EB-66C2-4ABA-AABA-C74A9211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CC82-2199-4FC4-B872-BE2E4B471F6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F895F-4102-4DC4-BD2A-E338CEF0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05CED-E789-4A24-B505-E177D9DCD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835D-988C-45AF-A3DB-ABE7D2E9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3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9C8F2-172D-4733-9E82-8BCE86EA4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691BC-41E3-49E8-9D1A-CAE52BC13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D7DC3-160B-46FF-BFC4-FB5DE8FB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CC82-2199-4FC4-B872-BE2E4B471F6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5E12-7453-491D-95D3-A945D4D83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71389-86D5-4342-9284-3C690299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835D-988C-45AF-A3DB-ABE7D2E9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3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E6A7-5BC8-4BD2-B907-85B958BB9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9BE75-B7A8-4E3E-B242-7CDFF916F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F858D-F6BF-4316-96D2-FDB0A8ED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CC82-2199-4FC4-B872-BE2E4B471F6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E2066-B815-4EDE-8EB2-847486493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1E795-3336-40D8-B6CE-26639EB2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835D-988C-45AF-A3DB-ABE7D2E9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0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0295-38A2-4F7D-AA8C-9533786DB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7B307-9B92-40FE-A027-3D9D852BE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A4026-198F-417C-B753-6F4C4E7A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CC82-2199-4FC4-B872-BE2E4B471F6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1D8FB-36CF-40C5-A8A7-88E7F32E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DE76-C436-4995-A30C-38362709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835D-988C-45AF-A3DB-ABE7D2E9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8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17B9-E538-4E5A-8EBE-1FADADD8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3E4F6-8994-46F1-BFC5-4B1AFAE21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118C0-A704-46B9-9E3B-2998CBC88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E66CB-1EE0-4AC9-9E7C-391BF147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CC82-2199-4FC4-B872-BE2E4B471F6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EFBDE-DF8E-4AA3-AA4C-915F8C6D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0572E-1987-48AD-8476-4CBEC0F2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835D-988C-45AF-A3DB-ABE7D2E9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1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B6F0D-2042-43D9-8884-55D3AB6F4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9201F-DFB8-4F3D-A7F9-6285C3294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6B62A-03AB-45A3-B5FC-D49EFD7FD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6B8985-1D95-4962-B283-1F8FAE363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0202C-4E5D-4775-87DA-F36444220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6F6BC3-780C-4C4B-AD9E-CEA71D9A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CC82-2199-4FC4-B872-BE2E4B471F6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F099C-FD24-4B3B-B825-978E45A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6910A5-F2BA-4088-8C55-296049EC0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835D-988C-45AF-A3DB-ABE7D2E9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2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4027C-C1C4-4D0B-8298-B9FB615E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4244B-DE3E-472D-8FEA-9A1726C1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CC82-2199-4FC4-B872-BE2E4B471F6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28B27-E9C3-4686-8CD8-815EF20B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A034A-9E08-4BF9-9936-DEF2156B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835D-988C-45AF-A3DB-ABE7D2E9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1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CD52A-37A4-4A47-9DE6-DABD7C0D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CC82-2199-4FC4-B872-BE2E4B471F6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5CDB8-BB69-4662-9AA4-E96FD5AC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46724-A000-46E3-AF5B-38F86909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835D-988C-45AF-A3DB-ABE7D2E9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2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AAD4F-6D9B-488F-AFAF-7EB1C78EF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C7B30-B14E-418B-A2A4-29311B6A8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B2D65-AE2E-4865-B7C7-61D031EA4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AEED4-E52A-4F9F-81C8-5272A451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CC82-2199-4FC4-B872-BE2E4B471F6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41CCB-B242-45B0-822D-7DBF03A2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0F686-3351-4314-8692-9D3663EA7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835D-988C-45AF-A3DB-ABE7D2E9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3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F8783-9620-4AB6-A565-9E921A2F0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31882E-4C7D-48FC-8916-4C8DE6F761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05644-1963-4B06-AEA9-6EA8E4FDC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B1172-9034-4A2A-A763-1257FA07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CC82-2199-4FC4-B872-BE2E4B471F6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04089-D16B-4BA1-AD14-F2BD2F004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699B3-1587-4568-BA4B-E0C7DDCE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835D-988C-45AF-A3DB-ABE7D2E9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9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5043D-B168-4911-8B5D-074360008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0AD06-E654-46B8-B83C-C56A8BBE9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25696-C0DC-4C91-AE30-7D203CF76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CCC82-2199-4FC4-B872-BE2E4B471F6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22ECB-1744-4EEB-B564-355A332D2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8C27F-6C5E-4ED6-868C-BFC084477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6835D-988C-45AF-A3DB-ABE7D2E9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6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98AEB-40FA-42AB-883B-25C89E54F0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N-mixture Models</a:t>
            </a:r>
          </a:p>
        </p:txBody>
      </p:sp>
    </p:spTree>
    <p:extLst>
      <p:ext uri="{BB962C8B-B14F-4D97-AF65-F5344CB8AC3E}">
        <p14:creationId xmlns:p14="http://schemas.microsoft.com/office/powerpoint/2010/main" val="2357207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6D27-90B7-41D9-8645-848A8CDC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Survey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5F2A-A874-41AD-8E64-4914083A2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Removal data</a:t>
            </a:r>
          </a:p>
          <a:p>
            <a:pPr lvl="1"/>
            <a:r>
              <a:rPr lang="en-US" sz="3200" dirty="0"/>
              <a:t>For birds, only counting new birds heard during point count</a:t>
            </a:r>
          </a:p>
          <a:p>
            <a:pPr marL="457200" lvl="1" indent="0">
              <a:buNone/>
            </a:pPr>
            <a:endParaRPr lang="en-US" sz="3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C077DA-A816-4033-878E-47D22145BB8B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838200" y="4001294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0CEAE3-7783-4545-B401-998E205ADEFA}"/>
              </a:ext>
            </a:extLst>
          </p:cNvPr>
          <p:cNvCxnSpPr/>
          <p:nvPr/>
        </p:nvCxnSpPr>
        <p:spPr>
          <a:xfrm>
            <a:off x="2729948" y="3737113"/>
            <a:ext cx="0" cy="649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13EDE6-18F2-4E72-B622-A1E4DBBFCE8A}"/>
              </a:ext>
            </a:extLst>
          </p:cNvPr>
          <p:cNvCxnSpPr/>
          <p:nvPr/>
        </p:nvCxnSpPr>
        <p:spPr>
          <a:xfrm>
            <a:off x="5665304" y="3737113"/>
            <a:ext cx="0" cy="649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AA0E91-58B7-4D0A-A68D-681AB523FDED}"/>
              </a:ext>
            </a:extLst>
          </p:cNvPr>
          <p:cNvCxnSpPr/>
          <p:nvPr/>
        </p:nvCxnSpPr>
        <p:spPr>
          <a:xfrm>
            <a:off x="8527774" y="3737113"/>
            <a:ext cx="0" cy="649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EDB269-7416-4F47-932E-5E53DF788C55}"/>
              </a:ext>
            </a:extLst>
          </p:cNvPr>
          <p:cNvSpPr txBox="1"/>
          <p:nvPr/>
        </p:nvSpPr>
        <p:spPr>
          <a:xfrm>
            <a:off x="1313622" y="4080810"/>
            <a:ext cx="94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1-3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B50EF3-4C42-43A2-B891-CF225E4528DE}"/>
              </a:ext>
            </a:extLst>
          </p:cNvPr>
          <p:cNvSpPr txBox="1"/>
          <p:nvPr/>
        </p:nvSpPr>
        <p:spPr>
          <a:xfrm>
            <a:off x="3690731" y="4080810"/>
            <a:ext cx="94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4-6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142338-40E3-421C-B5A7-07D9EC839F69}"/>
              </a:ext>
            </a:extLst>
          </p:cNvPr>
          <p:cNvSpPr txBox="1"/>
          <p:nvPr/>
        </p:nvSpPr>
        <p:spPr>
          <a:xfrm>
            <a:off x="6626087" y="4080810"/>
            <a:ext cx="94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7-9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1D14CF-6C0E-4666-934B-0B336FFEC28B}"/>
              </a:ext>
            </a:extLst>
          </p:cNvPr>
          <p:cNvSpPr txBox="1"/>
          <p:nvPr/>
        </p:nvSpPr>
        <p:spPr>
          <a:xfrm>
            <a:off x="9561442" y="4080810"/>
            <a:ext cx="102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9-11</a:t>
            </a:r>
          </a:p>
        </p:txBody>
      </p:sp>
      <p:pic>
        <p:nvPicPr>
          <p:cNvPr id="15" name="Graphic 14" descr="Sparrow">
            <a:extLst>
              <a:ext uri="{FF2B5EF4-FFF2-40B4-BE49-F238E27FC236}">
                <a16:creationId xmlns:a16="http://schemas.microsoft.com/office/drawing/2014/main" id="{61945163-F382-4777-855C-830C25EE4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491" y="3276635"/>
            <a:ext cx="589722" cy="589722"/>
          </a:xfrm>
          <a:prstGeom prst="rect">
            <a:avLst/>
          </a:prstGeom>
        </p:spPr>
      </p:pic>
      <p:pic>
        <p:nvPicPr>
          <p:cNvPr id="16" name="Graphic 15" descr="Sparrow">
            <a:extLst>
              <a:ext uri="{FF2B5EF4-FFF2-40B4-BE49-F238E27FC236}">
                <a16:creationId xmlns:a16="http://schemas.microsoft.com/office/drawing/2014/main" id="{34714E67-023E-4159-8251-8B042241D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9723" y="3411572"/>
            <a:ext cx="589722" cy="589722"/>
          </a:xfrm>
          <a:prstGeom prst="rect">
            <a:avLst/>
          </a:prstGeom>
        </p:spPr>
      </p:pic>
      <p:pic>
        <p:nvPicPr>
          <p:cNvPr id="17" name="Graphic 16" descr="Sparrow">
            <a:extLst>
              <a:ext uri="{FF2B5EF4-FFF2-40B4-BE49-F238E27FC236}">
                <a16:creationId xmlns:a16="http://schemas.microsoft.com/office/drawing/2014/main" id="{AF4BF25D-7A98-4436-BCB0-E66774F685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1226" y="3332057"/>
            <a:ext cx="589722" cy="589722"/>
          </a:xfrm>
          <a:prstGeom prst="rect">
            <a:avLst/>
          </a:prstGeom>
        </p:spPr>
      </p:pic>
      <p:pic>
        <p:nvPicPr>
          <p:cNvPr id="18" name="Graphic 17" descr="Sparrow">
            <a:extLst>
              <a:ext uri="{FF2B5EF4-FFF2-40B4-BE49-F238E27FC236}">
                <a16:creationId xmlns:a16="http://schemas.microsoft.com/office/drawing/2014/main" id="{BFAA6B28-1A12-447D-B1F7-EABF87ADB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98973" y="3466994"/>
            <a:ext cx="589722" cy="58972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BA8353D-F7B6-4FA9-A137-C3344CFA4B10}"/>
              </a:ext>
            </a:extLst>
          </p:cNvPr>
          <p:cNvSpPr txBox="1"/>
          <p:nvPr/>
        </p:nvSpPr>
        <p:spPr>
          <a:xfrm>
            <a:off x="636104" y="5406887"/>
            <a:ext cx="3674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Encounter history: 2010</a:t>
            </a:r>
          </a:p>
        </p:txBody>
      </p:sp>
      <p:sp>
        <p:nvSpPr>
          <p:cNvPr id="20" name="&quot;Not Allowed&quot; Symbol 19">
            <a:extLst>
              <a:ext uri="{FF2B5EF4-FFF2-40B4-BE49-F238E27FC236}">
                <a16:creationId xmlns:a16="http://schemas.microsoft.com/office/drawing/2014/main" id="{65583CDE-7C11-4CC8-9C53-3C3C37D008BD}"/>
              </a:ext>
            </a:extLst>
          </p:cNvPr>
          <p:cNvSpPr/>
          <p:nvPr/>
        </p:nvSpPr>
        <p:spPr>
          <a:xfrm>
            <a:off x="6771860" y="3429000"/>
            <a:ext cx="589722" cy="591239"/>
          </a:xfrm>
          <a:prstGeom prst="noSmoking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758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8A56-8331-4A7F-A8DF-B90043BED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Detection Probabilities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EC905-9C10-4F80-9FBF-41F5FEA82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Observation model is multinomial for removal sampling</a:t>
            </a:r>
          </a:p>
          <a:p>
            <a:r>
              <a:rPr lang="en-US" sz="3200" dirty="0"/>
              <a:t>We instead of removal frequencies for each sampling period</a:t>
            </a:r>
          </a:p>
          <a:p>
            <a:pPr lvl="1"/>
            <a:r>
              <a:rPr lang="en-US" sz="2800" dirty="0"/>
              <a:t>π</a:t>
            </a:r>
            <a:r>
              <a:rPr lang="en-US" sz="2800" baseline="-25000" dirty="0"/>
              <a:t>1</a:t>
            </a:r>
            <a:r>
              <a:rPr lang="en-US" sz="2800" dirty="0"/>
              <a:t> = p</a:t>
            </a:r>
          </a:p>
          <a:p>
            <a:pPr lvl="1"/>
            <a:r>
              <a:rPr lang="en-US" sz="2800" dirty="0"/>
              <a:t>π</a:t>
            </a:r>
            <a:r>
              <a:rPr lang="en-US" sz="2800" baseline="-25000" dirty="0"/>
              <a:t>2</a:t>
            </a:r>
            <a:r>
              <a:rPr lang="en-US" sz="2800" dirty="0"/>
              <a:t> = (1-p)p</a:t>
            </a:r>
          </a:p>
          <a:p>
            <a:pPr lvl="1"/>
            <a:r>
              <a:rPr lang="en-US" sz="2800" dirty="0"/>
              <a:t>π</a:t>
            </a:r>
            <a:r>
              <a:rPr lang="en-US" sz="2800" baseline="-25000" dirty="0"/>
              <a:t>3</a:t>
            </a:r>
            <a:r>
              <a:rPr lang="en-US" sz="2800" dirty="0"/>
              <a:t> = (1-p)</a:t>
            </a:r>
            <a:r>
              <a:rPr lang="en-US" sz="2800" baseline="30000" dirty="0"/>
              <a:t>2</a:t>
            </a:r>
            <a:r>
              <a:rPr lang="en-US" sz="2800" dirty="0"/>
              <a:t>p</a:t>
            </a:r>
          </a:p>
          <a:p>
            <a:pPr lvl="1"/>
            <a:r>
              <a:rPr lang="en-US" sz="2800" dirty="0"/>
              <a:t>π</a:t>
            </a:r>
            <a:r>
              <a:rPr lang="en-US" sz="2800" baseline="-25000" dirty="0"/>
              <a:t>4</a:t>
            </a:r>
            <a:r>
              <a:rPr lang="en-US" sz="2800" dirty="0"/>
              <a:t> = (1-p)</a:t>
            </a:r>
            <a:r>
              <a:rPr lang="en-US" sz="2800" baseline="30000" dirty="0"/>
              <a:t>3</a:t>
            </a:r>
            <a:r>
              <a:rPr lang="en-US" sz="2800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818757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8A56-8331-4A7F-A8DF-B90043BED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Detection Probabilities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EC905-9C10-4F80-9FBF-41F5FEA82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Double observer sampling also uses multinomial probabilities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868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0684-CF35-440F-816B-5CB1A692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 for 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123D9-1631-4CA3-949D-9DE16E548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Poisson Distribution is common for count data but other distributions available </a:t>
            </a:r>
          </a:p>
          <a:p>
            <a:endParaRPr lang="en-US" sz="3200" dirty="0"/>
          </a:p>
          <a:p>
            <a:r>
              <a:rPr lang="en-US" sz="3200" dirty="0"/>
              <a:t>Zero-inflated Poisson</a:t>
            </a:r>
          </a:p>
          <a:p>
            <a:endParaRPr lang="en-US" sz="3200" dirty="0"/>
          </a:p>
          <a:p>
            <a:r>
              <a:rPr lang="en-US" sz="3200" dirty="0"/>
              <a:t>Negative Binomial</a:t>
            </a:r>
          </a:p>
        </p:txBody>
      </p:sp>
    </p:spTree>
    <p:extLst>
      <p:ext uri="{BB962C8B-B14F-4D97-AF65-F5344CB8AC3E}">
        <p14:creationId xmlns:p14="http://schemas.microsoft.com/office/powerpoint/2010/main" val="403296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ECC76-7DB4-418A-8E34-C7B5D312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Zero-Inflated Poisson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4E35B-AE06-49C0-93C5-300189DFC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0810" cy="4351338"/>
          </a:xfrm>
        </p:spPr>
        <p:txBody>
          <a:bodyPr/>
          <a:lstStyle/>
          <a:p>
            <a:r>
              <a:rPr lang="en-US" dirty="0"/>
              <a:t>Another layer added to hierarchical model</a:t>
            </a:r>
          </a:p>
          <a:p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layer now accounts for extra 0s in dataset</a:t>
            </a:r>
          </a:p>
          <a:p>
            <a:pPr lvl="1"/>
            <a:r>
              <a:rPr lang="en-US" dirty="0"/>
              <a:t>Can be thought of as “suitability” of habitat/site</a:t>
            </a:r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layer typical Poisson distribution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CAA101-4944-4AAA-9BF0-438B87E50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010" y="1539063"/>
            <a:ext cx="4744344" cy="377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5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54A1D-969E-4A9E-8994-44E3B7E57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Binomial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37FF4-1A25-439F-8126-58957A67F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Overdispersion</a:t>
            </a:r>
          </a:p>
          <a:p>
            <a:pPr lvl="1"/>
            <a:r>
              <a:rPr lang="en-US" dirty="0"/>
              <a:t>Variance large relative to the mean</a:t>
            </a:r>
          </a:p>
          <a:p>
            <a:endParaRPr lang="en-US" dirty="0"/>
          </a:p>
          <a:p>
            <a:r>
              <a:rPr lang="en-US" dirty="0"/>
              <a:t>Negative Binomial has 2 parameters to model giving it more flexibility</a:t>
            </a:r>
          </a:p>
          <a:p>
            <a:endParaRPr lang="en-US" dirty="0"/>
          </a:p>
          <a:p>
            <a:r>
              <a:rPr lang="en-US" dirty="0"/>
              <a:t>Some indications that may not produce valid results in unmarked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99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10298-580B-42A6-8D03-5CEC9887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vs. Negative Binomial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555AE-5E97-4D33-975F-0185DDCAE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778" y="1690688"/>
            <a:ext cx="5098222" cy="40618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05930E-CC22-4717-9894-FEE77D375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156" y="1690688"/>
            <a:ext cx="5098222" cy="40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84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C58F-2378-4708-81F2-970730A4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Goodness-of-Fit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4ADE2-DDC7-4807-BA51-DA0AC1334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Test of how well the data fit your model</a:t>
            </a:r>
          </a:p>
          <a:p>
            <a:endParaRPr lang="en-US" sz="3200" dirty="0"/>
          </a:p>
          <a:p>
            <a:r>
              <a:rPr lang="en-US" sz="3200" dirty="0"/>
              <a:t>R function uses Pearson’s chi-square test and bootstrapping</a:t>
            </a:r>
          </a:p>
          <a:p>
            <a:endParaRPr lang="en-US" sz="3200" dirty="0"/>
          </a:p>
          <a:p>
            <a:r>
              <a:rPr lang="en-US" sz="3200" dirty="0"/>
              <a:t>Null hypothesis is that data fit, so “fits” if p &gt; 0.05</a:t>
            </a:r>
          </a:p>
        </p:txBody>
      </p:sp>
    </p:spTree>
    <p:extLst>
      <p:ext uri="{BB962C8B-B14F-4D97-AF65-F5344CB8AC3E}">
        <p14:creationId xmlns:p14="http://schemas.microsoft.com/office/powerpoint/2010/main" val="3452709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C3E1-FF13-40C5-809A-21E84B0D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87A03-95AD-4647-B491-99319EA88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compare models using AIC</a:t>
            </a:r>
          </a:p>
          <a:p>
            <a:endParaRPr lang="en-US" dirty="0"/>
          </a:p>
          <a:p>
            <a:r>
              <a:rPr lang="en-US" dirty="0"/>
              <a:t>Can compare both different covariates of interest as well as distributions (Poisson vs. zero-inflated Poisson)</a:t>
            </a:r>
          </a:p>
        </p:txBody>
      </p:sp>
    </p:spTree>
    <p:extLst>
      <p:ext uri="{BB962C8B-B14F-4D97-AF65-F5344CB8AC3E}">
        <p14:creationId xmlns:p14="http://schemas.microsoft.com/office/powerpoint/2010/main" val="2354612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6D27-90B7-41D9-8645-848A8CDC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Survey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5F2A-A874-41AD-8E64-4914083A2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Removal data</a:t>
            </a:r>
          </a:p>
          <a:p>
            <a:endParaRPr lang="en-US" sz="3200" dirty="0"/>
          </a:p>
          <a:p>
            <a:r>
              <a:rPr lang="en-US" sz="3200" dirty="0"/>
              <a:t>Double observers</a:t>
            </a:r>
          </a:p>
          <a:p>
            <a:endParaRPr lang="en-US" sz="3200" dirty="0"/>
          </a:p>
          <a:p>
            <a:r>
              <a:rPr lang="en-US" sz="3200" dirty="0"/>
              <a:t>Open N-mixture models</a:t>
            </a:r>
          </a:p>
        </p:txBody>
      </p:sp>
    </p:spTree>
    <p:extLst>
      <p:ext uri="{BB962C8B-B14F-4D97-AF65-F5344CB8AC3E}">
        <p14:creationId xmlns:p14="http://schemas.microsoft.com/office/powerpoint/2010/main" val="2985004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6D27-90B7-41D9-8645-848A8CDC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Survey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5F2A-A874-41AD-8E64-4914083A2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Removal data</a:t>
            </a:r>
          </a:p>
          <a:p>
            <a:pPr lvl="1"/>
            <a:r>
              <a:rPr lang="en-US" sz="3200" dirty="0"/>
              <a:t>For birds, only counting new birds heard during point count</a:t>
            </a:r>
          </a:p>
          <a:p>
            <a:pPr marL="457200" lvl="1" indent="0">
              <a:buNone/>
            </a:pPr>
            <a:endParaRPr lang="en-US" sz="3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C077DA-A816-4033-878E-47D22145BB8B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838200" y="4001294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0CEAE3-7783-4545-B401-998E205ADEFA}"/>
              </a:ext>
            </a:extLst>
          </p:cNvPr>
          <p:cNvCxnSpPr/>
          <p:nvPr/>
        </p:nvCxnSpPr>
        <p:spPr>
          <a:xfrm>
            <a:off x="2729948" y="3737113"/>
            <a:ext cx="0" cy="649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13EDE6-18F2-4E72-B622-A1E4DBBFCE8A}"/>
              </a:ext>
            </a:extLst>
          </p:cNvPr>
          <p:cNvCxnSpPr/>
          <p:nvPr/>
        </p:nvCxnSpPr>
        <p:spPr>
          <a:xfrm>
            <a:off x="5665304" y="3737113"/>
            <a:ext cx="0" cy="649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AA0E91-58B7-4D0A-A68D-681AB523FDED}"/>
              </a:ext>
            </a:extLst>
          </p:cNvPr>
          <p:cNvCxnSpPr/>
          <p:nvPr/>
        </p:nvCxnSpPr>
        <p:spPr>
          <a:xfrm>
            <a:off x="8527774" y="3737113"/>
            <a:ext cx="0" cy="649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EDB269-7416-4F47-932E-5E53DF788C55}"/>
              </a:ext>
            </a:extLst>
          </p:cNvPr>
          <p:cNvSpPr txBox="1"/>
          <p:nvPr/>
        </p:nvSpPr>
        <p:spPr>
          <a:xfrm>
            <a:off x="1313622" y="4080810"/>
            <a:ext cx="94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1-3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B50EF3-4C42-43A2-B891-CF225E4528DE}"/>
              </a:ext>
            </a:extLst>
          </p:cNvPr>
          <p:cNvSpPr txBox="1"/>
          <p:nvPr/>
        </p:nvSpPr>
        <p:spPr>
          <a:xfrm>
            <a:off x="3690731" y="4080810"/>
            <a:ext cx="94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4-6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142338-40E3-421C-B5A7-07D9EC839F69}"/>
              </a:ext>
            </a:extLst>
          </p:cNvPr>
          <p:cNvSpPr txBox="1"/>
          <p:nvPr/>
        </p:nvSpPr>
        <p:spPr>
          <a:xfrm>
            <a:off x="6626087" y="4080810"/>
            <a:ext cx="94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7-9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1D14CF-6C0E-4666-934B-0B336FFEC28B}"/>
              </a:ext>
            </a:extLst>
          </p:cNvPr>
          <p:cNvSpPr txBox="1"/>
          <p:nvPr/>
        </p:nvSpPr>
        <p:spPr>
          <a:xfrm>
            <a:off x="9561442" y="4080810"/>
            <a:ext cx="102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9-11</a:t>
            </a:r>
          </a:p>
        </p:txBody>
      </p:sp>
      <p:pic>
        <p:nvPicPr>
          <p:cNvPr id="15" name="Graphic 14" descr="Sparrow">
            <a:extLst>
              <a:ext uri="{FF2B5EF4-FFF2-40B4-BE49-F238E27FC236}">
                <a16:creationId xmlns:a16="http://schemas.microsoft.com/office/drawing/2014/main" id="{61945163-F382-4777-855C-830C25EE4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491" y="3276635"/>
            <a:ext cx="589722" cy="589722"/>
          </a:xfrm>
          <a:prstGeom prst="rect">
            <a:avLst/>
          </a:prstGeom>
        </p:spPr>
      </p:pic>
      <p:pic>
        <p:nvPicPr>
          <p:cNvPr id="16" name="Graphic 15" descr="Sparrow">
            <a:extLst>
              <a:ext uri="{FF2B5EF4-FFF2-40B4-BE49-F238E27FC236}">
                <a16:creationId xmlns:a16="http://schemas.microsoft.com/office/drawing/2014/main" id="{34714E67-023E-4159-8251-8B042241D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9723" y="3411572"/>
            <a:ext cx="589722" cy="589722"/>
          </a:xfrm>
          <a:prstGeom prst="rect">
            <a:avLst/>
          </a:prstGeom>
        </p:spPr>
      </p:pic>
      <p:pic>
        <p:nvPicPr>
          <p:cNvPr id="17" name="Graphic 16" descr="Sparrow">
            <a:extLst>
              <a:ext uri="{FF2B5EF4-FFF2-40B4-BE49-F238E27FC236}">
                <a16:creationId xmlns:a16="http://schemas.microsoft.com/office/drawing/2014/main" id="{AF4BF25D-7A98-4436-BCB0-E66774F685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1226" y="3332057"/>
            <a:ext cx="589722" cy="589722"/>
          </a:xfrm>
          <a:prstGeom prst="rect">
            <a:avLst/>
          </a:prstGeom>
        </p:spPr>
      </p:pic>
      <p:pic>
        <p:nvPicPr>
          <p:cNvPr id="18" name="Graphic 17" descr="Sparrow">
            <a:extLst>
              <a:ext uri="{FF2B5EF4-FFF2-40B4-BE49-F238E27FC236}">
                <a16:creationId xmlns:a16="http://schemas.microsoft.com/office/drawing/2014/main" id="{BFAA6B28-1A12-447D-B1F7-EABF87ADB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98973" y="3466994"/>
            <a:ext cx="589722" cy="58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92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267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Advanced N-mixture Models</vt:lpstr>
      <vt:lpstr>Distributions for N</vt:lpstr>
      <vt:lpstr>Zero-Inflated Poisson</vt:lpstr>
      <vt:lpstr>Negative Binomial</vt:lpstr>
      <vt:lpstr>Poisson vs. Negative Binomial</vt:lpstr>
      <vt:lpstr>Goodness-of-Fit Statistics</vt:lpstr>
      <vt:lpstr>Model Selection </vt:lpstr>
      <vt:lpstr>Different Types of Survey Data</vt:lpstr>
      <vt:lpstr>Different Types of Survey Data</vt:lpstr>
      <vt:lpstr>Different Types of Survey Data</vt:lpstr>
      <vt:lpstr>Multinomial Detection Probabilities</vt:lpstr>
      <vt:lpstr>Multinomial Detection Probabilities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Ross</dc:creator>
  <cp:lastModifiedBy>Beth Ross</cp:lastModifiedBy>
  <cp:revision>7</cp:revision>
  <dcterms:created xsi:type="dcterms:W3CDTF">2020-06-09T20:27:34Z</dcterms:created>
  <dcterms:modified xsi:type="dcterms:W3CDTF">2020-07-14T20:23:57Z</dcterms:modified>
</cp:coreProperties>
</file>