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0" r:id="rId5"/>
    <p:sldId id="266" r:id="rId6"/>
    <p:sldId id="269" r:id="rId7"/>
    <p:sldId id="295" r:id="rId8"/>
    <p:sldId id="296" r:id="rId9"/>
    <p:sldId id="265" r:id="rId10"/>
    <p:sldId id="263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F753-6755-4F7B-824F-6E506049EB0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DAE5-65DD-476D-AE92-88E6FA55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301C-BF11-4F74-AE48-0447252E1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0ED9-DFD1-487C-AAD4-7ED00D69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31C9-6B02-4F47-9D29-DF63F52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5953-CE0D-4FA3-B943-D5BB0B5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637F-DD87-4559-992A-C2FE9CD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81E3-44CB-45B6-8244-CCB4182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F0FB-473D-4392-AE8A-F7BD0411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6A40-863D-4AD6-A287-42ACB01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B765-ECA0-402C-80F4-24AC2CB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AC08-9EBF-42BD-9988-2D12EAC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E1BD8-2E84-4E1E-B2B0-CDB3B67B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A9F6-3A14-4B1B-BF1A-67043BB5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8083-B33E-42C1-BB1B-3E224632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BC68-D5B6-4B76-92F5-6914012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7088-8435-4542-8DD2-2193E21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D274-36E0-4552-8A41-791C0157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51F7-7225-4657-ACBE-77CB396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2128-90E1-4E8C-BE38-110B78F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D0-5BF6-4400-95E4-36E07E8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0FE2-EBE9-4DED-B6EE-360FD23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6F3-C35A-4BE9-AA51-9916F7F9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2FD5-379B-426C-907D-70B5B651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D9FC-118B-4554-9F04-F5E8DE43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EF50-80F7-4887-A86B-235A38A2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0509-D65C-44EF-967F-2456B79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9588-89DC-436C-AB17-1B79055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DD3-1FDE-4A47-8E89-3F2A41A5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95D4-64A3-472F-92ED-1A4FD0E2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B918-FFD3-4D4F-8DF3-C96C58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7018-0C6F-41FF-BC51-C3F30A7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45A5-EFE2-42B9-A3CE-A93AD60E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8077-B8AF-4FBA-BDB2-BF1A3104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EB0-B57D-480D-9857-3AC135A0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8122-0269-4637-BCC8-90655D0F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44FB5-7198-4874-9558-383FB083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D709-1285-4880-9983-3827DE1D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56E0-7C42-47E8-B10C-FCD628A5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3AA6B-944A-46A1-8D13-4AFADC7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16353-FA1E-4ED5-9B61-71FE4D4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FC36-D850-47FB-869E-B2FAC1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08D2-FAC3-4A75-8097-2ED671A8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3334-F94E-40C8-BEFD-42EE127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C1BE2-ABB0-4784-8205-8E83C65B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9B36-79DA-471F-9B2B-D7AA5915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2E0E0-9243-4C91-AED3-5C792FE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6807-3480-4E10-87D4-A76B892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40AD-41BB-49AC-8BC0-6C91769C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4CE4-C983-4E85-B84F-C22E1AF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0E6D-DCAA-4A19-B2F8-2697D190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0B92-36B5-4932-B043-95838B9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67A76-0EC4-4AB4-AC20-6699CB4D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B95C-FCBA-47B0-91D0-2F80F26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0A0-D01B-4CAE-84E9-32222030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FD2F-058D-49D0-8A03-7F676CDE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55D6-33D0-4022-B272-2717B5B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76D0-02D6-474A-9308-2CD11932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16C9-8A1B-48B7-B413-E644782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B62F-1315-4B72-9393-11224195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5C272-D8F3-4E17-A85D-CEC2CE5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D30AA-1EE2-4F13-B8F3-AB309B15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FCB-5D32-484C-A585-3DA0BFF1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6DD2-B504-4FE7-9E2E-39A10996D3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A6DA-B9A4-4B7B-A3FF-581A5989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E961-819E-4E54-8953-086D189F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AB4-D421-4F13-8E1B-8014F189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Sampling in unmarked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D50F5-6425-422A-800A-5B3B61453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Adams and Beth Ross</a:t>
            </a:r>
          </a:p>
          <a:p>
            <a:r>
              <a:rPr lang="en-US" dirty="0"/>
              <a:t>8/6/2021</a:t>
            </a:r>
          </a:p>
        </p:txBody>
      </p:sp>
    </p:spTree>
    <p:extLst>
      <p:ext uri="{BB962C8B-B14F-4D97-AF65-F5344CB8AC3E}">
        <p14:creationId xmlns:p14="http://schemas.microsoft.com/office/powerpoint/2010/main" val="120867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D94-C33C-4356-A5BB-01D85643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Season Distance Sampling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404665-F991-476A-8DC6-5E22C8E5BB7C}"/>
              </a:ext>
            </a:extLst>
          </p:cNvPr>
          <p:cNvSpPr txBox="1">
            <a:spLocks/>
          </p:cNvSpPr>
          <p:nvPr/>
        </p:nvSpPr>
        <p:spPr>
          <a:xfrm>
            <a:off x="934616" y="18194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Data: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(counts at site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</a:t>
            </a:r>
            <a:r>
              <a:rPr lang="en-US" baseline="-25000" dirty="0"/>
              <a:t>k</a:t>
            </a:r>
            <a:r>
              <a:rPr lang="en-US" dirty="0"/>
              <a:t>(distance of observation </a:t>
            </a:r>
            <a:r>
              <a:rPr lang="en-US" i="1" dirty="0"/>
              <a:t>k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Observation process/model: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, 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process: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30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C5-E238-4B61-B9C2-619551E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probability: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36FB-62C3-48A1-8880-148E11E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detecting an individual is described with a detection function</a:t>
            </a:r>
          </a:p>
          <a:p>
            <a:endParaRPr lang="en-US" dirty="0"/>
          </a:p>
          <a:p>
            <a:r>
              <a:rPr lang="en-US" dirty="0"/>
              <a:t>Half-normal function:	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, 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Distance observations allow us to estimate detection probability</a:t>
            </a:r>
          </a:p>
          <a:p>
            <a:r>
              <a:rPr lang="en-US" dirty="0"/>
              <a:t>Data are continuous but often binned and truncated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/>
              <p:nvPr/>
            </p:nvSpPr>
            <p:spPr>
              <a:xfrm>
                <a:off x="4323471" y="3478074"/>
                <a:ext cx="3545058" cy="1512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p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i="1" baseline="-25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1" y="3478074"/>
                <a:ext cx="3545058" cy="1512402"/>
              </a:xfrm>
              <a:prstGeom prst="rect">
                <a:avLst/>
              </a:prstGeom>
              <a:blipFill>
                <a:blip r:embed="rId2"/>
                <a:stretch>
                  <a:fillRect b="-10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5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786-15FA-4ABB-91EE-2D54792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Abundance: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0EF-8BEC-4801-844A-7935084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abundance</a:t>
            </a:r>
          </a:p>
          <a:p>
            <a:pPr lvl="1"/>
            <a:r>
              <a:rPr lang="en-US" sz="2800" dirty="0"/>
              <a:t>Detection-corrected counts at each survey</a:t>
            </a:r>
          </a:p>
          <a:p>
            <a:pPr lvl="1"/>
            <a:endParaRPr lang="en-US" sz="2800" dirty="0"/>
          </a:p>
          <a:p>
            <a:r>
              <a:rPr lang="en-US" dirty="0"/>
              <a:t>Log link function: 	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Poisson distribution</a:t>
            </a:r>
          </a:p>
          <a:p>
            <a:pPr lvl="1"/>
            <a:r>
              <a:rPr lang="en-US" sz="2800" dirty="0"/>
              <a:t>We’ve discussed other options for this and will look at them 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3E9CE-E4A1-458D-A679-7976E249569F}"/>
              </a:ext>
            </a:extLst>
          </p:cNvPr>
          <p:cNvSpPr/>
          <p:nvPr/>
        </p:nvSpPr>
        <p:spPr>
          <a:xfrm>
            <a:off x="4344644" y="3739684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log(</a:t>
            </a:r>
            <a:r>
              <a:rPr lang="el-GR" sz="2800" i="1" dirty="0"/>
              <a:t>λ</a:t>
            </a:r>
            <a:r>
              <a:rPr lang="en-US" sz="2800" i="1" baseline="-25000" dirty="0" err="1"/>
              <a:t>i</a:t>
            </a:r>
            <a:r>
              <a:rPr lang="en-US" sz="2800" dirty="0"/>
              <a:t>) =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63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49C-FE5B-4621-8E9F-65E11E3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BC-18EA-42E1-AC18-E5234AEC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r>
              <a:rPr lang="en-US" dirty="0"/>
              <a:t>Can include covariates for both detection probability and abundance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8610-3E83-4FB2-B870-EDFF0945608A}"/>
              </a:ext>
            </a:extLst>
          </p:cNvPr>
          <p:cNvSpPr txBox="1"/>
          <p:nvPr/>
        </p:nvSpPr>
        <p:spPr>
          <a:xfrm>
            <a:off x="838200" y="2546252"/>
            <a:ext cx="10515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probability: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Abundance: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Elevation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253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F7B6-1399-453F-9DD8-C702DC5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CF5-20D5-4308-9AB4-BAEDD3A9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what distance sampling is and how it is similar/different to the other hierarchical models we’ve described today</a:t>
            </a:r>
          </a:p>
          <a:p>
            <a:endParaRPr lang="en-US" dirty="0"/>
          </a:p>
          <a:p>
            <a:r>
              <a:rPr lang="en-US" dirty="0"/>
              <a:t>Use a distance sampling model to estimate population size of animals in a point count survey</a:t>
            </a:r>
          </a:p>
          <a:p>
            <a:endParaRPr lang="en-US" dirty="0"/>
          </a:p>
          <a:p>
            <a:r>
              <a:rPr lang="en-US" dirty="0"/>
              <a:t>Evaluate the goodness-of-fit for distance models</a:t>
            </a:r>
          </a:p>
          <a:p>
            <a:endParaRPr lang="en-US" dirty="0"/>
          </a:p>
          <a:p>
            <a:r>
              <a:rPr lang="en-US" dirty="0"/>
              <a:t>Incorporate environmental covariates into distance sampling models to test hypotheses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1430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E88-D800-4A1A-91A6-6D7605F9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distance sampling?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7629-8B77-4C6E-9A60-4266DCA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density/abundance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distance to the observation to estimate detection probability within the survey area</a:t>
            </a:r>
          </a:p>
          <a:p>
            <a:pPr lvl="1"/>
            <a:r>
              <a:rPr lang="en-US" dirty="0"/>
              <a:t>We only need to visit the site once to get this information!</a:t>
            </a:r>
          </a:p>
          <a:p>
            <a:endParaRPr lang="en-US" dirty="0"/>
          </a:p>
          <a:p>
            <a:r>
              <a:rPr lang="en-US" dirty="0"/>
              <a:t>Similar hierarchical structure to N-mixture models, it’s just the detection model that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6743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0756D3-400B-4F69-85E6-A1D8B786CD91}"/>
              </a:ext>
            </a:extLst>
          </p:cNvPr>
          <p:cNvGrpSpPr/>
          <p:nvPr/>
        </p:nvGrpSpPr>
        <p:grpSpPr>
          <a:xfrm>
            <a:off x="3741412" y="2936147"/>
            <a:ext cx="7088776" cy="1493198"/>
            <a:chOff x="3741412" y="2936147"/>
            <a:chExt cx="7088776" cy="14931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B1832F-AD90-4D14-ABB5-06D06F5BE666}"/>
                </a:ext>
              </a:extLst>
            </p:cNvPr>
            <p:cNvSpPr/>
            <p:nvPr/>
          </p:nvSpPr>
          <p:spPr>
            <a:xfrm>
              <a:off x="3741412" y="2936147"/>
              <a:ext cx="419527" cy="62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6AED3C-46A6-42F9-A821-3AC6177EC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804" y="3534849"/>
              <a:ext cx="3818348" cy="34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BEABEA-46B5-4C62-AB63-A56420644600}"/>
                </a:ext>
              </a:extLst>
            </p:cNvPr>
            <p:cNvSpPr txBox="1"/>
            <p:nvPr/>
          </p:nvSpPr>
          <p:spPr>
            <a:xfrm>
              <a:off x="7961152" y="3229016"/>
              <a:ext cx="2869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Observations (site </a:t>
              </a:r>
              <a:r>
                <a:rPr lang="en-US" sz="3600" i="1" dirty="0" err="1"/>
                <a:t>i</a:t>
              </a:r>
              <a:r>
                <a:rPr lang="en-US" sz="3600" dirty="0"/>
                <a:t>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88C22-5EAB-421A-88EF-4365D514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sampling model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/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/>
              <p:nvPr/>
            </p:nvSpPr>
            <p:spPr>
              <a:xfrm>
                <a:off x="3741412" y="2998113"/>
                <a:ext cx="35373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12" y="2998113"/>
                <a:ext cx="35373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/>
              <p:nvPr/>
            </p:nvSpPr>
            <p:spPr>
              <a:xfrm>
                <a:off x="3573633" y="3976246"/>
                <a:ext cx="3714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Lucida Sans" panose="020B0602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633" y="3976246"/>
                <a:ext cx="3714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/>
              <p:nvPr/>
            </p:nvSpPr>
            <p:spPr>
              <a:xfrm>
                <a:off x="4672684" y="4954379"/>
                <a:ext cx="1731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84" y="4954379"/>
                <a:ext cx="17311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043E763-9832-432E-9520-04F28B62DF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651868" y="1872492"/>
            <a:ext cx="2756848" cy="11617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733B4-A79B-40C1-BECA-2FDB70ECC2DD}"/>
              </a:ext>
            </a:extLst>
          </p:cNvPr>
          <p:cNvCxnSpPr/>
          <p:nvPr/>
        </p:nvCxnSpPr>
        <p:spPr>
          <a:xfrm flipH="1">
            <a:off x="4454554" y="2575420"/>
            <a:ext cx="1692764" cy="151840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FCD-8687-47E3-A98E-D5CE5A3B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19" y="323124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3B46-37D0-43F6-ACD3-2FEEF998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457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FD644D-389A-467E-B949-EF230FDC9ED6}"/>
              </a:ext>
            </a:extLst>
          </p:cNvPr>
          <p:cNvSpPr/>
          <p:nvPr/>
        </p:nvSpPr>
        <p:spPr>
          <a:xfrm>
            <a:off x="10855354" y="2978092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he_King.jpg">
            <a:extLst>
              <a:ext uri="{FF2B5EF4-FFF2-40B4-BE49-F238E27FC236}">
                <a16:creationId xmlns:a16="http://schemas.microsoft.com/office/drawing/2014/main" id="{D1631AEE-4A61-4F61-A7F9-27A26D7732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38" y="2123663"/>
            <a:ext cx="2928457" cy="3468295"/>
          </a:xfrm>
          <a:prstGeom prst="rect">
            <a:avLst/>
          </a:prstGeom>
        </p:spPr>
      </p:pic>
      <p:pic>
        <p:nvPicPr>
          <p:cNvPr id="14" name="Picture 2" descr="http://www.audubon.org/sites/default/files/styles/hero_cover_bird_page/public/Seaside%20Sparrow%20s52-12-223_V.jpg?itok=Jpg9SHuG">
            <a:extLst>
              <a:ext uri="{FF2B5EF4-FFF2-40B4-BE49-F238E27FC236}">
                <a16:creationId xmlns:a16="http://schemas.microsoft.com/office/drawing/2014/main" id="{828915D8-DF96-42BD-B9F8-2566FECB0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/>
          <a:srcRect t="6327" b="18010"/>
          <a:stretch/>
        </p:blipFill>
        <p:spPr bwMode="auto">
          <a:xfrm>
            <a:off x="6746108" y="1921231"/>
            <a:ext cx="1743590" cy="3015537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0DC34A-65BD-4F79-88A9-B484A678FF64}"/>
              </a:ext>
            </a:extLst>
          </p:cNvPr>
          <p:cNvCxnSpPr/>
          <p:nvPr/>
        </p:nvCxnSpPr>
        <p:spPr>
          <a:xfrm flipV="1">
            <a:off x="3699545" y="2189527"/>
            <a:ext cx="2961314" cy="427838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0CE9BC-E4D5-4C03-9211-03D02FD76162}"/>
              </a:ext>
            </a:extLst>
          </p:cNvPr>
          <p:cNvCxnSpPr>
            <a:cxnSpLocks/>
          </p:cNvCxnSpPr>
          <p:nvPr/>
        </p:nvCxnSpPr>
        <p:spPr>
          <a:xfrm>
            <a:off x="3714886" y="3045203"/>
            <a:ext cx="3120045" cy="520117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932F48-7A8B-4B4B-99D3-14A54CA0A39A}"/>
              </a:ext>
            </a:extLst>
          </p:cNvPr>
          <p:cNvCxnSpPr/>
          <p:nvPr/>
        </p:nvCxnSpPr>
        <p:spPr>
          <a:xfrm>
            <a:off x="3642220" y="4936768"/>
            <a:ext cx="3075964" cy="0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DDD766-8519-4180-B547-7263C0CF75EC}"/>
              </a:ext>
            </a:extLst>
          </p:cNvPr>
          <p:cNvSpPr txBox="1"/>
          <p:nvPr/>
        </p:nvSpPr>
        <p:spPr>
          <a:xfrm>
            <a:off x="4928290" y="4961836"/>
            <a:ext cx="144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E2AC-B706-4463-A964-A5B37371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00" y="938868"/>
            <a:ext cx="7285714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9B-B085-46FD-BAC4-F930140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-325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4D42-7A6F-4D0D-B6EF-42E3E144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1" y="1475534"/>
            <a:ext cx="6317053" cy="4021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6D4087-3870-4DFB-B082-56E4A15DA026}"/>
              </a:ext>
            </a:extLst>
          </p:cNvPr>
          <p:cNvGrpSpPr/>
          <p:nvPr/>
        </p:nvGrpSpPr>
        <p:grpSpPr>
          <a:xfrm>
            <a:off x="1284211" y="5440462"/>
            <a:ext cx="2214282" cy="1202384"/>
            <a:chOff x="6687671" y="5610553"/>
            <a:chExt cx="2214282" cy="12023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90438-CD61-4A9D-BCA2-A804C7E12412}"/>
                </a:ext>
              </a:extLst>
            </p:cNvPr>
            <p:cNvCxnSpPr/>
            <p:nvPr/>
          </p:nvCxnSpPr>
          <p:spPr>
            <a:xfrm flipV="1">
              <a:off x="7897906" y="5610553"/>
              <a:ext cx="191845" cy="371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B5691-C594-4082-8535-68B3B15E074D}"/>
                </a:ext>
              </a:extLst>
            </p:cNvPr>
            <p:cNvSpPr txBox="1"/>
            <p:nvPr/>
          </p:nvSpPr>
          <p:spPr>
            <a:xfrm>
              <a:off x="6687671" y="5981940"/>
              <a:ext cx="2214282" cy="8309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Species with higher average distances to the observer are detected at a higher rate throughout the survey area.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081-8A48-4A3F-AB00-75C0BE697D65}"/>
              </a:ext>
            </a:extLst>
          </p:cNvPr>
          <p:cNvGrpSpPr/>
          <p:nvPr/>
        </p:nvGrpSpPr>
        <p:grpSpPr>
          <a:xfrm>
            <a:off x="4338104" y="189190"/>
            <a:ext cx="3079245" cy="3726591"/>
            <a:chOff x="6577543" y="5374876"/>
            <a:chExt cx="2807867" cy="32130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A1DBFC-2F75-41F1-A129-4EBE9918D45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6577543" y="6575205"/>
              <a:ext cx="1700726" cy="20126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AF2722-2403-43E1-9680-B0786C06771B}"/>
                </a:ext>
              </a:extLst>
            </p:cNvPr>
            <p:cNvSpPr txBox="1"/>
            <p:nvPr/>
          </p:nvSpPr>
          <p:spPr>
            <a:xfrm>
              <a:off x="7171128" y="5374876"/>
              <a:ext cx="2214282" cy="12003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Detection probability decreases with distance at different rates for each of the species. Here we assume that detection probability is 100% when the observation is &lt;1 m away.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17F15-7B30-412F-AEC5-982AE1D7F596}"/>
              </a:ext>
            </a:extLst>
          </p:cNvPr>
          <p:cNvSpPr/>
          <p:nvPr/>
        </p:nvSpPr>
        <p:spPr>
          <a:xfrm>
            <a:off x="10981189" y="2776757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6627F-2BA4-455A-AF3B-ABAC6BA806EF}"/>
              </a:ext>
            </a:extLst>
          </p:cNvPr>
          <p:cNvSpPr/>
          <p:nvPr/>
        </p:nvSpPr>
        <p:spPr>
          <a:xfrm>
            <a:off x="6898424" y="2775472"/>
            <a:ext cx="882127" cy="128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EA4FE-A624-4BE3-A67F-31AE9D190B4B}"/>
              </a:ext>
            </a:extLst>
          </p:cNvPr>
          <p:cNvSpPr txBox="1"/>
          <p:nvPr/>
        </p:nvSpPr>
        <p:spPr>
          <a:xfrm>
            <a:off x="7824257" y="2036808"/>
            <a:ext cx="397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Detection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Hazard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(no change in detectability)</a:t>
            </a:r>
          </a:p>
        </p:txBody>
      </p:sp>
    </p:spTree>
    <p:extLst>
      <p:ext uri="{BB962C8B-B14F-4D97-AF65-F5344CB8AC3E}">
        <p14:creationId xmlns:p14="http://schemas.microsoft.com/office/powerpoint/2010/main" val="823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Half-normal: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399163" y="529254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1108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1108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Hazard: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 the two parameters that alter shape (</a:t>
            </a:r>
            <a:r>
              <a:rPr lang="el-GR" dirty="0"/>
              <a:t>σ</a:t>
            </a:r>
            <a:r>
              <a:rPr lang="en-US" dirty="0"/>
              <a:t>) and scale 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88626" y="514738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cloglog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  <a:blipFill>
                <a:blip r:embed="rId4"/>
                <a:stretch>
                  <a:fillRect r="-7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EFDD-3847-4734-8D96-AD3C03C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8FAA-D728-4254-A105-6C81683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Animals are distributed randomly in the survey area</a:t>
            </a:r>
          </a:p>
          <a:p>
            <a:endParaRPr lang="en-US" dirty="0"/>
          </a:p>
          <a:p>
            <a:r>
              <a:rPr lang="en-US" dirty="0"/>
              <a:t>You report the distance to the animal upon first detection</a:t>
            </a:r>
          </a:p>
          <a:p>
            <a:endParaRPr lang="en-US" dirty="0"/>
          </a:p>
          <a:p>
            <a:r>
              <a:rPr lang="en-US" dirty="0"/>
              <a:t>Observations are independent</a:t>
            </a:r>
          </a:p>
          <a:p>
            <a:endParaRPr lang="en-US" dirty="0"/>
          </a:p>
          <a:p>
            <a:r>
              <a:rPr lang="en-US" dirty="0"/>
              <a:t>Population closure</a:t>
            </a:r>
          </a:p>
          <a:p>
            <a:endParaRPr lang="en-US" dirty="0"/>
          </a:p>
          <a:p>
            <a:r>
              <a:rPr lang="en-US" dirty="0"/>
              <a:t>No false positives or double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20264</TotalTime>
  <Words>526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Sans</vt:lpstr>
      <vt:lpstr>Times New Roman</vt:lpstr>
      <vt:lpstr>Office Theme</vt:lpstr>
      <vt:lpstr>Distance Sampling in unmarked</vt:lpstr>
      <vt:lpstr>Learning Objectives</vt:lpstr>
      <vt:lpstr>What is distance sampling?</vt:lpstr>
      <vt:lpstr>Distance sampling model structure</vt:lpstr>
      <vt:lpstr>Detectability</vt:lpstr>
      <vt:lpstr>Detectability</vt:lpstr>
      <vt:lpstr>Detection Model</vt:lpstr>
      <vt:lpstr>Detection Model</vt:lpstr>
      <vt:lpstr>Assumptions</vt:lpstr>
      <vt:lpstr>Single Season Distance Sampling</vt:lpstr>
      <vt:lpstr>Detection probability: p</vt:lpstr>
      <vt:lpstr>Abundance: N</vt:lpstr>
      <vt:lpstr>Incorporating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 in unmarked</dc:title>
  <dc:creator>Evan Adams</dc:creator>
  <cp:lastModifiedBy>Evan Adams</cp:lastModifiedBy>
  <cp:revision>36</cp:revision>
  <dcterms:created xsi:type="dcterms:W3CDTF">2020-07-02T13:34:13Z</dcterms:created>
  <dcterms:modified xsi:type="dcterms:W3CDTF">2021-08-06T14:36:42Z</dcterms:modified>
</cp:coreProperties>
</file>