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7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2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0F386-8DE3-43E3-9FC8-AC136DF237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01DA6D-38AA-42B3-89BC-400392950F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960CE3-9CC7-474B-97C7-AC804FEA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147CC-DF06-4568-84A5-1913B79BC2C0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D9E2BE-3CB3-461E-B232-8CD978F9F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84064-974B-4686-BA7C-DA88D62A8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CB7C3-0A6D-4215-880F-84A12B2EB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00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4F012-32F0-49F7-B26F-838155708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34CA66-71F4-4A52-82A8-D00FF44D4A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1A2E71-43C7-4E89-A768-80916F6EA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147CC-DF06-4568-84A5-1913B79BC2C0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32F021-0F5F-4B6D-95CF-A59EFC431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853C66-0BAD-4A46-91A5-37E27760C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CB7C3-0A6D-4215-880F-84A12B2EB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337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0A96CB-A219-46EC-BB75-1D06C05329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62EECC-BC26-4B80-8650-1A308A6155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1439F5-F85C-49C3-88F3-5ADF0FAE7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147CC-DF06-4568-84A5-1913B79BC2C0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14B435-05FD-497A-8C13-3CD119CA6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3DA25B-EA42-4D60-BFB7-EB1C392F8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CB7C3-0A6D-4215-880F-84A12B2EB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463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9E20B-4C77-4C43-826B-279073ECB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9CE6A-47BE-44B2-AA13-5019902A4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539F4C-5971-4D17-B6E6-C3121A84B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147CC-DF06-4568-84A5-1913B79BC2C0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563171-E760-43D9-A606-9EDA4D031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F779C9-513C-462E-A46B-EF6E72CC9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CB7C3-0A6D-4215-880F-84A12B2EB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403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55FF8-3BFE-42F1-9C82-5AA19DF08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CF1E5-44D9-49E4-8555-EE8469F2E1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AA108B-31AA-4582-8D0B-3819211BD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147CC-DF06-4568-84A5-1913B79BC2C0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0F5B7-D4C1-476D-B65D-6934E9DB2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405103-1012-4746-8AA6-1984E05BE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CB7C3-0A6D-4215-880F-84A12B2EB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19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CE6D8-FE1F-40F8-AAB1-D79410F19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61D33-FD88-44CE-9D3F-5140FD2D74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1FA6D0-EA78-442F-9F0E-7C16585CE8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45F805-5995-4AF0-ABB6-2BF7FB88A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147CC-DF06-4568-84A5-1913B79BC2C0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45E8F2-9547-49AD-BC6A-594B49A16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2A6307-E49F-4D5B-B3F9-BE795A6FD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CB7C3-0A6D-4215-880F-84A12B2EB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237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30B10-12A9-4BFD-8DCA-2528328BD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FF737A-E7E0-448C-9133-82D349796D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1E5483-AFE5-47FD-BCAF-3A2ED2478E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8D7481-D970-488A-A714-BA9B037CBA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DD3906-B01B-4205-B441-8F2B9930B5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D92EEE-982A-4C5F-B628-1DEA19234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147CC-DF06-4568-84A5-1913B79BC2C0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6C4C4E-FC39-42C4-8306-6122BDD74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CDD191-9C7D-4458-ABA4-815C3ACCB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CB7C3-0A6D-4215-880F-84A12B2EB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534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37FF1-D4F2-4B56-803C-509C7C8BA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06262C-20AD-46FE-97B0-9EF5F8B6E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147CC-DF06-4568-84A5-1913B79BC2C0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8CDFB4-E41A-4AEF-9EFA-607AC8AE1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D2B2A1-8280-4B8E-BC8D-8AC1EBE1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CB7C3-0A6D-4215-880F-84A12B2EB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576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556136-2F1E-4B75-AE7B-4335B3E72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147CC-DF06-4568-84A5-1913B79BC2C0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A666F8-B6D3-4FC4-93CC-171895502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9968E0-C779-4874-B39C-9DE931B03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CB7C3-0A6D-4215-880F-84A12B2EB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945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BB7BC-3B46-48A6-873D-C4EF9E45B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6D410-1845-46A2-B3A7-4A55DB54A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B4AD40-E610-4169-9C35-BACF8605BC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0984C9-F1B6-48ED-BDBD-08072FA1D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147CC-DF06-4568-84A5-1913B79BC2C0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6617F-6CE4-4779-A1E0-CB46F9B25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00C5FF-1B64-4828-AA2F-FD375C836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CB7C3-0A6D-4215-880F-84A12B2EB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485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04E32-1C43-48E0-8722-A1E51B242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CE061A-92F3-4CB1-B8C9-CE74CD0F25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4B311B-FD63-4E53-AD8F-6230C4CADA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9E7FE4-C02F-4257-BDF0-E287D1AFB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147CC-DF06-4568-84A5-1913B79BC2C0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C11C9-7F76-44A8-8F08-A40F99766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16C0B7-5EB2-41CF-9692-9957C17C9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CB7C3-0A6D-4215-880F-84A12B2EB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493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F7DDDF-A7FE-4BBB-AFAD-601F37649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021BC3-93CD-41E2-898B-AD2E743851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F359CC-700C-4CBC-8C0D-F6BAE06749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D147CC-DF06-4568-84A5-1913B79BC2C0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DF4806-E424-4D5F-BDF0-06A713B36A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E2CE52-ADD5-426F-8CF8-BDC416C51A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6CB7C3-0A6D-4215-880F-84A12B2EB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017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vanmadams/AOS_SCO-2021-Count-Data-Workshop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vanmadams/AOS_SCO-2021-Count-Data-Workshop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vanmadams/AOS_SCO-2021-Count-Data-Workshop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Canada Geese at Sunset | Canada goose flock, Sheboygan Count… | Flickr">
            <a:extLst>
              <a:ext uri="{FF2B5EF4-FFF2-40B4-BE49-F238E27FC236}">
                <a16:creationId xmlns:a16="http://schemas.microsoft.com/office/drawing/2014/main" id="{16F60953-CEF7-4484-946B-D90928E049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256315" cy="8174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F79520-EF7B-4B7B-B62A-7376A6C7A5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9384" y="-1503595"/>
            <a:ext cx="9144000" cy="2387600"/>
          </a:xfrm>
        </p:spPr>
        <p:txBody>
          <a:bodyPr>
            <a:normAutofit/>
          </a:bodyPr>
          <a:lstStyle/>
          <a:p>
            <a:r>
              <a:rPr lang="en-US" sz="4000" dirty="0"/>
              <a:t>Introduction to Analyzing Count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91BB0D-49FF-4190-8BC6-946F11ADA4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9384" y="1009840"/>
            <a:ext cx="9144000" cy="1655762"/>
          </a:xfrm>
        </p:spPr>
        <p:txBody>
          <a:bodyPr>
            <a:normAutofit/>
          </a:bodyPr>
          <a:lstStyle/>
          <a:p>
            <a:r>
              <a:rPr lang="en-US" sz="1600" dirty="0"/>
              <a:t>Evan Adams and Beth Ross</a:t>
            </a:r>
          </a:p>
          <a:p>
            <a:r>
              <a:rPr lang="en-US" sz="1600" dirty="0"/>
              <a:t>08/10/2020</a:t>
            </a:r>
          </a:p>
        </p:txBody>
      </p:sp>
    </p:spTree>
    <p:extLst>
      <p:ext uri="{BB962C8B-B14F-4D97-AF65-F5344CB8AC3E}">
        <p14:creationId xmlns:p14="http://schemas.microsoft.com/office/powerpoint/2010/main" val="3604616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0831F-1815-499C-9D84-CE71BA7F8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CE5DF-5610-4D2C-B80A-2951F4AEE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0961"/>
            <a:ext cx="10515600" cy="529345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Day 1</a:t>
            </a:r>
          </a:p>
          <a:p>
            <a:pPr lvl="1"/>
            <a:r>
              <a:rPr lang="en-US" dirty="0"/>
              <a:t>Introduction to the course</a:t>
            </a:r>
          </a:p>
          <a:p>
            <a:pPr lvl="1"/>
            <a:r>
              <a:rPr lang="en-US" dirty="0"/>
              <a:t>Introduction to probability distributions</a:t>
            </a:r>
          </a:p>
          <a:p>
            <a:pPr lvl="2"/>
            <a:r>
              <a:rPr lang="en-US" dirty="0"/>
              <a:t>A focus on the Poisson distributions and other count data distributions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[BREAK]</a:t>
            </a:r>
            <a:endParaRPr lang="en-US" dirty="0"/>
          </a:p>
          <a:p>
            <a:pPr lvl="1"/>
            <a:r>
              <a:rPr lang="en-US" dirty="0"/>
              <a:t>Generalized Liner Models</a:t>
            </a:r>
          </a:p>
          <a:p>
            <a:pPr lvl="1"/>
            <a:r>
              <a:rPr lang="en-US" dirty="0"/>
              <a:t>Generalized Linear Mixed Models</a:t>
            </a:r>
          </a:p>
          <a:p>
            <a:r>
              <a:rPr lang="en-US" dirty="0"/>
              <a:t>Day 2</a:t>
            </a:r>
          </a:p>
          <a:p>
            <a:pPr lvl="1"/>
            <a:r>
              <a:rPr lang="en-US" dirty="0"/>
              <a:t>Hierarchical Models</a:t>
            </a:r>
          </a:p>
          <a:p>
            <a:pPr lvl="1"/>
            <a:r>
              <a:rPr lang="en-US" dirty="0"/>
              <a:t>N-mixture Models</a:t>
            </a:r>
          </a:p>
          <a:p>
            <a:pPr lvl="1"/>
            <a:r>
              <a:rPr lang="en-US" dirty="0"/>
              <a:t>Distance Sampling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 [BREAK]</a:t>
            </a:r>
            <a:endParaRPr lang="en-US" dirty="0"/>
          </a:p>
          <a:p>
            <a:pPr lvl="1"/>
            <a:r>
              <a:rPr lang="en-US" dirty="0"/>
              <a:t>Mixed modeling with unmarked</a:t>
            </a:r>
          </a:p>
          <a:p>
            <a:pPr lvl="1"/>
            <a:r>
              <a:rPr lang="en-US" dirty="0"/>
              <a:t>Advanced examples</a:t>
            </a:r>
          </a:p>
          <a:p>
            <a:pPr lvl="2"/>
            <a:r>
              <a:rPr lang="en-US" dirty="0"/>
              <a:t>Removal modeling</a:t>
            </a:r>
          </a:p>
          <a:p>
            <a:pPr lvl="2"/>
            <a:r>
              <a:rPr lang="en-US" dirty="0"/>
              <a:t>Occupancy modeling</a:t>
            </a:r>
          </a:p>
        </p:txBody>
      </p:sp>
    </p:spTree>
    <p:extLst>
      <p:ext uri="{BB962C8B-B14F-4D97-AF65-F5344CB8AC3E}">
        <p14:creationId xmlns:p14="http://schemas.microsoft.com/office/powerpoint/2010/main" val="2258022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D2312-64BD-4FE9-8AB1-C247BA4DC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Approach to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08412-7B10-4F8B-B4C8-7BE897685C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Pairing background and theory with applications</a:t>
            </a:r>
          </a:p>
          <a:p>
            <a:pPr lvl="1"/>
            <a:r>
              <a:rPr lang="en-US" dirty="0"/>
              <a:t>Combine lecture with examples that we walk through and analyze together</a:t>
            </a:r>
          </a:p>
          <a:p>
            <a:pPr lvl="2"/>
            <a:r>
              <a:rPr lang="en-US" dirty="0"/>
              <a:t>We think that you get the most out of this by coding along with us in R when we go through lecture and the examples</a:t>
            </a:r>
          </a:p>
          <a:p>
            <a:pPr lvl="2"/>
            <a:r>
              <a:rPr lang="en-US" dirty="0"/>
              <a:t>A second screen for the workshop (or putting it on your phone) could be really helpful for working through this</a:t>
            </a:r>
          </a:p>
          <a:p>
            <a:pPr lvl="1"/>
            <a:r>
              <a:rPr lang="en-US" dirty="0"/>
              <a:t>All data and code we use to create the lectures will be available</a:t>
            </a:r>
          </a:p>
          <a:p>
            <a:pPr lvl="2"/>
            <a:r>
              <a:rPr lang="en-US" dirty="0"/>
              <a:t>This includes figures that we create for the lecture as well as code that we’ve prepared for the in-depth examples</a:t>
            </a:r>
          </a:p>
          <a:p>
            <a:pPr lvl="2"/>
            <a:r>
              <a:rPr lang="en-US" dirty="0"/>
              <a:t>You can find all data/code at the workshop GitHub repository for the project: </a:t>
            </a:r>
            <a:r>
              <a:rPr lang="en-US" dirty="0">
                <a:hlinkClick r:id="rId2"/>
              </a:rPr>
              <a:t>https://github.com/evanmadams/AOS_SCO-2021-Count-Data-Workshop</a:t>
            </a:r>
            <a:endParaRPr lang="en-US" dirty="0"/>
          </a:p>
          <a:p>
            <a:pPr lvl="2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729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98470-537D-42B3-B501-284938511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Lessons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B784C-6685-4D2B-9BE7-EAC488715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more formal lecture where we will give you background so that the examples will be more useful</a:t>
            </a:r>
          </a:p>
          <a:p>
            <a:r>
              <a:rPr lang="en-US" dirty="0"/>
              <a:t>All lecture slides are also available on the workshop GitHub page</a:t>
            </a:r>
          </a:p>
          <a:p>
            <a:pPr lvl="1"/>
            <a:r>
              <a:rPr lang="en-US" dirty="0"/>
              <a:t>Again: </a:t>
            </a:r>
            <a:r>
              <a:rPr lang="en-US" u="sng" dirty="0">
                <a:hlinkClick r:id="rId2"/>
              </a:rPr>
              <a:t>https://github.com/evanmadams/AOS_SCO-2021-Count-Data-Workshop</a:t>
            </a:r>
            <a:endParaRPr lang="en-US" u="sng" dirty="0"/>
          </a:p>
          <a:p>
            <a:pPr lvl="1"/>
            <a:r>
              <a:rPr lang="en-US" dirty="0"/>
              <a:t>There is some R code that goes along with these if you want to see how certain figures get made</a:t>
            </a:r>
          </a:p>
          <a:p>
            <a:pPr lvl="1"/>
            <a:r>
              <a:rPr lang="en-US" dirty="0"/>
              <a:t>These are .R files that are paired with the .pptx file of the same name</a:t>
            </a:r>
          </a:p>
        </p:txBody>
      </p:sp>
    </p:spTree>
    <p:extLst>
      <p:ext uri="{BB962C8B-B14F-4D97-AF65-F5344CB8AC3E}">
        <p14:creationId xmlns:p14="http://schemas.microsoft.com/office/powerpoint/2010/main" val="2867680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857B0-CB48-4AAD-BC57-D22A8F20A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35C38-AC4E-40E1-98A5-E0AA7206D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Our examples will all be in R</a:t>
            </a:r>
          </a:p>
          <a:p>
            <a:pPr lvl="1"/>
            <a:r>
              <a:rPr lang="en-US" dirty="0"/>
              <a:t>This isn’t the only statistical programming language but it’s used extensively in the ecology community and is a very flexible and free tool</a:t>
            </a:r>
          </a:p>
          <a:p>
            <a:r>
              <a:rPr lang="en-US" dirty="0"/>
              <a:t>We will walk through our examples in real time using the examples as a guide</a:t>
            </a:r>
          </a:p>
          <a:p>
            <a:r>
              <a:rPr lang="en-US" dirty="0"/>
              <a:t>All examples will be on the workshop GitHub page in perpetuity</a:t>
            </a:r>
          </a:p>
          <a:p>
            <a:pPr lvl="1"/>
            <a:r>
              <a:rPr lang="en-US" dirty="0"/>
              <a:t>They are heavily commented and are the reference for the lessons that we will give</a:t>
            </a:r>
          </a:p>
          <a:p>
            <a:pPr lvl="1"/>
            <a:r>
              <a:rPr lang="en-US" dirty="0"/>
              <a:t>Still here: </a:t>
            </a:r>
            <a:r>
              <a:rPr lang="en-US" u="sng" dirty="0">
                <a:hlinkClick r:id="rId2"/>
              </a:rPr>
              <a:t>https://github.com/evanmadams/AOS_SCO-2021-Count-Data-Workshop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2412167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051F7-3099-4EAE-9B4F-456418042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during the Workshop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7ED1B-6A9B-49F4-8C0C-CDA1E2F60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ask questions in chat or raise your hand</a:t>
            </a:r>
          </a:p>
          <a:p>
            <a:pPr lvl="1"/>
            <a:r>
              <a:rPr lang="en-US" dirty="0"/>
              <a:t>Beth and I will be monitoring chat and answer any raised hands ASAP</a:t>
            </a:r>
          </a:p>
          <a:p>
            <a:pPr lvl="1"/>
            <a:r>
              <a:rPr lang="en-US" dirty="0"/>
              <a:t>When either Beth or I are lecturing or leading discuss the other will be in chat answering questions and helping folks troubleshoot problems</a:t>
            </a:r>
          </a:p>
          <a:p>
            <a:r>
              <a:rPr lang="en-US" dirty="0"/>
              <a:t>So if you are having a problem, please ask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878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26126-83EF-42C0-8CCA-C5248DD4F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5B1E2-16C0-4209-A849-A7700F7CF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Ecological Models and Data in R</a:t>
            </a:r>
          </a:p>
          <a:p>
            <a:pPr lvl="1"/>
            <a:r>
              <a:rPr lang="en-US" dirty="0"/>
              <a:t>Ben </a:t>
            </a:r>
            <a:r>
              <a:rPr lang="en-US" dirty="0" err="1"/>
              <a:t>Bolker</a:t>
            </a:r>
            <a:endParaRPr lang="en-US" dirty="0"/>
          </a:p>
          <a:p>
            <a:pPr lvl="1"/>
            <a:r>
              <a:rPr lang="en-US" dirty="0"/>
              <a:t>Great for understanding R and GLMs</a:t>
            </a:r>
          </a:p>
          <a:p>
            <a:r>
              <a:rPr lang="en-US" b="1" dirty="0"/>
              <a:t>Applied Hierarchical Modeling in Ecology</a:t>
            </a:r>
          </a:p>
          <a:p>
            <a:pPr lvl="1"/>
            <a:r>
              <a:rPr lang="en-US" dirty="0"/>
              <a:t>Volumes 1 and 2</a:t>
            </a:r>
          </a:p>
          <a:p>
            <a:pPr lvl="1"/>
            <a:r>
              <a:rPr lang="en-US" dirty="0"/>
              <a:t>Marc </a:t>
            </a:r>
            <a:r>
              <a:rPr lang="en-US" dirty="0" err="1"/>
              <a:t>Kery</a:t>
            </a:r>
            <a:r>
              <a:rPr lang="en-US" dirty="0"/>
              <a:t> and Andy </a:t>
            </a:r>
            <a:r>
              <a:rPr lang="en-US" dirty="0" err="1"/>
              <a:t>Royle</a:t>
            </a:r>
            <a:endParaRPr lang="en-US" dirty="0"/>
          </a:p>
          <a:p>
            <a:pPr lvl="1"/>
            <a:r>
              <a:rPr lang="en-US" dirty="0"/>
              <a:t>The definitive book on unmarked (and </a:t>
            </a:r>
            <a:r>
              <a:rPr lang="en-US"/>
              <a:t>Hierarchical modeling in JAGS)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575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xplain the vertical and horizontal ecological structures of ...">
            <a:extLst>
              <a:ext uri="{FF2B5EF4-FFF2-40B4-BE49-F238E27FC236}">
                <a16:creationId xmlns:a16="http://schemas.microsoft.com/office/drawing/2014/main" id="{F8BBCDC6-A580-46BF-9C64-18DC7DC0A2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121888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52D415-C75C-45DC-8806-46299FDF2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Any questions?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929CA8-7423-4188-80AE-FD0929808D6C}"/>
              </a:ext>
            </a:extLst>
          </p:cNvPr>
          <p:cNvSpPr txBox="1"/>
          <p:nvPr/>
        </p:nvSpPr>
        <p:spPr>
          <a:xfrm>
            <a:off x="6515446" y="6611779"/>
            <a:ext cx="56765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https://otherwise.education/wp-content/uploads/2017/06/vertical-horizontal-structure-of-woodland.jpg</a:t>
            </a:r>
          </a:p>
        </p:txBody>
      </p:sp>
    </p:spTree>
    <p:extLst>
      <p:ext uri="{BB962C8B-B14F-4D97-AF65-F5344CB8AC3E}">
        <p14:creationId xmlns:p14="http://schemas.microsoft.com/office/powerpoint/2010/main" val="3986768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61593</TotalTime>
  <Words>483</Words>
  <Application>Microsoft Office PowerPoint</Application>
  <PresentationFormat>Widescreen</PresentationFormat>
  <Paragraphs>57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Introduction to Analyzing Count Data</vt:lpstr>
      <vt:lpstr>Course Outline</vt:lpstr>
      <vt:lpstr>Overall Approach to Learning</vt:lpstr>
      <vt:lpstr>Structure of Lessons</vt:lpstr>
      <vt:lpstr>Structure of Examples</vt:lpstr>
      <vt:lpstr>Support during the Workshop</vt:lpstr>
      <vt:lpstr>Useful References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Analyzing Count Data</dc:title>
  <dc:creator>Evan Adams</dc:creator>
  <cp:lastModifiedBy>Evan Adams</cp:lastModifiedBy>
  <cp:revision>38</cp:revision>
  <dcterms:created xsi:type="dcterms:W3CDTF">2020-05-01T16:09:38Z</dcterms:created>
  <dcterms:modified xsi:type="dcterms:W3CDTF">2021-07-27T01:20:05Z</dcterms:modified>
</cp:coreProperties>
</file>