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77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 Beth E" userId="898e0e64-6ff7-43b7-83b6-5831167983a7" providerId="ADAL" clId="{BDBDAE57-41EC-4530-BB75-8B06A55269BE}"/>
    <pc:docChg chg="undo custSel addSld modSld">
      <pc:chgData name="Ross, Beth E" userId="898e0e64-6ff7-43b7-83b6-5831167983a7" providerId="ADAL" clId="{BDBDAE57-41EC-4530-BB75-8B06A55269BE}" dt="2021-07-13T21:20:37.807" v="424" actId="20577"/>
      <pc:docMkLst>
        <pc:docMk/>
      </pc:docMkLst>
      <pc:sldChg chg="modSp new mod">
        <pc:chgData name="Ross, Beth E" userId="898e0e64-6ff7-43b7-83b6-5831167983a7" providerId="ADAL" clId="{BDBDAE57-41EC-4530-BB75-8B06A55269BE}" dt="2021-07-13T21:19:28.919" v="211" actId="313"/>
        <pc:sldMkLst>
          <pc:docMk/>
          <pc:sldMk cId="768075529" sldId="296"/>
        </pc:sldMkLst>
        <pc:spChg chg="mod">
          <ac:chgData name="Ross, Beth E" userId="898e0e64-6ff7-43b7-83b6-5831167983a7" providerId="ADAL" clId="{BDBDAE57-41EC-4530-BB75-8B06A55269BE}" dt="2021-07-13T21:18:42.848" v="36" actId="20577"/>
          <ac:spMkLst>
            <pc:docMk/>
            <pc:sldMk cId="768075529" sldId="296"/>
            <ac:spMk id="2" creationId="{D0BC34A1-B80A-4F46-AA0A-81F2C98E1D29}"/>
          </ac:spMkLst>
        </pc:spChg>
        <pc:spChg chg="mod">
          <ac:chgData name="Ross, Beth E" userId="898e0e64-6ff7-43b7-83b6-5831167983a7" providerId="ADAL" clId="{BDBDAE57-41EC-4530-BB75-8B06A55269BE}" dt="2021-07-13T21:19:28.919" v="211" actId="313"/>
          <ac:spMkLst>
            <pc:docMk/>
            <pc:sldMk cId="768075529" sldId="296"/>
            <ac:spMk id="3" creationId="{FE98ECEC-F6EA-4D4C-BCBD-A5DB35712BB2}"/>
          </ac:spMkLst>
        </pc:spChg>
      </pc:sldChg>
      <pc:sldChg chg="modSp new mod">
        <pc:chgData name="Ross, Beth E" userId="898e0e64-6ff7-43b7-83b6-5831167983a7" providerId="ADAL" clId="{BDBDAE57-41EC-4530-BB75-8B06A55269BE}" dt="2021-07-13T21:20:37.807" v="424" actId="20577"/>
        <pc:sldMkLst>
          <pc:docMk/>
          <pc:sldMk cId="1933403794" sldId="297"/>
        </pc:sldMkLst>
        <pc:spChg chg="mod">
          <ac:chgData name="Ross, Beth E" userId="898e0e64-6ff7-43b7-83b6-5831167983a7" providerId="ADAL" clId="{BDBDAE57-41EC-4530-BB75-8B06A55269BE}" dt="2021-07-13T21:19:40.223" v="226" actId="20577"/>
          <ac:spMkLst>
            <pc:docMk/>
            <pc:sldMk cId="1933403794" sldId="297"/>
            <ac:spMk id="2" creationId="{6AA097F4-FB8D-4907-B0F0-46B404C6C1BA}"/>
          </ac:spMkLst>
        </pc:spChg>
        <pc:spChg chg="mod">
          <ac:chgData name="Ross, Beth E" userId="898e0e64-6ff7-43b7-83b6-5831167983a7" providerId="ADAL" clId="{BDBDAE57-41EC-4530-BB75-8B06A55269BE}" dt="2021-07-13T21:20:37.807" v="424" actId="20577"/>
          <ac:spMkLst>
            <pc:docMk/>
            <pc:sldMk cId="1933403794" sldId="297"/>
            <ac:spMk id="3" creationId="{6C68AB85-D0AF-4238-9D1F-861BE3E12B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A898-07DA-447D-8D21-E2801421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061B-CE47-4D5B-9972-4C83ADBE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CE11-F9A5-47F9-AE4C-F348B97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215-926B-4A7A-9E5E-9D6763C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FAA-5492-4C31-ADAE-90D33D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746-902D-4A1E-8251-7369844E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695F-5CBA-48FC-BD69-6B5CDD9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81EB-66C2-4ABA-AABA-C74A9211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895F-4102-4DC4-BD2A-E338CEF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5CED-E789-4A24-B505-E177D9DC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C8F2-172D-4733-9E82-8BCE86EA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91BC-41E3-49E8-9D1A-CAE52BC1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7DC3-160B-46FF-BFC4-FB5DE8FB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E12-7453-491D-95D3-A945D4D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389-86D5-4342-9284-3C690299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6A7-5BC8-4BD2-B907-85B958B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E75-B7A8-4E3E-B242-7CDFF916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858D-F6BF-4316-96D2-FDB0A8ED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2066-B815-4EDE-8EB2-8474864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795-3336-40D8-B6CE-26639EB2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295-38A2-4F7D-AA8C-9533786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307-9B92-40FE-A027-3D9D852B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4026-198F-417C-B753-6F4C4E7A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D8FB-36CF-40C5-A8A7-88E7F32E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DE76-C436-4995-A30C-38362709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7B9-E538-4E5A-8EBE-1FADADD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E4F6-8994-46F1-BFC5-4B1AFAE2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18C0-A704-46B9-9E3B-2998CBC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66CB-1EE0-4AC9-9E7C-391BF147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FBDE-DF8E-4AA3-AA4C-915F8C6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572E-1987-48AD-8476-4CBEC0F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6F0D-2042-43D9-8884-55D3AB6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201F-DFB8-4F3D-A7F9-6285C329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B62A-03AB-45A3-B5FC-D49EFD7F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B8985-1D95-4962-B283-1F8FAE36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202C-4E5D-4775-87DA-F3644422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F6BC3-780C-4C4B-AD9E-CEA71D9A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F099C-FD24-4B3B-B825-978E45A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10A5-F2BA-4088-8C55-296049EC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27C-C1C4-4D0B-8298-B9FB615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244B-DE3E-472D-8FEA-9A1726C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8B27-E9C3-4686-8CD8-815EF2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034A-9E08-4BF9-9936-DEF2156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D52A-37A4-4A47-9DE6-DABD7C0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5CDB8-BB69-4662-9AA4-E96FD5A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46724-A000-46E3-AF5B-38F8690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AD4F-6D9B-488F-AFAF-7EB1C78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7B30-B14E-418B-A2A4-29311B6A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2D65-AE2E-4865-B7C7-61D031EA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EED4-E52A-4F9F-81C8-5272A45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1CCB-B242-45B0-822D-7DBF03A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F686-3351-4314-8692-9D3663E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8783-9620-4AB6-A565-9E921A2F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1882E-4C7D-48FC-8916-4C8DE6F7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644-1963-4B06-AEA9-6EA8E4FD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1172-9034-4A2A-A763-1257FA0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4089-D16B-4BA1-AD14-F2BD2F00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9B3-1587-4568-BA4B-E0C7DDC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043D-B168-4911-8B5D-07436000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AD06-E654-46B8-B83C-C56A8BB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5696-C0DC-4C91-AE30-7D203CF7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CC82-2199-4FC4-B872-BE2E4B471F6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2ECB-1744-4EEB-B564-355A332D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C27F-6C5E-4ED6-868C-BFC08447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835D-988C-45AF-A3DB-ABE7D2E9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AEB-40FA-42AB-883B-25C89E54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3572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8353D-F7B6-4FA9-A137-C3344CFA4B10}"/>
              </a:ext>
            </a:extLst>
          </p:cNvPr>
          <p:cNvSpPr txBox="1"/>
          <p:nvPr/>
        </p:nvSpPr>
        <p:spPr>
          <a:xfrm>
            <a:off x="636104" y="5406887"/>
            <a:ext cx="367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Encounter history: 2010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65583CDE-7C11-4CC8-9C53-3C3C37D008BD}"/>
              </a:ext>
            </a:extLst>
          </p:cNvPr>
          <p:cNvSpPr/>
          <p:nvPr/>
        </p:nvSpPr>
        <p:spPr>
          <a:xfrm>
            <a:off x="6771860" y="3429000"/>
            <a:ext cx="589722" cy="591239"/>
          </a:xfrm>
          <a:prstGeom prst="noSmoking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Observation model is multinomial for removal sampling</a:t>
            </a:r>
          </a:p>
          <a:p>
            <a:r>
              <a:rPr lang="en-US" sz="3200" dirty="0"/>
              <a:t>We instead of removal frequencies for each sampling period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1</a:t>
            </a:r>
            <a:r>
              <a:rPr lang="en-US" sz="2800" dirty="0"/>
              <a:t> = 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2</a:t>
            </a:r>
            <a:r>
              <a:rPr lang="en-US" sz="2800" dirty="0"/>
              <a:t> = (1-p)p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3</a:t>
            </a:r>
            <a:r>
              <a:rPr lang="en-US" sz="2800" dirty="0"/>
              <a:t> = (1-p)</a:t>
            </a:r>
            <a:r>
              <a:rPr lang="en-US" sz="2800" baseline="30000" dirty="0"/>
              <a:t>2</a:t>
            </a:r>
            <a:r>
              <a:rPr lang="en-US" sz="2800" dirty="0"/>
              <a:t>p</a:t>
            </a:r>
          </a:p>
          <a:p>
            <a:pPr lvl="1"/>
            <a:r>
              <a:rPr lang="en-US" sz="2800" dirty="0"/>
              <a:t>π</a:t>
            </a:r>
            <a:r>
              <a:rPr lang="en-US" sz="2800" baseline="-25000" dirty="0"/>
              <a:t>4</a:t>
            </a:r>
            <a:r>
              <a:rPr lang="en-US" sz="2800" dirty="0"/>
              <a:t> = (1-p)</a:t>
            </a:r>
            <a:r>
              <a:rPr lang="en-US" sz="2800" baseline="30000" dirty="0"/>
              <a:t>3</a:t>
            </a:r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1875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A56-8331-4A7F-A8DF-B90043B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Detection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905-9C10-4F80-9FBF-41F5FEA8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Double observer sampling also uses multinomial probabilities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68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34A1-B80A-4F46-AA0A-81F2C98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in N-mixture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ECEC-F6EA-4D4C-BCBD-A5DB3571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include random effects in N-mixture models as well</a:t>
            </a:r>
          </a:p>
          <a:p>
            <a:endParaRPr lang="en-US" sz="3200" dirty="0"/>
          </a:p>
          <a:p>
            <a:r>
              <a:rPr lang="en-US" sz="3200" dirty="0"/>
              <a:t>Could be for detection probability or abundance</a:t>
            </a:r>
          </a:p>
          <a:p>
            <a:endParaRPr lang="en-US" sz="3200" dirty="0"/>
          </a:p>
          <a:p>
            <a:r>
              <a:rPr lang="en-US" sz="3200" dirty="0"/>
              <a:t>Can’t be done in unmarked! Instead have to use package ‘</a:t>
            </a:r>
            <a:r>
              <a:rPr lang="en-US" sz="3200" dirty="0" err="1"/>
              <a:t>umbs</a:t>
            </a:r>
            <a:r>
              <a:rPr lang="en-US" sz="3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6807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97F4-FB8D-4907-B0F0-46B404C6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umbs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AB85-D0AF-4238-9D1F-861BE3E1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umbs</a:t>
            </a:r>
            <a:r>
              <a:rPr lang="en-US" sz="3200" dirty="0"/>
              <a:t> uses Bayesian statistics to calculate N-mixture models</a:t>
            </a:r>
          </a:p>
          <a:p>
            <a:endParaRPr lang="en-US" sz="3200" dirty="0"/>
          </a:p>
          <a:p>
            <a:r>
              <a:rPr lang="en-US" sz="3200" dirty="0"/>
              <a:t>Runs STAN in the background through R </a:t>
            </a:r>
          </a:p>
          <a:p>
            <a:endParaRPr lang="en-US" sz="3200" dirty="0"/>
          </a:p>
          <a:p>
            <a:r>
              <a:rPr lang="en-US" sz="3200" dirty="0"/>
              <a:t>Different notation from unmarked but similar to GLMM and </a:t>
            </a:r>
            <a:r>
              <a:rPr lang="en-US" sz="3200" dirty="0" err="1"/>
              <a:t>lmer</a:t>
            </a:r>
            <a:r>
              <a:rPr lang="en-US" sz="3200"/>
              <a:t>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40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0684-CF35-440F-816B-5CB1A69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for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23D9-1631-4CA3-949D-9DE16E54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Poisson Distribution is common for count data but other distributions available </a:t>
            </a:r>
          </a:p>
          <a:p>
            <a:endParaRPr lang="en-US" sz="3200" dirty="0"/>
          </a:p>
          <a:p>
            <a:r>
              <a:rPr lang="en-US" sz="3200" dirty="0"/>
              <a:t>Zero-inflated Poisson</a:t>
            </a:r>
          </a:p>
          <a:p>
            <a:endParaRPr lang="en-US" sz="3200" dirty="0"/>
          </a:p>
          <a:p>
            <a:r>
              <a:rPr lang="en-US" sz="32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0329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C76-7DB4-418A-8E34-C7B5D312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35B-AE06-49C0-93C5-300189DF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0810" cy="4351338"/>
          </a:xfrm>
        </p:spPr>
        <p:txBody>
          <a:bodyPr/>
          <a:lstStyle/>
          <a:p>
            <a:r>
              <a:rPr lang="en-US" dirty="0"/>
              <a:t>Another layer added to hierarchical model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now accounts for extra 0s in dataset</a:t>
            </a:r>
          </a:p>
          <a:p>
            <a:pPr lvl="1"/>
            <a:r>
              <a:rPr lang="en-US" dirty="0"/>
              <a:t>Can be thought of as “suitability” of habitat/site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typical Poisson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A101-4944-4AAA-9BF0-438B87E5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10" y="1539063"/>
            <a:ext cx="4744344" cy="37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A1D-969E-4A9E-8994-44E3B7E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7FF4-1A25-439F-8126-58957A67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Variance large relative to the mean</a:t>
            </a:r>
          </a:p>
          <a:p>
            <a:endParaRPr lang="en-US" dirty="0"/>
          </a:p>
          <a:p>
            <a:r>
              <a:rPr lang="en-US" dirty="0"/>
              <a:t>Negative Binomial has 2 parameters to model giving it more flexibility</a:t>
            </a:r>
          </a:p>
          <a:p>
            <a:endParaRPr lang="en-US" dirty="0"/>
          </a:p>
          <a:p>
            <a:r>
              <a:rPr lang="en-US" dirty="0"/>
              <a:t>Some indications that may not produce valid results in unmarked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298-580B-42A6-8D03-5CEC9887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vs. Negative Binomial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55AE-5E97-4D33-975F-0185DDCA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1690688"/>
            <a:ext cx="5098222" cy="4061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5930E-CC22-4717-9894-FEE77D37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56" y="1690688"/>
            <a:ext cx="509822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58F-2378-4708-81F2-970730A4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ADE2-DDC7-4807-BA51-DA0AC133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of how well the data fit your model</a:t>
            </a:r>
          </a:p>
          <a:p>
            <a:endParaRPr lang="en-US" sz="3200" dirty="0"/>
          </a:p>
          <a:p>
            <a:r>
              <a:rPr lang="en-US" sz="3200" dirty="0"/>
              <a:t>R function uses Pearson’s chi-square test and bootstrapping</a:t>
            </a:r>
          </a:p>
          <a:p>
            <a:endParaRPr lang="en-US" sz="3200" dirty="0"/>
          </a:p>
          <a:p>
            <a:r>
              <a:rPr lang="en-US" sz="3200" dirty="0"/>
              <a:t>Null hypothesis is that data fit, so “fits” if p &gt; 0.05</a:t>
            </a:r>
          </a:p>
        </p:txBody>
      </p:sp>
    </p:spTree>
    <p:extLst>
      <p:ext uri="{BB962C8B-B14F-4D97-AF65-F5344CB8AC3E}">
        <p14:creationId xmlns:p14="http://schemas.microsoft.com/office/powerpoint/2010/main" val="345270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3E1-FF13-40C5-809A-21E84B0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7A03-95AD-4647-B491-99319EA8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compare models using AIC</a:t>
            </a:r>
          </a:p>
          <a:p>
            <a:endParaRPr lang="en-US" dirty="0"/>
          </a:p>
          <a:p>
            <a:r>
              <a:rPr lang="en-US" dirty="0"/>
              <a:t>Can compare both different covariates of interest as well as distributions (Poisson vs. zero-inflated Poisson)</a:t>
            </a:r>
          </a:p>
        </p:txBody>
      </p:sp>
    </p:spTree>
    <p:extLst>
      <p:ext uri="{BB962C8B-B14F-4D97-AF65-F5344CB8AC3E}">
        <p14:creationId xmlns:p14="http://schemas.microsoft.com/office/powerpoint/2010/main" val="23546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endParaRPr lang="en-US" sz="3200" dirty="0"/>
          </a:p>
          <a:p>
            <a:r>
              <a:rPr lang="en-US" sz="3200" dirty="0"/>
              <a:t>Double observers</a:t>
            </a:r>
          </a:p>
          <a:p>
            <a:endParaRPr lang="en-US" sz="3200" dirty="0"/>
          </a:p>
          <a:p>
            <a:r>
              <a:rPr lang="en-US" sz="3200" dirty="0"/>
              <a:t>Open N-mixture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98500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D27-90B7-41D9-8645-848A8CDC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Survey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F2A-A874-41AD-8E64-4914083A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Removal data</a:t>
            </a:r>
          </a:p>
          <a:p>
            <a:pPr lvl="1"/>
            <a:r>
              <a:rPr lang="en-US" sz="3200" dirty="0"/>
              <a:t>For birds, only counting new birds heard during point count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077DA-A816-4033-878E-47D22145BB8B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0CEAE3-7783-4545-B401-998E205ADEFA}"/>
              </a:ext>
            </a:extLst>
          </p:cNvPr>
          <p:cNvCxnSpPr/>
          <p:nvPr/>
        </p:nvCxnSpPr>
        <p:spPr>
          <a:xfrm>
            <a:off x="2729948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3EDE6-18F2-4E72-B622-A1E4DBBFCE8A}"/>
              </a:ext>
            </a:extLst>
          </p:cNvPr>
          <p:cNvCxnSpPr/>
          <p:nvPr/>
        </p:nvCxnSpPr>
        <p:spPr>
          <a:xfrm>
            <a:off x="566530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AA0E91-58B7-4D0A-A68D-681AB523FDED}"/>
              </a:ext>
            </a:extLst>
          </p:cNvPr>
          <p:cNvCxnSpPr/>
          <p:nvPr/>
        </p:nvCxnSpPr>
        <p:spPr>
          <a:xfrm>
            <a:off x="8527774" y="3737113"/>
            <a:ext cx="0" cy="64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EDB269-7416-4F47-932E-5E53DF788C55}"/>
              </a:ext>
            </a:extLst>
          </p:cNvPr>
          <p:cNvSpPr txBox="1"/>
          <p:nvPr/>
        </p:nvSpPr>
        <p:spPr>
          <a:xfrm>
            <a:off x="1313622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1-3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50EF3-4C42-43A2-B891-CF225E4528DE}"/>
              </a:ext>
            </a:extLst>
          </p:cNvPr>
          <p:cNvSpPr txBox="1"/>
          <p:nvPr/>
        </p:nvSpPr>
        <p:spPr>
          <a:xfrm>
            <a:off x="3690731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4-6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42338-40E3-421C-B5A7-07D9EC839F69}"/>
              </a:ext>
            </a:extLst>
          </p:cNvPr>
          <p:cNvSpPr txBox="1"/>
          <p:nvPr/>
        </p:nvSpPr>
        <p:spPr>
          <a:xfrm>
            <a:off x="6626087" y="4080810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7-9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14CF-6C0E-4666-934B-0B336FFEC28B}"/>
              </a:ext>
            </a:extLst>
          </p:cNvPr>
          <p:cNvSpPr txBox="1"/>
          <p:nvPr/>
        </p:nvSpPr>
        <p:spPr>
          <a:xfrm>
            <a:off x="9561442" y="4080810"/>
            <a:ext cx="10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9-11</a:t>
            </a:r>
          </a:p>
        </p:txBody>
      </p:sp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61945163-F382-4777-855C-830C25EE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91" y="3276635"/>
            <a:ext cx="589722" cy="589722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34714E67-023E-4159-8251-8B042241D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723" y="3411572"/>
            <a:ext cx="589722" cy="589722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AF4BF25D-7A98-4436-BCB0-E66774F6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1226" y="3332057"/>
            <a:ext cx="589722" cy="589722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BFAA6B28-1A12-447D-B1F7-EABF87AD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73" y="3466994"/>
            <a:ext cx="589722" cy="5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332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Advanced N-mixture Models</vt:lpstr>
      <vt:lpstr>Distributions for N</vt:lpstr>
      <vt:lpstr>Zero-Inflated Poisson</vt:lpstr>
      <vt:lpstr>Negative Binomial</vt:lpstr>
      <vt:lpstr>Poisson vs. Negative Binomial</vt:lpstr>
      <vt:lpstr>Goodness-of-Fit Statistics</vt:lpstr>
      <vt:lpstr>Model Selection </vt:lpstr>
      <vt:lpstr>Different Types of Survey Data</vt:lpstr>
      <vt:lpstr>Different Types of Survey Data</vt:lpstr>
      <vt:lpstr>Different Types of Survey Data</vt:lpstr>
      <vt:lpstr>Multinomial Detection Probabilities</vt:lpstr>
      <vt:lpstr>Multinomial Detection Probabilities</vt:lpstr>
      <vt:lpstr>Random Effects in N-mixture Models</vt:lpstr>
      <vt:lpstr>Package umbs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Ross</dc:creator>
  <cp:lastModifiedBy>Ross, Beth E</cp:lastModifiedBy>
  <cp:revision>7</cp:revision>
  <dcterms:created xsi:type="dcterms:W3CDTF">2020-06-09T20:27:34Z</dcterms:created>
  <dcterms:modified xsi:type="dcterms:W3CDTF">2021-07-13T21:20:46Z</dcterms:modified>
</cp:coreProperties>
</file>