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3" r:id="rId4"/>
    <p:sldId id="265" r:id="rId5"/>
    <p:sldId id="266" r:id="rId6"/>
    <p:sldId id="267" r:id="rId7"/>
    <p:sldId id="264" r:id="rId8"/>
    <p:sldId id="268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933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4" autoAdjust="0"/>
    <p:restoredTop sz="89269" autoAdjust="0"/>
  </p:normalViewPr>
  <p:slideViewPr>
    <p:cSldViewPr>
      <p:cViewPr varScale="1">
        <p:scale>
          <a:sx n="130" d="100"/>
          <a:sy n="130" d="100"/>
        </p:scale>
        <p:origin x="776" y="184"/>
      </p:cViewPr>
      <p:guideLst>
        <p:guide orient="horz" pos="2160"/>
        <p:guide pos="2880"/>
        <p:guide orient="horz"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70CE-8276-D049-BC2B-DD8C5E736981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B8A28-04E8-6742-8627-BFBCD73E95F7}">
      <dgm:prSet phldrT="[Text]"/>
      <dgm:spPr/>
      <dgm:t>
        <a:bodyPr/>
        <a:lstStyle/>
        <a:p>
          <a:r>
            <a:rPr lang="en-US" dirty="0"/>
            <a:t>Select Compounds/Processing</a:t>
          </a:r>
        </a:p>
      </dgm:t>
    </dgm:pt>
    <dgm:pt modelId="{452437FA-DA3A-C742-A4B2-93B5FBC91B72}" type="parTrans" cxnId="{123C1683-7C0E-B440-8C53-811F28FCC979}">
      <dgm:prSet/>
      <dgm:spPr/>
      <dgm:t>
        <a:bodyPr/>
        <a:lstStyle/>
        <a:p>
          <a:endParaRPr lang="en-US"/>
        </a:p>
      </dgm:t>
    </dgm:pt>
    <dgm:pt modelId="{5CEC5E89-997B-5B46-9A8C-0AC201F1F7B3}" type="sibTrans" cxnId="{123C1683-7C0E-B440-8C53-811F28FCC979}">
      <dgm:prSet/>
      <dgm:spPr/>
      <dgm:t>
        <a:bodyPr/>
        <a:lstStyle/>
        <a:p>
          <a:endParaRPr lang="en-US"/>
        </a:p>
      </dgm:t>
    </dgm:pt>
    <dgm:pt modelId="{E1031E90-1433-434F-9061-29F715867368}">
      <dgm:prSet phldrT="[Text]"/>
      <dgm:spPr/>
      <dgm:t>
        <a:bodyPr/>
        <a:lstStyle/>
        <a:p>
          <a:r>
            <a:rPr lang="en-US" dirty="0"/>
            <a:t>Predict Structure</a:t>
          </a:r>
        </a:p>
      </dgm:t>
    </dgm:pt>
    <dgm:pt modelId="{249DAD69-EED2-FF4D-8633-7E562DCED6BC}" type="parTrans" cxnId="{F3570F9A-7D74-EE47-ABC4-BAE0C43FA924}">
      <dgm:prSet/>
      <dgm:spPr/>
      <dgm:t>
        <a:bodyPr/>
        <a:lstStyle/>
        <a:p>
          <a:endParaRPr lang="en-US"/>
        </a:p>
      </dgm:t>
    </dgm:pt>
    <dgm:pt modelId="{7299AD8A-3BDF-FE41-A921-8A3484CECC03}" type="sibTrans" cxnId="{F3570F9A-7D74-EE47-ABC4-BAE0C43FA924}">
      <dgm:prSet/>
      <dgm:spPr/>
      <dgm:t>
        <a:bodyPr/>
        <a:lstStyle/>
        <a:p>
          <a:endParaRPr lang="en-US"/>
        </a:p>
      </dgm:t>
    </dgm:pt>
    <dgm:pt modelId="{377BB7E9-4327-5C4E-9086-4941B53B1637}">
      <dgm:prSet phldrT="[Text]"/>
      <dgm:spPr/>
      <dgm:t>
        <a:bodyPr/>
        <a:lstStyle/>
        <a:p>
          <a:r>
            <a:rPr lang="en-US" dirty="0"/>
            <a:t>Calculate Electronic Properties</a:t>
          </a:r>
        </a:p>
      </dgm:t>
    </dgm:pt>
    <dgm:pt modelId="{15858850-FE69-A94D-9BD9-76DD05EDDD7C}" type="parTrans" cxnId="{D9C552D0-2CA7-1640-9AE3-584CC9D8A449}">
      <dgm:prSet/>
      <dgm:spPr/>
      <dgm:t>
        <a:bodyPr/>
        <a:lstStyle/>
        <a:p>
          <a:endParaRPr lang="en-US"/>
        </a:p>
      </dgm:t>
    </dgm:pt>
    <dgm:pt modelId="{136AA8AB-D3FA-5043-B79A-6CE9AC056719}" type="sibTrans" cxnId="{D9C552D0-2CA7-1640-9AE3-584CC9D8A449}">
      <dgm:prSet/>
      <dgm:spPr/>
      <dgm:t>
        <a:bodyPr/>
        <a:lstStyle/>
        <a:p>
          <a:endParaRPr lang="en-US"/>
        </a:p>
      </dgm:t>
    </dgm:pt>
    <dgm:pt modelId="{2CC9A67C-89A6-0548-BD9A-172DCEDBA72F}" type="pres">
      <dgm:prSet presAssocID="{96D170CE-8276-D049-BC2B-DD8C5E736981}" presName="Name0" presStyleCnt="0">
        <dgm:presLayoutVars>
          <dgm:dir/>
          <dgm:resizeHandles val="exact"/>
        </dgm:presLayoutVars>
      </dgm:prSet>
      <dgm:spPr/>
    </dgm:pt>
    <dgm:pt modelId="{994CC6A0-C878-2442-850B-4C0B02E139F6}" type="pres">
      <dgm:prSet presAssocID="{6B6B8A28-04E8-6742-8627-BFBCD73E95F7}" presName="node" presStyleLbl="node1" presStyleIdx="0" presStyleCnt="3">
        <dgm:presLayoutVars>
          <dgm:bulletEnabled val="1"/>
        </dgm:presLayoutVars>
      </dgm:prSet>
      <dgm:spPr/>
    </dgm:pt>
    <dgm:pt modelId="{9F7E2C77-B455-CD4B-B557-3967C315DB97}" type="pres">
      <dgm:prSet presAssocID="{5CEC5E89-997B-5B46-9A8C-0AC201F1F7B3}" presName="sibTrans" presStyleLbl="sibTrans2D1" presStyleIdx="0" presStyleCnt="2"/>
      <dgm:spPr/>
    </dgm:pt>
    <dgm:pt modelId="{0FAC58B4-0E9D-B546-B397-C9FFDADCC009}" type="pres">
      <dgm:prSet presAssocID="{5CEC5E89-997B-5B46-9A8C-0AC201F1F7B3}" presName="connectorText" presStyleLbl="sibTrans2D1" presStyleIdx="0" presStyleCnt="2"/>
      <dgm:spPr/>
    </dgm:pt>
    <dgm:pt modelId="{EF00A253-C979-394D-BA7A-F910BC73D679}" type="pres">
      <dgm:prSet presAssocID="{E1031E90-1433-434F-9061-29F715867368}" presName="node" presStyleLbl="node1" presStyleIdx="1" presStyleCnt="3">
        <dgm:presLayoutVars>
          <dgm:bulletEnabled val="1"/>
        </dgm:presLayoutVars>
      </dgm:prSet>
      <dgm:spPr/>
    </dgm:pt>
    <dgm:pt modelId="{6E28BF42-28BE-8441-B21C-F4F65A1BCF81}" type="pres">
      <dgm:prSet presAssocID="{7299AD8A-3BDF-FE41-A921-8A3484CECC03}" presName="sibTrans" presStyleLbl="sibTrans2D1" presStyleIdx="1" presStyleCnt="2"/>
      <dgm:spPr/>
    </dgm:pt>
    <dgm:pt modelId="{C260C4F4-1573-5642-8717-76D7A41525C7}" type="pres">
      <dgm:prSet presAssocID="{7299AD8A-3BDF-FE41-A921-8A3484CECC03}" presName="connectorText" presStyleLbl="sibTrans2D1" presStyleIdx="1" presStyleCnt="2"/>
      <dgm:spPr/>
    </dgm:pt>
    <dgm:pt modelId="{9A0C86AC-4396-9F4B-9741-2E5AEEE7CA91}" type="pres">
      <dgm:prSet presAssocID="{377BB7E9-4327-5C4E-9086-4941B53B1637}" presName="node" presStyleLbl="node1" presStyleIdx="2" presStyleCnt="3">
        <dgm:presLayoutVars>
          <dgm:bulletEnabled val="1"/>
        </dgm:presLayoutVars>
      </dgm:prSet>
      <dgm:spPr/>
    </dgm:pt>
  </dgm:ptLst>
  <dgm:cxnLst>
    <dgm:cxn modelId="{8A1E3B0D-DC55-BF46-A201-F2146772995A}" type="presOf" srcId="{7299AD8A-3BDF-FE41-A921-8A3484CECC03}" destId="{C260C4F4-1573-5642-8717-76D7A41525C7}" srcOrd="1" destOrd="0" presId="urn:microsoft.com/office/officeart/2005/8/layout/process1"/>
    <dgm:cxn modelId="{F8934B1F-64C3-CC4F-ADE3-88167F8B59FE}" type="presOf" srcId="{E1031E90-1433-434F-9061-29F715867368}" destId="{EF00A253-C979-394D-BA7A-F910BC73D679}" srcOrd="0" destOrd="0" presId="urn:microsoft.com/office/officeart/2005/8/layout/process1"/>
    <dgm:cxn modelId="{FA7E2B2F-8D2E-9845-9241-97DD1B5668A8}" type="presOf" srcId="{96D170CE-8276-D049-BC2B-DD8C5E736981}" destId="{2CC9A67C-89A6-0548-BD9A-172DCEDBA72F}" srcOrd="0" destOrd="0" presId="urn:microsoft.com/office/officeart/2005/8/layout/process1"/>
    <dgm:cxn modelId="{97FF5B35-7D11-7143-8673-78EBB67ADCBE}" type="presOf" srcId="{377BB7E9-4327-5C4E-9086-4941B53B1637}" destId="{9A0C86AC-4396-9F4B-9741-2E5AEEE7CA91}" srcOrd="0" destOrd="0" presId="urn:microsoft.com/office/officeart/2005/8/layout/process1"/>
    <dgm:cxn modelId="{CC97717C-266F-164E-B0A7-1F455E56E33A}" type="presOf" srcId="{5CEC5E89-997B-5B46-9A8C-0AC201F1F7B3}" destId="{9F7E2C77-B455-CD4B-B557-3967C315DB97}" srcOrd="0" destOrd="0" presId="urn:microsoft.com/office/officeart/2005/8/layout/process1"/>
    <dgm:cxn modelId="{D8B24180-ECE5-3A4F-85D8-F1477A039348}" type="presOf" srcId="{7299AD8A-3BDF-FE41-A921-8A3484CECC03}" destId="{6E28BF42-28BE-8441-B21C-F4F65A1BCF81}" srcOrd="0" destOrd="0" presId="urn:microsoft.com/office/officeart/2005/8/layout/process1"/>
    <dgm:cxn modelId="{123C1683-7C0E-B440-8C53-811F28FCC979}" srcId="{96D170CE-8276-D049-BC2B-DD8C5E736981}" destId="{6B6B8A28-04E8-6742-8627-BFBCD73E95F7}" srcOrd="0" destOrd="0" parTransId="{452437FA-DA3A-C742-A4B2-93B5FBC91B72}" sibTransId="{5CEC5E89-997B-5B46-9A8C-0AC201F1F7B3}"/>
    <dgm:cxn modelId="{F3570F9A-7D74-EE47-ABC4-BAE0C43FA924}" srcId="{96D170CE-8276-D049-BC2B-DD8C5E736981}" destId="{E1031E90-1433-434F-9061-29F715867368}" srcOrd="1" destOrd="0" parTransId="{249DAD69-EED2-FF4D-8633-7E562DCED6BC}" sibTransId="{7299AD8A-3BDF-FE41-A921-8A3484CECC03}"/>
    <dgm:cxn modelId="{CBF1B0A8-9B23-9749-B74F-958A28F5E577}" type="presOf" srcId="{5CEC5E89-997B-5B46-9A8C-0AC201F1F7B3}" destId="{0FAC58B4-0E9D-B546-B397-C9FFDADCC009}" srcOrd="1" destOrd="0" presId="urn:microsoft.com/office/officeart/2005/8/layout/process1"/>
    <dgm:cxn modelId="{D9C552D0-2CA7-1640-9AE3-584CC9D8A449}" srcId="{96D170CE-8276-D049-BC2B-DD8C5E736981}" destId="{377BB7E9-4327-5C4E-9086-4941B53B1637}" srcOrd="2" destOrd="0" parTransId="{15858850-FE69-A94D-9BD9-76DD05EDDD7C}" sibTransId="{136AA8AB-D3FA-5043-B79A-6CE9AC056719}"/>
    <dgm:cxn modelId="{044631F0-EC4A-184B-8302-E303E7350DE4}" type="presOf" srcId="{6B6B8A28-04E8-6742-8627-BFBCD73E95F7}" destId="{994CC6A0-C878-2442-850B-4C0B02E139F6}" srcOrd="0" destOrd="0" presId="urn:microsoft.com/office/officeart/2005/8/layout/process1"/>
    <dgm:cxn modelId="{D41C1CFD-FC6A-3348-AB5E-74B1A3EE2559}" type="presParOf" srcId="{2CC9A67C-89A6-0548-BD9A-172DCEDBA72F}" destId="{994CC6A0-C878-2442-850B-4C0B02E139F6}" srcOrd="0" destOrd="0" presId="urn:microsoft.com/office/officeart/2005/8/layout/process1"/>
    <dgm:cxn modelId="{95FB458B-16AA-8348-A787-782D432B6DCB}" type="presParOf" srcId="{2CC9A67C-89A6-0548-BD9A-172DCEDBA72F}" destId="{9F7E2C77-B455-CD4B-B557-3967C315DB97}" srcOrd="1" destOrd="0" presId="urn:microsoft.com/office/officeart/2005/8/layout/process1"/>
    <dgm:cxn modelId="{9EC9CF48-F2D4-794B-947A-64CEC8D58B17}" type="presParOf" srcId="{9F7E2C77-B455-CD4B-B557-3967C315DB97}" destId="{0FAC58B4-0E9D-B546-B397-C9FFDADCC009}" srcOrd="0" destOrd="0" presId="urn:microsoft.com/office/officeart/2005/8/layout/process1"/>
    <dgm:cxn modelId="{7FB72594-913F-294B-A897-012CAF51AB93}" type="presParOf" srcId="{2CC9A67C-89A6-0548-BD9A-172DCEDBA72F}" destId="{EF00A253-C979-394D-BA7A-F910BC73D679}" srcOrd="2" destOrd="0" presId="urn:microsoft.com/office/officeart/2005/8/layout/process1"/>
    <dgm:cxn modelId="{F6FC534F-9830-D84F-8944-5D7BF3DC01E9}" type="presParOf" srcId="{2CC9A67C-89A6-0548-BD9A-172DCEDBA72F}" destId="{6E28BF42-28BE-8441-B21C-F4F65A1BCF81}" srcOrd="3" destOrd="0" presId="urn:microsoft.com/office/officeart/2005/8/layout/process1"/>
    <dgm:cxn modelId="{B0A5AB34-DB6C-3145-91E9-0EA058E4FF89}" type="presParOf" srcId="{6E28BF42-28BE-8441-B21C-F4F65A1BCF81}" destId="{C260C4F4-1573-5642-8717-76D7A41525C7}" srcOrd="0" destOrd="0" presId="urn:microsoft.com/office/officeart/2005/8/layout/process1"/>
    <dgm:cxn modelId="{77FFF520-E9B0-664A-8898-F047E2C2F99B}" type="presParOf" srcId="{2CC9A67C-89A6-0548-BD9A-172DCEDBA72F}" destId="{9A0C86AC-4396-9F4B-9741-2E5AEEE7CA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C6A0-C878-2442-850B-4C0B02E139F6}">
      <dsp:nvSpPr>
        <dsp:cNvPr id="0" name=""/>
        <dsp:cNvSpPr/>
      </dsp:nvSpPr>
      <dsp:spPr>
        <a:xfrm>
          <a:off x="7744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Compounds/Processing</a:t>
          </a:r>
        </a:p>
      </dsp:txBody>
      <dsp:txXfrm>
        <a:off x="39398" y="31654"/>
        <a:ext cx="2251571" cy="1017446"/>
      </dsp:txXfrm>
    </dsp:sp>
    <dsp:sp modelId="{9F7E2C77-B455-CD4B-B557-3967C315DB97}">
      <dsp:nvSpPr>
        <dsp:cNvPr id="0" name=""/>
        <dsp:cNvSpPr/>
      </dsp:nvSpPr>
      <dsp:spPr>
        <a:xfrm>
          <a:off x="2554112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54112" y="368149"/>
        <a:ext cx="343528" cy="344454"/>
      </dsp:txXfrm>
    </dsp:sp>
    <dsp:sp modelId="{EF00A253-C979-394D-BA7A-F910BC73D679}">
      <dsp:nvSpPr>
        <dsp:cNvPr id="0" name=""/>
        <dsp:cNvSpPr/>
      </dsp:nvSpPr>
      <dsp:spPr>
        <a:xfrm>
          <a:off x="3248576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Structure</a:t>
          </a:r>
        </a:p>
      </dsp:txBody>
      <dsp:txXfrm>
        <a:off x="3280230" y="31654"/>
        <a:ext cx="2251571" cy="1017446"/>
      </dsp:txXfrm>
    </dsp:sp>
    <dsp:sp modelId="{6E28BF42-28BE-8441-B21C-F4F65A1BCF81}">
      <dsp:nvSpPr>
        <dsp:cNvPr id="0" name=""/>
        <dsp:cNvSpPr/>
      </dsp:nvSpPr>
      <dsp:spPr>
        <a:xfrm>
          <a:off x="5794943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94943" y="368149"/>
        <a:ext cx="343528" cy="344454"/>
      </dsp:txXfrm>
    </dsp:sp>
    <dsp:sp modelId="{9A0C86AC-4396-9F4B-9741-2E5AEEE7CA91}">
      <dsp:nvSpPr>
        <dsp:cNvPr id="0" name=""/>
        <dsp:cNvSpPr/>
      </dsp:nvSpPr>
      <dsp:spPr>
        <a:xfrm>
          <a:off x="6489407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Electronic Properties</a:t>
          </a:r>
        </a:p>
      </dsp:txBody>
      <dsp:txXfrm>
        <a:off x="6521061" y="31654"/>
        <a:ext cx="2251571" cy="10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6487E-518C-43F7-A8EE-728BE39564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4"/>
            <a:ext cx="9144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2018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477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1" y="6324600"/>
            <a:ext cx="1862138" cy="493871"/>
          </a:xfrm>
          <a:prstGeom prst="rect">
            <a:avLst/>
          </a:prstGeom>
        </p:spPr>
      </p:pic>
      <p:pic>
        <p:nvPicPr>
          <p:cNvPr id="10" name="Picture 11"/>
          <p:cNvPicPr/>
          <p:nvPr userDrawn="1"/>
        </p:nvPicPr>
        <p:blipFill>
          <a:blip r:embed="rId15"/>
          <a:stretch/>
        </p:blipFill>
        <p:spPr>
          <a:xfrm>
            <a:off x="0" y="0"/>
            <a:ext cx="9143640" cy="628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183616"/>
            <a:ext cx="1862138" cy="493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B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00394" y="4605007"/>
            <a:ext cx="1003774" cy="1699761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1038676"/>
              </p:ext>
            </p:extLst>
          </p:nvPr>
        </p:nvGraphicFramePr>
        <p:xfrm>
          <a:off x="160563" y="745525"/>
          <a:ext cx="8812032" cy="10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Shot 2015-03-10 at 12.06.40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46963"/>
          <a:stretch/>
        </p:blipFill>
        <p:spPr>
          <a:xfrm>
            <a:off x="1905000" y="4724400"/>
            <a:ext cx="1166420" cy="1447800"/>
          </a:xfrm>
          <a:prstGeom prst="rect">
            <a:avLst/>
          </a:prstGeom>
        </p:spPr>
      </p:pic>
      <p:pic>
        <p:nvPicPr>
          <p:cNvPr id="14" name="Picture 13" descr="Screen Shot 2015-03-10 at 12.04.2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286000" cy="2551651"/>
          </a:xfrm>
          <a:prstGeom prst="rect">
            <a:avLst/>
          </a:prstGeom>
        </p:spPr>
      </p:pic>
      <p:pic>
        <p:nvPicPr>
          <p:cNvPr id="15" name="Picture 14" descr="3color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2209800"/>
            <a:ext cx="2777706" cy="3200400"/>
          </a:xfrm>
          <a:prstGeom prst="rect">
            <a:avLst/>
          </a:prstGeom>
        </p:spPr>
      </p:pic>
      <p:pic>
        <p:nvPicPr>
          <p:cNvPr id="16" name="Picture 15" descr="snapshot-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0" y="1905000"/>
            <a:ext cx="2209800" cy="1925859"/>
          </a:xfrm>
          <a:prstGeom prst="rect">
            <a:avLst/>
          </a:prstGeom>
        </p:spPr>
      </p:pic>
      <p:pic>
        <p:nvPicPr>
          <p:cNvPr id="17" name="Picture 16" descr="snapshot-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1888026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4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Lots and Lots of Pairs!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400" y="-152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Steps to Predicting OPV Performance</a:t>
            </a:r>
          </a:p>
        </p:txBody>
      </p:sp>
    </p:spTree>
    <p:extLst>
      <p:ext uri="{BB962C8B-B14F-4D97-AF65-F5344CB8AC3E}">
        <p14:creationId xmlns:p14="http://schemas.microsoft.com/office/powerpoint/2010/main" val="4039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-762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We Predict the Components of Rate?</a:t>
            </a:r>
          </a:p>
        </p:txBody>
      </p:sp>
      <p:pic>
        <p:nvPicPr>
          <p:cNvPr id="7" name="Picture 6" descr="overl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7" y="2362200"/>
            <a:ext cx="2775383" cy="333731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031"/>
              </p:ext>
            </p:extLst>
          </p:nvPr>
        </p:nvGraphicFramePr>
        <p:xfrm>
          <a:off x="29413199" y="200406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3199" y="200406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984"/>
              </p:ext>
            </p:extLst>
          </p:nvPr>
        </p:nvGraphicFramePr>
        <p:xfrm>
          <a:off x="29565599" y="201930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6" imgW="1816100" imgH="495300" progId="Equation.3">
                  <p:embed/>
                </p:oleObj>
              </mc:Choice>
              <mc:Fallback>
                <p:oleObj name="Equation" r:id="rId6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65599" y="201930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717999" y="203454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7" imgW="1816100" imgH="495300" progId="Equation.3">
                  <p:embed/>
                </p:oleObj>
              </mc:Choice>
              <mc:Fallback>
                <p:oleObj name="Equation" r:id="rId7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7999" y="203454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2840"/>
              </p:ext>
            </p:extLst>
          </p:nvPr>
        </p:nvGraphicFramePr>
        <p:xfrm>
          <a:off x="152400" y="838200"/>
          <a:ext cx="447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8" imgW="1816100" imgH="495300" progId="Equation.3">
                  <p:embed/>
                </p:oleObj>
              </mc:Choice>
              <mc:Fallback>
                <p:oleObj name="Equation" r:id="rId8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838200"/>
                        <a:ext cx="4470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870399" y="204978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0" imgW="1816100" imgH="495300" progId="Equation.3">
                  <p:embed/>
                </p:oleObj>
              </mc:Choice>
              <mc:Fallback>
                <p:oleObj name="Equation" r:id="rId10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0399" y="204978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26377"/>
              </p:ext>
            </p:extLst>
          </p:nvPr>
        </p:nvGraphicFramePr>
        <p:xfrm>
          <a:off x="30022799" y="206502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1" imgW="1816100" imgH="495300" progId="Equation.3">
                  <p:embed/>
                </p:oleObj>
              </mc:Choice>
              <mc:Fallback>
                <p:oleObj name="Equation" r:id="rId11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2799" y="206502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0"/>
          <a:stretch/>
        </p:blipFill>
        <p:spPr>
          <a:xfrm>
            <a:off x="3583980" y="5181600"/>
            <a:ext cx="2887940" cy="966282"/>
          </a:xfrm>
          <a:prstGeom prst="rect">
            <a:avLst/>
          </a:prstGeom>
        </p:spPr>
      </p:pic>
      <p:pic>
        <p:nvPicPr>
          <p:cNvPr id="16" name="Picture 1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1752600"/>
            <a:ext cx="2052320" cy="73287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1295400"/>
            <a:ext cx="0" cy="862892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838200"/>
            <a:ext cx="2052320" cy="7328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10400" y="1371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Distance</a:t>
            </a:r>
          </a:p>
        </p:txBody>
      </p:sp>
      <p:pic>
        <p:nvPicPr>
          <p:cNvPr id="25" name="Picture 2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4424680" y="3458124"/>
            <a:ext cx="2052320" cy="732876"/>
          </a:xfrm>
          <a:prstGeom prst="rect">
            <a:avLst/>
          </a:prstGeom>
        </p:spPr>
      </p:pic>
      <p:pic>
        <p:nvPicPr>
          <p:cNvPr id="26" name="Picture 2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3657600" y="2619924"/>
            <a:ext cx="2052320" cy="73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810000" y="30480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38862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2905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Off-Set</a:t>
            </a:r>
          </a:p>
        </p:txBody>
      </p:sp>
      <p:pic>
        <p:nvPicPr>
          <p:cNvPr id="33" name="Picture 32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6903752" y="4537232"/>
            <a:ext cx="2052320" cy="732876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7871901" y="4965308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1901" y="4279508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7643301" y="4736708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 rot="1510543">
            <a:off x="6957076" y="3449716"/>
            <a:ext cx="2052320" cy="7328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510543">
            <a:off x="7925225" y="4064301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510543" flipV="1">
            <a:off x="8106607" y="3232972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510543">
            <a:off x="7783357" y="3649192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51072" y="542250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3400" y="480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73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4CD-CF87-494F-8D78-7CF483D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7957E-EACF-1E40-BF0F-7898628B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2709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FBAF7-E365-954F-B866-EF97E718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64A2A1-6C4A-264A-89A1-CE64A4713608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29000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3AF3D-33E9-FF4C-A422-324F20B6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1304C8-EAC2-E344-A210-C8F9607F2BB3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11353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BAFB-B9B1-884A-BE72-9ED8ACC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0636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26D23-DA1B-1345-8130-6575B41C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4953000" cy="495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43265-910E-A744-8785-B7FEE76D8845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6F8-9C18-104E-9A65-6D681E47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Variable Importance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C6D74-F416-684F-B52B-33186EC5A2F4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52556-4AD3-A142-99E6-7010DDB8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295400"/>
            <a:ext cx="6198761" cy="44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725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A67F7EB3-B12E-4EFB-B5BD-71C286836255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</TotalTime>
  <Words>79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proposal</vt:lpstr>
      <vt:lpstr>1_blank</vt:lpstr>
      <vt:lpstr>Equation</vt:lpstr>
      <vt:lpstr>PowerPoint Presentation</vt:lpstr>
      <vt:lpstr>PowerPoint Presentation</vt:lpstr>
      <vt:lpstr>Feature Driven Model Improvement</vt:lpstr>
      <vt:lpstr>PowerPoint Presentation</vt:lpstr>
      <vt:lpstr>PowerPoint Presentation</vt:lpstr>
      <vt:lpstr>Prediction Progression</vt:lpstr>
      <vt:lpstr>Variable Importance</vt:lpstr>
    </vt:vector>
  </TitlesOfParts>
  <Company>Boise State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Stanfill, Bryan A</cp:lastModifiedBy>
  <cp:revision>247</cp:revision>
  <dcterms:created xsi:type="dcterms:W3CDTF">2015-02-18T20:10:19Z</dcterms:created>
  <dcterms:modified xsi:type="dcterms:W3CDTF">2018-06-01T15:07:18Z</dcterms:modified>
</cp:coreProperties>
</file>