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61" r:id="rId3"/>
    <p:sldId id="263" r:id="rId4"/>
    <p:sldId id="265" r:id="rId5"/>
    <p:sldId id="266" r:id="rId6"/>
    <p:sldId id="267" r:id="rId7"/>
    <p:sldId id="264" r:id="rId8"/>
    <p:sldId id="268" r:id="rId9"/>
  </p:sldIdLst>
  <p:sldSz cx="9144000" cy="6858000" type="screen4x3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7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3933"/>
    <a:srgbClr val="003587"/>
    <a:srgbClr val="1F60A9"/>
    <a:srgbClr val="0B1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04" autoAdjust="0"/>
    <p:restoredTop sz="89269" autoAdjust="0"/>
  </p:normalViewPr>
  <p:slideViewPr>
    <p:cSldViewPr>
      <p:cViewPr varScale="1">
        <p:scale>
          <a:sx n="181" d="100"/>
          <a:sy n="181" d="100"/>
        </p:scale>
        <p:origin x="-1056" y="-112"/>
      </p:cViewPr>
      <p:guideLst>
        <p:guide orient="horz" pos="2160"/>
        <p:guide orient="horz" pos="7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D170CE-8276-D049-BC2B-DD8C5E736981}" type="doc">
      <dgm:prSet loTypeId="urn:microsoft.com/office/officeart/2005/8/layout/process1" loCatId="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6B8A28-04E8-6742-8627-BFBCD73E95F7}">
      <dgm:prSet phldrT="[Text]"/>
      <dgm:spPr/>
      <dgm:t>
        <a:bodyPr/>
        <a:lstStyle/>
        <a:p>
          <a:r>
            <a:rPr lang="en-US" dirty="0"/>
            <a:t>Select Compounds/Processing</a:t>
          </a:r>
        </a:p>
      </dgm:t>
    </dgm:pt>
    <dgm:pt modelId="{452437FA-DA3A-C742-A4B2-93B5FBC91B72}" type="parTrans" cxnId="{123C1683-7C0E-B440-8C53-811F28FCC979}">
      <dgm:prSet/>
      <dgm:spPr/>
      <dgm:t>
        <a:bodyPr/>
        <a:lstStyle/>
        <a:p>
          <a:endParaRPr lang="en-US"/>
        </a:p>
      </dgm:t>
    </dgm:pt>
    <dgm:pt modelId="{5CEC5E89-997B-5B46-9A8C-0AC201F1F7B3}" type="sibTrans" cxnId="{123C1683-7C0E-B440-8C53-811F28FCC979}">
      <dgm:prSet/>
      <dgm:spPr/>
      <dgm:t>
        <a:bodyPr/>
        <a:lstStyle/>
        <a:p>
          <a:endParaRPr lang="en-US"/>
        </a:p>
      </dgm:t>
    </dgm:pt>
    <dgm:pt modelId="{E1031E90-1433-434F-9061-29F715867368}">
      <dgm:prSet phldrT="[Text]"/>
      <dgm:spPr/>
      <dgm:t>
        <a:bodyPr/>
        <a:lstStyle/>
        <a:p>
          <a:r>
            <a:rPr lang="en-US" dirty="0"/>
            <a:t>Predict Structure</a:t>
          </a:r>
        </a:p>
      </dgm:t>
    </dgm:pt>
    <dgm:pt modelId="{249DAD69-EED2-FF4D-8633-7E562DCED6BC}" type="parTrans" cxnId="{F3570F9A-7D74-EE47-ABC4-BAE0C43FA924}">
      <dgm:prSet/>
      <dgm:spPr/>
      <dgm:t>
        <a:bodyPr/>
        <a:lstStyle/>
        <a:p>
          <a:endParaRPr lang="en-US"/>
        </a:p>
      </dgm:t>
    </dgm:pt>
    <dgm:pt modelId="{7299AD8A-3BDF-FE41-A921-8A3484CECC03}" type="sibTrans" cxnId="{F3570F9A-7D74-EE47-ABC4-BAE0C43FA924}">
      <dgm:prSet/>
      <dgm:spPr/>
      <dgm:t>
        <a:bodyPr/>
        <a:lstStyle/>
        <a:p>
          <a:endParaRPr lang="en-US"/>
        </a:p>
      </dgm:t>
    </dgm:pt>
    <dgm:pt modelId="{377BB7E9-4327-5C4E-9086-4941B53B1637}">
      <dgm:prSet phldrT="[Text]"/>
      <dgm:spPr/>
      <dgm:t>
        <a:bodyPr/>
        <a:lstStyle/>
        <a:p>
          <a:r>
            <a:rPr lang="en-US" dirty="0"/>
            <a:t>Calculate Electronic Properties</a:t>
          </a:r>
        </a:p>
      </dgm:t>
    </dgm:pt>
    <dgm:pt modelId="{15858850-FE69-A94D-9BD9-76DD05EDDD7C}" type="parTrans" cxnId="{D9C552D0-2CA7-1640-9AE3-584CC9D8A449}">
      <dgm:prSet/>
      <dgm:spPr/>
      <dgm:t>
        <a:bodyPr/>
        <a:lstStyle/>
        <a:p>
          <a:endParaRPr lang="en-US"/>
        </a:p>
      </dgm:t>
    </dgm:pt>
    <dgm:pt modelId="{136AA8AB-D3FA-5043-B79A-6CE9AC056719}" type="sibTrans" cxnId="{D9C552D0-2CA7-1640-9AE3-584CC9D8A449}">
      <dgm:prSet/>
      <dgm:spPr/>
      <dgm:t>
        <a:bodyPr/>
        <a:lstStyle/>
        <a:p>
          <a:endParaRPr lang="en-US"/>
        </a:p>
      </dgm:t>
    </dgm:pt>
    <dgm:pt modelId="{2CC9A67C-89A6-0548-BD9A-172DCEDBA72F}" type="pres">
      <dgm:prSet presAssocID="{96D170CE-8276-D049-BC2B-DD8C5E73698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94CC6A0-C878-2442-850B-4C0B02E139F6}" type="pres">
      <dgm:prSet presAssocID="{6B6B8A28-04E8-6742-8627-BFBCD73E95F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7E2C77-B455-CD4B-B557-3967C315DB97}" type="pres">
      <dgm:prSet presAssocID="{5CEC5E89-997B-5B46-9A8C-0AC201F1F7B3}" presName="sibTrans" presStyleLbl="sibTrans2D1" presStyleIdx="0" presStyleCnt="2"/>
      <dgm:spPr/>
      <dgm:t>
        <a:bodyPr/>
        <a:lstStyle/>
        <a:p>
          <a:endParaRPr lang="en-US"/>
        </a:p>
      </dgm:t>
    </dgm:pt>
    <dgm:pt modelId="{0FAC58B4-0E9D-B546-B397-C9FFDADCC009}" type="pres">
      <dgm:prSet presAssocID="{5CEC5E89-997B-5B46-9A8C-0AC201F1F7B3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EF00A253-C979-394D-BA7A-F910BC73D679}" type="pres">
      <dgm:prSet presAssocID="{E1031E90-1433-434F-9061-29F71586736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28BF42-28BE-8441-B21C-F4F65A1BCF81}" type="pres">
      <dgm:prSet presAssocID="{7299AD8A-3BDF-FE41-A921-8A3484CECC03}" presName="sibTrans" presStyleLbl="sibTrans2D1" presStyleIdx="1" presStyleCnt="2"/>
      <dgm:spPr/>
      <dgm:t>
        <a:bodyPr/>
        <a:lstStyle/>
        <a:p>
          <a:endParaRPr lang="en-US"/>
        </a:p>
      </dgm:t>
    </dgm:pt>
    <dgm:pt modelId="{C260C4F4-1573-5642-8717-76D7A41525C7}" type="pres">
      <dgm:prSet presAssocID="{7299AD8A-3BDF-FE41-A921-8A3484CECC03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9A0C86AC-4396-9F4B-9741-2E5AEEE7CA91}" type="pres">
      <dgm:prSet presAssocID="{377BB7E9-4327-5C4E-9086-4941B53B163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4631F0-EC4A-184B-8302-E303E7350DE4}" type="presOf" srcId="{6B6B8A28-04E8-6742-8627-BFBCD73E95F7}" destId="{994CC6A0-C878-2442-850B-4C0B02E139F6}" srcOrd="0" destOrd="0" presId="urn:microsoft.com/office/officeart/2005/8/layout/process1"/>
    <dgm:cxn modelId="{123C1683-7C0E-B440-8C53-811F28FCC979}" srcId="{96D170CE-8276-D049-BC2B-DD8C5E736981}" destId="{6B6B8A28-04E8-6742-8627-BFBCD73E95F7}" srcOrd="0" destOrd="0" parTransId="{452437FA-DA3A-C742-A4B2-93B5FBC91B72}" sibTransId="{5CEC5E89-997B-5B46-9A8C-0AC201F1F7B3}"/>
    <dgm:cxn modelId="{FA7E2B2F-8D2E-9845-9241-97DD1B5668A8}" type="presOf" srcId="{96D170CE-8276-D049-BC2B-DD8C5E736981}" destId="{2CC9A67C-89A6-0548-BD9A-172DCEDBA72F}" srcOrd="0" destOrd="0" presId="urn:microsoft.com/office/officeart/2005/8/layout/process1"/>
    <dgm:cxn modelId="{D8B24180-ECE5-3A4F-85D8-F1477A039348}" type="presOf" srcId="{7299AD8A-3BDF-FE41-A921-8A3484CECC03}" destId="{6E28BF42-28BE-8441-B21C-F4F65A1BCF81}" srcOrd="0" destOrd="0" presId="urn:microsoft.com/office/officeart/2005/8/layout/process1"/>
    <dgm:cxn modelId="{CBF1B0A8-9B23-9749-B74F-958A28F5E577}" type="presOf" srcId="{5CEC5E89-997B-5B46-9A8C-0AC201F1F7B3}" destId="{0FAC58B4-0E9D-B546-B397-C9FFDADCC009}" srcOrd="1" destOrd="0" presId="urn:microsoft.com/office/officeart/2005/8/layout/process1"/>
    <dgm:cxn modelId="{97FF5B35-7D11-7143-8673-78EBB67ADCBE}" type="presOf" srcId="{377BB7E9-4327-5C4E-9086-4941B53B1637}" destId="{9A0C86AC-4396-9F4B-9741-2E5AEEE7CA91}" srcOrd="0" destOrd="0" presId="urn:microsoft.com/office/officeart/2005/8/layout/process1"/>
    <dgm:cxn modelId="{8A1E3B0D-DC55-BF46-A201-F2146772995A}" type="presOf" srcId="{7299AD8A-3BDF-FE41-A921-8A3484CECC03}" destId="{C260C4F4-1573-5642-8717-76D7A41525C7}" srcOrd="1" destOrd="0" presId="urn:microsoft.com/office/officeart/2005/8/layout/process1"/>
    <dgm:cxn modelId="{CC97717C-266F-164E-B0A7-1F455E56E33A}" type="presOf" srcId="{5CEC5E89-997B-5B46-9A8C-0AC201F1F7B3}" destId="{9F7E2C77-B455-CD4B-B557-3967C315DB97}" srcOrd="0" destOrd="0" presId="urn:microsoft.com/office/officeart/2005/8/layout/process1"/>
    <dgm:cxn modelId="{F3570F9A-7D74-EE47-ABC4-BAE0C43FA924}" srcId="{96D170CE-8276-D049-BC2B-DD8C5E736981}" destId="{E1031E90-1433-434F-9061-29F715867368}" srcOrd="1" destOrd="0" parTransId="{249DAD69-EED2-FF4D-8633-7E562DCED6BC}" sibTransId="{7299AD8A-3BDF-FE41-A921-8A3484CECC03}"/>
    <dgm:cxn modelId="{F8934B1F-64C3-CC4F-ADE3-88167F8B59FE}" type="presOf" srcId="{E1031E90-1433-434F-9061-29F715867368}" destId="{EF00A253-C979-394D-BA7A-F910BC73D679}" srcOrd="0" destOrd="0" presId="urn:microsoft.com/office/officeart/2005/8/layout/process1"/>
    <dgm:cxn modelId="{D9C552D0-2CA7-1640-9AE3-584CC9D8A449}" srcId="{96D170CE-8276-D049-BC2B-DD8C5E736981}" destId="{377BB7E9-4327-5C4E-9086-4941B53B1637}" srcOrd="2" destOrd="0" parTransId="{15858850-FE69-A94D-9BD9-76DD05EDDD7C}" sibTransId="{136AA8AB-D3FA-5043-B79A-6CE9AC056719}"/>
    <dgm:cxn modelId="{D41C1CFD-FC6A-3348-AB5E-74B1A3EE2559}" type="presParOf" srcId="{2CC9A67C-89A6-0548-BD9A-172DCEDBA72F}" destId="{994CC6A0-C878-2442-850B-4C0B02E139F6}" srcOrd="0" destOrd="0" presId="urn:microsoft.com/office/officeart/2005/8/layout/process1"/>
    <dgm:cxn modelId="{95FB458B-16AA-8348-A787-782D432B6DCB}" type="presParOf" srcId="{2CC9A67C-89A6-0548-BD9A-172DCEDBA72F}" destId="{9F7E2C77-B455-CD4B-B557-3967C315DB97}" srcOrd="1" destOrd="0" presId="urn:microsoft.com/office/officeart/2005/8/layout/process1"/>
    <dgm:cxn modelId="{9EC9CF48-F2D4-794B-947A-64CEC8D58B17}" type="presParOf" srcId="{9F7E2C77-B455-CD4B-B557-3967C315DB97}" destId="{0FAC58B4-0E9D-B546-B397-C9FFDADCC009}" srcOrd="0" destOrd="0" presId="urn:microsoft.com/office/officeart/2005/8/layout/process1"/>
    <dgm:cxn modelId="{7FB72594-913F-294B-A897-012CAF51AB93}" type="presParOf" srcId="{2CC9A67C-89A6-0548-BD9A-172DCEDBA72F}" destId="{EF00A253-C979-394D-BA7A-F910BC73D679}" srcOrd="2" destOrd="0" presId="urn:microsoft.com/office/officeart/2005/8/layout/process1"/>
    <dgm:cxn modelId="{F6FC534F-9830-D84F-8944-5D7BF3DC01E9}" type="presParOf" srcId="{2CC9A67C-89A6-0548-BD9A-172DCEDBA72F}" destId="{6E28BF42-28BE-8441-B21C-F4F65A1BCF81}" srcOrd="3" destOrd="0" presId="urn:microsoft.com/office/officeart/2005/8/layout/process1"/>
    <dgm:cxn modelId="{B0A5AB34-DB6C-3145-91E9-0EA058E4FF89}" type="presParOf" srcId="{6E28BF42-28BE-8441-B21C-F4F65A1BCF81}" destId="{C260C4F4-1573-5642-8717-76D7A41525C7}" srcOrd="0" destOrd="0" presId="urn:microsoft.com/office/officeart/2005/8/layout/process1"/>
    <dgm:cxn modelId="{77FFF520-E9B0-664A-8898-F047E2C2F99B}" type="presParOf" srcId="{2CC9A67C-89A6-0548-BD9A-172DCEDBA72F}" destId="{9A0C86AC-4396-9F4B-9741-2E5AEEE7CA9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4CC6A0-C878-2442-850B-4C0B02E139F6}">
      <dsp:nvSpPr>
        <dsp:cNvPr id="0" name=""/>
        <dsp:cNvSpPr/>
      </dsp:nvSpPr>
      <dsp:spPr>
        <a:xfrm>
          <a:off x="7744" y="0"/>
          <a:ext cx="2314879" cy="10807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Select Compounds/Processing</a:t>
          </a:r>
        </a:p>
      </dsp:txBody>
      <dsp:txXfrm>
        <a:off x="39398" y="31654"/>
        <a:ext cx="2251571" cy="1017446"/>
      </dsp:txXfrm>
    </dsp:sp>
    <dsp:sp modelId="{9F7E2C77-B455-CD4B-B557-3967C315DB97}">
      <dsp:nvSpPr>
        <dsp:cNvPr id="0" name=""/>
        <dsp:cNvSpPr/>
      </dsp:nvSpPr>
      <dsp:spPr>
        <a:xfrm>
          <a:off x="2554112" y="253331"/>
          <a:ext cx="490754" cy="5740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554112" y="368149"/>
        <a:ext cx="343528" cy="344454"/>
      </dsp:txXfrm>
    </dsp:sp>
    <dsp:sp modelId="{EF00A253-C979-394D-BA7A-F910BC73D679}">
      <dsp:nvSpPr>
        <dsp:cNvPr id="0" name=""/>
        <dsp:cNvSpPr/>
      </dsp:nvSpPr>
      <dsp:spPr>
        <a:xfrm>
          <a:off x="3248576" y="0"/>
          <a:ext cx="2314879" cy="10807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Predict Structure</a:t>
          </a:r>
        </a:p>
      </dsp:txBody>
      <dsp:txXfrm>
        <a:off x="3280230" y="31654"/>
        <a:ext cx="2251571" cy="1017446"/>
      </dsp:txXfrm>
    </dsp:sp>
    <dsp:sp modelId="{6E28BF42-28BE-8441-B21C-F4F65A1BCF81}">
      <dsp:nvSpPr>
        <dsp:cNvPr id="0" name=""/>
        <dsp:cNvSpPr/>
      </dsp:nvSpPr>
      <dsp:spPr>
        <a:xfrm>
          <a:off x="5794943" y="253331"/>
          <a:ext cx="490754" cy="5740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794943" y="368149"/>
        <a:ext cx="343528" cy="344454"/>
      </dsp:txXfrm>
    </dsp:sp>
    <dsp:sp modelId="{9A0C86AC-4396-9F4B-9741-2E5AEEE7CA91}">
      <dsp:nvSpPr>
        <dsp:cNvPr id="0" name=""/>
        <dsp:cNvSpPr/>
      </dsp:nvSpPr>
      <dsp:spPr>
        <a:xfrm>
          <a:off x="6489407" y="0"/>
          <a:ext cx="2314879" cy="10807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Calculate Electronic Properties</a:t>
          </a:r>
        </a:p>
      </dsp:txBody>
      <dsp:txXfrm>
        <a:off x="6521061" y="31654"/>
        <a:ext cx="2251571" cy="1017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9D886DC0-0A93-42D6-A675-017B8760B41B}" type="datetimeFigureOut">
              <a:rPr lang="en-US" smtClean="0"/>
              <a:pPr/>
              <a:t>6/4/18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1375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vert="horz" lIns="93287" tIns="46644" rIns="93287" bIns="4664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FA26487E-518C-43F7-A8EE-728BE39564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60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6487E-518C-43F7-A8EE-728BE395642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51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63666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179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4694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60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09008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6946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7234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673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364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8366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199"/>
            <a:ext cx="5486400" cy="3889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89597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8142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2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673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364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199"/>
            <a:ext cx="5486400" cy="3889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4" Type="http://schemas.openxmlformats.org/officeDocument/2006/relationships/image" Target="../media/image2.png"/><Relationship Id="rId15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4.jpg"/><Relationship Id="rId14" Type="http://schemas.openxmlformats.org/officeDocument/2006/relationships/image" Target="../media/image2.png"/><Relationship Id="rId15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6414"/>
            <a:ext cx="9144000" cy="58250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9541" y="6454556"/>
            <a:ext cx="1745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aseline="0" dirty="0">
                <a:solidFill>
                  <a:schemeClr val="bg1"/>
                </a:solidFill>
              </a:rPr>
              <a:t>© 2018 Boise State University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86800" y="6477000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B85C46D-3ED5-4508-B9D1-FB41570D2BFF}" type="slidenum">
              <a:rPr lang="en-US" sz="1000" baseline="0" smtClean="0">
                <a:solidFill>
                  <a:schemeClr val="bg1"/>
                </a:solidFill>
              </a:rPr>
              <a:t>‹#›</a:t>
            </a:fld>
            <a:endParaRPr lang="en-US" sz="1000" baseline="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131" y="6324600"/>
            <a:ext cx="1862138" cy="493871"/>
          </a:xfrm>
          <a:prstGeom prst="rect">
            <a:avLst/>
          </a:prstGeom>
        </p:spPr>
      </p:pic>
      <p:pic>
        <p:nvPicPr>
          <p:cNvPr id="10" name="Picture 11"/>
          <p:cNvPicPr/>
          <p:nvPr userDrawn="1"/>
        </p:nvPicPr>
        <p:blipFill>
          <a:blip r:embed="rId15"/>
          <a:stretch/>
        </p:blipFill>
        <p:spPr>
          <a:xfrm>
            <a:off x="0" y="0"/>
            <a:ext cx="9143640" cy="62820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kern="1200" baseline="0">
          <a:solidFill>
            <a:srgbClr val="09347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cap="none" baseline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9541" y="6454556"/>
            <a:ext cx="1745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aseline="0" dirty="0">
                <a:solidFill>
                  <a:schemeClr val="bg1"/>
                </a:solidFill>
              </a:rPr>
              <a:t>© 2012 Boise State University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05800" y="6454556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B85C46D-3ED5-4508-B9D1-FB41570D2BFF}" type="slidenum">
              <a:rPr lang="en-US" sz="1000" baseline="0" smtClean="0">
                <a:solidFill>
                  <a:schemeClr val="bg1"/>
                </a:solidFill>
              </a:rPr>
              <a:t>‹#›</a:t>
            </a:fld>
            <a:endParaRPr lang="en-US" sz="1000" baseline="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teriwilliams\Desktop\logo_b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931" y="183616"/>
            <a:ext cx="1862138" cy="49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8800"/>
            <a:ext cx="91440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0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cap="none" baseline="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6.bin"/><Relationship Id="rId12" Type="http://schemas.openxmlformats.org/officeDocument/2006/relationships/image" Target="../media/image15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2.bin"/><Relationship Id="rId7" Type="http://schemas.openxmlformats.org/officeDocument/2006/relationships/oleObject" Target="../embeddings/oleObject3.bin"/><Relationship Id="rId8" Type="http://schemas.openxmlformats.org/officeDocument/2006/relationships/oleObject" Target="../embeddings/oleObject4.bin"/><Relationship Id="rId9" Type="http://schemas.openxmlformats.org/officeDocument/2006/relationships/image" Target="../media/image13.emf"/><Relationship Id="rId10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B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500394" y="4605007"/>
            <a:ext cx="1003774" cy="1699761"/>
          </a:xfrm>
          <a:prstGeom prst="rect">
            <a:avLst/>
          </a:prstGeom>
        </p:spPr>
      </p:pic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4081038676"/>
              </p:ext>
            </p:extLst>
          </p:nvPr>
        </p:nvGraphicFramePr>
        <p:xfrm>
          <a:off x="160563" y="745525"/>
          <a:ext cx="8812032" cy="1080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Picture 12" descr="Screen Shot 2015-03-10 at 12.06.40 PM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1" r="46963"/>
          <a:stretch/>
        </p:blipFill>
        <p:spPr>
          <a:xfrm>
            <a:off x="1905000" y="4724400"/>
            <a:ext cx="1166420" cy="1447800"/>
          </a:xfrm>
          <a:prstGeom prst="rect">
            <a:avLst/>
          </a:prstGeom>
        </p:spPr>
      </p:pic>
      <p:pic>
        <p:nvPicPr>
          <p:cNvPr id="14" name="Picture 13" descr="Screen Shot 2015-03-10 at 12.04.27 P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057400"/>
            <a:ext cx="2286000" cy="2551651"/>
          </a:xfrm>
          <a:prstGeom prst="rect">
            <a:avLst/>
          </a:prstGeom>
        </p:spPr>
      </p:pic>
      <p:pic>
        <p:nvPicPr>
          <p:cNvPr id="15" name="Picture 14" descr="3color2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494" y="2209800"/>
            <a:ext cx="2777706" cy="3200400"/>
          </a:xfrm>
          <a:prstGeom prst="rect">
            <a:avLst/>
          </a:prstGeom>
        </p:spPr>
      </p:pic>
      <p:pic>
        <p:nvPicPr>
          <p:cNvPr id="16" name="Picture 15" descr="snapshot-0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300" y="1905000"/>
            <a:ext cx="2209800" cy="1925859"/>
          </a:xfrm>
          <a:prstGeom prst="rect">
            <a:avLst/>
          </a:prstGeom>
        </p:spPr>
      </p:pic>
      <p:pic>
        <p:nvPicPr>
          <p:cNvPr id="17" name="Picture 16" descr="snapshot-0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429000"/>
            <a:ext cx="1888026" cy="20574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248400" y="56388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Lots and Lots of Pairs!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52400" y="-152400"/>
            <a:ext cx="8763000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kern="1200" baseline="0">
                <a:solidFill>
                  <a:srgbClr val="09347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Steps to Predicting OPV Performance</a:t>
            </a:r>
          </a:p>
        </p:txBody>
      </p:sp>
    </p:spTree>
    <p:extLst>
      <p:ext uri="{BB962C8B-B14F-4D97-AF65-F5344CB8AC3E}">
        <p14:creationId xmlns:p14="http://schemas.microsoft.com/office/powerpoint/2010/main" val="403930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-76200"/>
            <a:ext cx="8763000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kern="1200" baseline="0">
                <a:solidFill>
                  <a:srgbClr val="09347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Can We Predict the Components of Rate?</a:t>
            </a:r>
          </a:p>
        </p:txBody>
      </p:sp>
      <p:pic>
        <p:nvPicPr>
          <p:cNvPr id="7" name="Picture 6" descr="overla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17" y="2362200"/>
            <a:ext cx="2775383" cy="3337316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052031"/>
              </p:ext>
            </p:extLst>
          </p:nvPr>
        </p:nvGraphicFramePr>
        <p:xfrm>
          <a:off x="29413199" y="20040600"/>
          <a:ext cx="7890933" cy="2268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" name="Equation" r:id="rId4" imgW="1816100" imgH="495300" progId="Equation.3">
                  <p:embed/>
                </p:oleObj>
              </mc:Choice>
              <mc:Fallback>
                <p:oleObj name="Equation" r:id="rId4" imgW="18161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413199" y="20040600"/>
                        <a:ext cx="7890933" cy="22686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32984"/>
              </p:ext>
            </p:extLst>
          </p:nvPr>
        </p:nvGraphicFramePr>
        <p:xfrm>
          <a:off x="29565599" y="20193000"/>
          <a:ext cx="7890933" cy="2268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" name="Equation" r:id="rId6" imgW="1816100" imgH="495300" progId="Equation.3">
                  <p:embed/>
                </p:oleObj>
              </mc:Choice>
              <mc:Fallback>
                <p:oleObj name="Equation" r:id="rId6" imgW="18161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565599" y="20193000"/>
                        <a:ext cx="7890933" cy="22686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256594"/>
              </p:ext>
            </p:extLst>
          </p:nvPr>
        </p:nvGraphicFramePr>
        <p:xfrm>
          <a:off x="29717999" y="20345400"/>
          <a:ext cx="7890933" cy="2268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" name="Equation" r:id="rId7" imgW="1816100" imgH="495300" progId="Equation.3">
                  <p:embed/>
                </p:oleObj>
              </mc:Choice>
              <mc:Fallback>
                <p:oleObj name="Equation" r:id="rId7" imgW="18161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717999" y="20345400"/>
                        <a:ext cx="7890933" cy="22686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0842840"/>
              </p:ext>
            </p:extLst>
          </p:nvPr>
        </p:nvGraphicFramePr>
        <p:xfrm>
          <a:off x="152400" y="838200"/>
          <a:ext cx="44704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" name="Equation" r:id="rId8" imgW="1816100" imgH="495300" progId="Equation.3">
                  <p:embed/>
                </p:oleObj>
              </mc:Choice>
              <mc:Fallback>
                <p:oleObj name="Equation" r:id="rId8" imgW="18161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2400" y="838200"/>
                        <a:ext cx="4470400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256594"/>
              </p:ext>
            </p:extLst>
          </p:nvPr>
        </p:nvGraphicFramePr>
        <p:xfrm>
          <a:off x="29870399" y="20497800"/>
          <a:ext cx="7890933" cy="2268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" name="Equation" r:id="rId10" imgW="1816100" imgH="495300" progId="Equation.3">
                  <p:embed/>
                </p:oleObj>
              </mc:Choice>
              <mc:Fallback>
                <p:oleObj name="Equation" r:id="rId10" imgW="18161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870399" y="20497800"/>
                        <a:ext cx="7890933" cy="22686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0426377"/>
              </p:ext>
            </p:extLst>
          </p:nvPr>
        </p:nvGraphicFramePr>
        <p:xfrm>
          <a:off x="30022799" y="20650200"/>
          <a:ext cx="7890933" cy="2268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" name="Equation" r:id="rId11" imgW="1816100" imgH="495300" progId="Equation.3">
                  <p:embed/>
                </p:oleObj>
              </mc:Choice>
              <mc:Fallback>
                <p:oleObj name="Equation" r:id="rId11" imgW="18161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022799" y="20650200"/>
                        <a:ext cx="7890933" cy="22686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 descr="overlap.pn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540"/>
          <a:stretch/>
        </p:blipFill>
        <p:spPr>
          <a:xfrm>
            <a:off x="3583980" y="5181600"/>
            <a:ext cx="2887940" cy="966282"/>
          </a:xfrm>
          <a:prstGeom prst="rect">
            <a:avLst/>
          </a:prstGeom>
        </p:spPr>
      </p:pic>
      <p:pic>
        <p:nvPicPr>
          <p:cNvPr id="16" name="Picture 15" descr="overlap.pn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86"/>
          <a:stretch/>
        </p:blipFill>
        <p:spPr>
          <a:xfrm>
            <a:off x="5034280" y="1752600"/>
            <a:ext cx="2052320" cy="732876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6096000" y="1295400"/>
            <a:ext cx="0" cy="862892"/>
          </a:xfrm>
          <a:prstGeom prst="line">
            <a:avLst/>
          </a:prstGeom>
          <a:ln w="50800" cap="rnd">
            <a:solidFill>
              <a:schemeClr val="accent6">
                <a:lumMod val="75000"/>
              </a:schemeClr>
            </a:solidFill>
            <a:prstDash val="sysDash"/>
            <a:headEnd type="oval"/>
            <a:tailEnd type="oval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7" name="Picture 16" descr="overlap.pn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86"/>
          <a:stretch/>
        </p:blipFill>
        <p:spPr>
          <a:xfrm>
            <a:off x="5034280" y="838200"/>
            <a:ext cx="2052320" cy="73287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010400" y="137160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Distance</a:t>
            </a:r>
          </a:p>
        </p:txBody>
      </p:sp>
      <p:pic>
        <p:nvPicPr>
          <p:cNvPr id="25" name="Picture 24" descr="overlap.pn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86"/>
          <a:stretch/>
        </p:blipFill>
        <p:spPr>
          <a:xfrm>
            <a:off x="4424680" y="3458124"/>
            <a:ext cx="2052320" cy="732876"/>
          </a:xfrm>
          <a:prstGeom prst="rect">
            <a:avLst/>
          </a:prstGeom>
        </p:spPr>
      </p:pic>
      <p:pic>
        <p:nvPicPr>
          <p:cNvPr id="26" name="Picture 25" descr="overlap.pn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86"/>
          <a:stretch/>
        </p:blipFill>
        <p:spPr>
          <a:xfrm>
            <a:off x="3657600" y="2619924"/>
            <a:ext cx="2052320" cy="732876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H="1">
            <a:off x="3810000" y="3048000"/>
            <a:ext cx="838200" cy="0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486400" y="3886200"/>
            <a:ext cx="838200" cy="0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562600" y="290578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Off-Set</a:t>
            </a:r>
          </a:p>
        </p:txBody>
      </p:sp>
      <p:pic>
        <p:nvPicPr>
          <p:cNvPr id="33" name="Picture 32" descr="overlap.pn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86"/>
          <a:stretch/>
        </p:blipFill>
        <p:spPr>
          <a:xfrm>
            <a:off x="6903752" y="4537232"/>
            <a:ext cx="2052320" cy="732876"/>
          </a:xfrm>
          <a:prstGeom prst="rect">
            <a:avLst/>
          </a:prstGeom>
        </p:spPr>
      </p:pic>
      <p:cxnSp>
        <p:nvCxnSpPr>
          <p:cNvPr id="36" name="Straight Arrow Connector 35"/>
          <p:cNvCxnSpPr/>
          <p:nvPr/>
        </p:nvCxnSpPr>
        <p:spPr>
          <a:xfrm>
            <a:off x="7871901" y="4965308"/>
            <a:ext cx="914400" cy="0"/>
          </a:xfrm>
          <a:prstGeom prst="straightConnector1">
            <a:avLst/>
          </a:prstGeom>
          <a:ln w="508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7871901" y="4279508"/>
            <a:ext cx="0" cy="685800"/>
          </a:xfrm>
          <a:prstGeom prst="straightConnector1">
            <a:avLst/>
          </a:prstGeom>
          <a:ln w="508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Arc 40"/>
          <p:cNvSpPr/>
          <p:nvPr/>
        </p:nvSpPr>
        <p:spPr>
          <a:xfrm>
            <a:off x="7643301" y="4736708"/>
            <a:ext cx="533400" cy="533400"/>
          </a:xfrm>
          <a:prstGeom prst="arc">
            <a:avLst>
              <a:gd name="adj1" fmla="val 15516212"/>
              <a:gd name="adj2" fmla="val 21007704"/>
            </a:avLst>
          </a:prstGeom>
          <a:ln w="50800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 descr="overlap.pn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86"/>
          <a:stretch/>
        </p:blipFill>
        <p:spPr>
          <a:xfrm rot="1510543">
            <a:off x="6957076" y="3449716"/>
            <a:ext cx="2052320" cy="732876"/>
          </a:xfrm>
          <a:prstGeom prst="rect">
            <a:avLst/>
          </a:prstGeom>
        </p:spPr>
      </p:pic>
      <p:cxnSp>
        <p:nvCxnSpPr>
          <p:cNvPr id="43" name="Straight Arrow Connector 42"/>
          <p:cNvCxnSpPr/>
          <p:nvPr/>
        </p:nvCxnSpPr>
        <p:spPr>
          <a:xfrm rot="1510543">
            <a:off x="7925225" y="4064301"/>
            <a:ext cx="914400" cy="0"/>
          </a:xfrm>
          <a:prstGeom prst="straightConnector1">
            <a:avLst/>
          </a:prstGeom>
          <a:ln w="508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510543" flipV="1">
            <a:off x="8106607" y="3232972"/>
            <a:ext cx="0" cy="685800"/>
          </a:xfrm>
          <a:prstGeom prst="straightConnector1">
            <a:avLst/>
          </a:prstGeom>
          <a:ln w="508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Arc 44"/>
          <p:cNvSpPr/>
          <p:nvPr/>
        </p:nvSpPr>
        <p:spPr>
          <a:xfrm rot="1510543">
            <a:off x="7783357" y="3649192"/>
            <a:ext cx="533400" cy="533400"/>
          </a:xfrm>
          <a:prstGeom prst="arc">
            <a:avLst>
              <a:gd name="adj1" fmla="val 15516212"/>
              <a:gd name="adj2" fmla="val 21007704"/>
            </a:avLst>
          </a:prstGeom>
          <a:ln w="50800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051072" y="542250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Orientation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343400" y="4800600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Energy</a:t>
            </a:r>
          </a:p>
        </p:txBody>
      </p:sp>
    </p:spTree>
    <p:extLst>
      <p:ext uri="{BB962C8B-B14F-4D97-AF65-F5344CB8AC3E}">
        <p14:creationId xmlns:p14="http://schemas.microsoft.com/office/powerpoint/2010/main" val="37738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C814CD-CF87-494F-8D78-7CF483DB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Feature Driven Model Improvement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287957E-EACF-1E40-BF0F-7898628B0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528" y="1600200"/>
            <a:ext cx="6788944" cy="4525963"/>
          </a:xfrm>
        </p:spPr>
      </p:pic>
    </p:spTree>
    <p:extLst>
      <p:ext uri="{BB962C8B-B14F-4D97-AF65-F5344CB8AC3E}">
        <p14:creationId xmlns:p14="http://schemas.microsoft.com/office/powerpoint/2010/main" val="1270950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9C3FBAF7-E365-954F-B866-EF97E718B3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528" y="1600200"/>
            <a:ext cx="6788944" cy="4525962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2F64A2A1-6C4A-264A-89A1-CE64A4713608}"/>
              </a:ext>
            </a:extLst>
          </p:cNvPr>
          <p:cNvSpPr txBox="1">
            <a:spLocks/>
          </p:cNvSpPr>
          <p:nvPr/>
        </p:nvSpPr>
        <p:spPr>
          <a:xfrm>
            <a:off x="457200" y="-76200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kern="1200" baseline="0">
                <a:solidFill>
                  <a:srgbClr val="09347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Feature Driven Model Improvement</a:t>
            </a:r>
          </a:p>
        </p:txBody>
      </p:sp>
    </p:spTree>
    <p:extLst>
      <p:ext uri="{BB962C8B-B14F-4D97-AF65-F5344CB8AC3E}">
        <p14:creationId xmlns:p14="http://schemas.microsoft.com/office/powerpoint/2010/main" val="2900090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1F43AF3D-33E9-FF4C-A422-324F20B67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528" y="1600200"/>
            <a:ext cx="6788944" cy="4525962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7E1304C8-EAC2-E344-A210-C8F9607F2BB3}"/>
              </a:ext>
            </a:extLst>
          </p:cNvPr>
          <p:cNvSpPr txBox="1">
            <a:spLocks/>
          </p:cNvSpPr>
          <p:nvPr/>
        </p:nvSpPr>
        <p:spPr>
          <a:xfrm>
            <a:off x="457200" y="-76200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kern="1200" baseline="0">
                <a:solidFill>
                  <a:srgbClr val="09347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Feature Driven Model Improvement</a:t>
            </a:r>
          </a:p>
        </p:txBody>
      </p:sp>
    </p:spTree>
    <p:extLst>
      <p:ext uri="{BB962C8B-B14F-4D97-AF65-F5344CB8AC3E}">
        <p14:creationId xmlns:p14="http://schemas.microsoft.com/office/powerpoint/2010/main" val="1135394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FFBAFB-B9B1-884A-BE72-9ED8ACC18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-106362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Prediction Progression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2326D23-DA1B-1345-8130-6575B41CE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990600"/>
            <a:ext cx="4953000" cy="4953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3A43265-910E-A744-8785-B7FEE76D8845}"/>
              </a:ext>
            </a:extLst>
          </p:cNvPr>
          <p:cNvSpPr txBox="1"/>
          <p:nvPr/>
        </p:nvSpPr>
        <p:spPr>
          <a:xfrm>
            <a:off x="228600" y="997974"/>
            <a:ext cx="3657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Random forests outperformed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Neural nets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Linear models (splines, regression,…)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Kernel based 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173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0786F8-9C18-104E-9A65-6D681E47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bg1"/>
                </a:solidFill>
              </a:rPr>
              <a:t>Variable Importance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7BC6D74-F416-684F-B52B-33186EC5A2F4}"/>
              </a:ext>
            </a:extLst>
          </p:cNvPr>
          <p:cNvSpPr txBox="1"/>
          <p:nvPr/>
        </p:nvSpPr>
        <p:spPr>
          <a:xfrm>
            <a:off x="76200" y="990600"/>
            <a:ext cx="289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Random forests outperformed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Neural nets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Linear models (splines, regression,…)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Kernel based 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DA52556-4AD3-A142-99E6-7010DDB86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1" y="1295400"/>
            <a:ext cx="6198761" cy="442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507257"/>
      </p:ext>
    </p:extLst>
  </p:cSld>
  <p:clrMapOvr>
    <a:masterClrMapping/>
  </p:clrMapOvr>
</p:sld>
</file>

<file path=ppt/theme/theme1.xml><?xml version="1.0" encoding="utf-8"?>
<a:theme xmlns:a="http://schemas.openxmlformats.org/drawingml/2006/main" name="proposal">
  <a:themeElements>
    <a:clrScheme name="Boise State Theme">
      <a:dk1>
        <a:srgbClr val="191917"/>
      </a:dk1>
      <a:lt1>
        <a:sysClr val="window" lastClr="FFFFFF"/>
      </a:lt1>
      <a:dk2>
        <a:srgbClr val="09347A"/>
      </a:dk2>
      <a:lt2>
        <a:srgbClr val="F6F6F5"/>
      </a:lt2>
      <a:accent1>
        <a:srgbClr val="0169A4"/>
      </a:accent1>
      <a:accent2>
        <a:srgbClr val="F1632A"/>
      </a:accent2>
      <a:accent3>
        <a:srgbClr val="007DC3"/>
      </a:accent3>
      <a:accent4>
        <a:srgbClr val="8064A2"/>
      </a:accent4>
      <a:accent5>
        <a:srgbClr val="4BACC6"/>
      </a:accent5>
      <a:accent6>
        <a:srgbClr val="F79646"/>
      </a:accent6>
      <a:hlink>
        <a:srgbClr val="3399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E82199B-DC72-488A-95B8-89E8CD66E9DD}" vid="{A67F7EB3-B12E-4EFB-B5BD-71C286836255}"/>
    </a:ext>
  </a:extLst>
</a:theme>
</file>

<file path=ppt/theme/theme2.xml><?xml version="1.0" encoding="utf-8"?>
<a:theme xmlns:a="http://schemas.openxmlformats.org/drawingml/2006/main" name="1_blank">
  <a:themeElements>
    <a:clrScheme name="Boise State Theme">
      <a:dk1>
        <a:srgbClr val="191917"/>
      </a:dk1>
      <a:lt1>
        <a:sysClr val="window" lastClr="FFFFFF"/>
      </a:lt1>
      <a:dk2>
        <a:srgbClr val="09347A"/>
      </a:dk2>
      <a:lt2>
        <a:srgbClr val="F6F6F5"/>
      </a:lt2>
      <a:accent1>
        <a:srgbClr val="0169A4"/>
      </a:accent1>
      <a:accent2>
        <a:srgbClr val="F1632A"/>
      </a:accent2>
      <a:accent3>
        <a:srgbClr val="007DC3"/>
      </a:accent3>
      <a:accent4>
        <a:srgbClr val="8064A2"/>
      </a:accent4>
      <a:accent5>
        <a:srgbClr val="4BACC6"/>
      </a:accent5>
      <a:accent6>
        <a:srgbClr val="F79646"/>
      </a:accent6>
      <a:hlink>
        <a:srgbClr val="3399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E82199B-DC72-488A-95B8-89E8CD66E9DD}" vid="{4EF0FCDD-25EB-4093-B50D-713D10A174B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11389</TotalTime>
  <Words>85</Words>
  <Application>Microsoft Macintosh PowerPoint</Application>
  <PresentationFormat>On-screen Show (4:3)</PresentationFormat>
  <Paragraphs>30</Paragraphs>
  <Slides>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proposal</vt:lpstr>
      <vt:lpstr>1_blank</vt:lpstr>
      <vt:lpstr>Equation</vt:lpstr>
      <vt:lpstr>PowerPoint Presentation</vt:lpstr>
      <vt:lpstr>PowerPoint Presentation</vt:lpstr>
      <vt:lpstr>Feature Driven Model Improvement</vt:lpstr>
      <vt:lpstr>PowerPoint Presentation</vt:lpstr>
      <vt:lpstr>PowerPoint Presentation</vt:lpstr>
      <vt:lpstr>Prediction Progression</vt:lpstr>
      <vt:lpstr>Variable Importance</vt:lpstr>
    </vt:vector>
  </TitlesOfParts>
  <Company>Boise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Boise State PowerPoint Template</dc:title>
  <dc:creator>Teri Williams</dc:creator>
  <cp:lastModifiedBy>Matty Jones</cp:lastModifiedBy>
  <cp:revision>248</cp:revision>
  <dcterms:created xsi:type="dcterms:W3CDTF">2015-02-18T20:10:19Z</dcterms:created>
  <dcterms:modified xsi:type="dcterms:W3CDTF">2018-06-04T19:34:51Z</dcterms:modified>
</cp:coreProperties>
</file>