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62" r:id="rId3"/>
    <p:sldId id="257" r:id="rId4"/>
    <p:sldId id="264" r:id="rId5"/>
    <p:sldId id="265" r:id="rId6"/>
    <p:sldId id="260" r:id="rId7"/>
    <p:sldId id="258"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3904DB-E93B-447E-9407-BDD22BD20D0D}" v="3226" dt="2019-06-06T17:42:37.3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8" autoAdjust="0"/>
    <p:restoredTop sz="59651" autoAdjust="0"/>
  </p:normalViewPr>
  <p:slideViewPr>
    <p:cSldViewPr snapToGrid="0">
      <p:cViewPr varScale="1">
        <p:scale>
          <a:sx n="48" d="100"/>
          <a:sy n="48" d="100"/>
        </p:scale>
        <p:origin x="1949" y="48"/>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van Miracle" userId="ecbc5563-6586-49e2-be79-2cdf77d6c97e" providerId="ADAL" clId="{AE3904DB-E93B-447E-9407-BDD22BD20D0D}"/>
    <pc:docChg chg="undo custSel modSld">
      <pc:chgData name="Evan Miracle" userId="ecbc5563-6586-49e2-be79-2cdf77d6c97e" providerId="ADAL" clId="{AE3904DB-E93B-447E-9407-BDD22BD20D0D}" dt="2019-06-06T17:42:37.323" v="3041" actId="207"/>
      <pc:docMkLst>
        <pc:docMk/>
      </pc:docMkLst>
      <pc:sldChg chg="modSp mod">
        <pc:chgData name="Evan Miracle" userId="ecbc5563-6586-49e2-be79-2cdf77d6c97e" providerId="ADAL" clId="{AE3904DB-E93B-447E-9407-BDD22BD20D0D}" dt="2019-06-06T13:17:27.181" v="2061" actId="1076"/>
        <pc:sldMkLst>
          <pc:docMk/>
          <pc:sldMk cId="3157408711" sldId="257"/>
        </pc:sldMkLst>
        <pc:graphicFrameChg chg="mod modGraphic">
          <ac:chgData name="Evan Miracle" userId="ecbc5563-6586-49e2-be79-2cdf77d6c97e" providerId="ADAL" clId="{AE3904DB-E93B-447E-9407-BDD22BD20D0D}" dt="2019-06-06T13:17:27.181" v="2061" actId="1076"/>
          <ac:graphicFrameMkLst>
            <pc:docMk/>
            <pc:sldMk cId="3157408711" sldId="257"/>
            <ac:graphicFrameMk id="13" creationId="{EFBE2CDF-B957-49D0-9DD0-81F948B96132}"/>
          </ac:graphicFrameMkLst>
        </pc:graphicFrameChg>
        <pc:graphicFrameChg chg="mod">
          <ac:chgData name="Evan Miracle" userId="ecbc5563-6586-49e2-be79-2cdf77d6c97e" providerId="ADAL" clId="{AE3904DB-E93B-447E-9407-BDD22BD20D0D}" dt="2019-06-06T13:16:30.416" v="2048"/>
          <ac:graphicFrameMkLst>
            <pc:docMk/>
            <pc:sldMk cId="3157408711" sldId="257"/>
            <ac:graphicFrameMk id="15" creationId="{B0006B6F-6C07-4499-A163-82F589DA571F}"/>
          </ac:graphicFrameMkLst>
        </pc:graphicFrameChg>
      </pc:sldChg>
      <pc:sldChg chg="addSp delSp modSp modNotesTx">
        <pc:chgData name="Evan Miracle" userId="ecbc5563-6586-49e2-be79-2cdf77d6c97e" providerId="ADAL" clId="{AE3904DB-E93B-447E-9407-BDD22BD20D0D}" dt="2019-06-06T17:41:27.466" v="3038" actId="1076"/>
        <pc:sldMkLst>
          <pc:docMk/>
          <pc:sldMk cId="1209837321" sldId="258"/>
        </pc:sldMkLst>
        <pc:spChg chg="add mod">
          <ac:chgData name="Evan Miracle" userId="ecbc5563-6586-49e2-be79-2cdf77d6c97e" providerId="ADAL" clId="{AE3904DB-E93B-447E-9407-BDD22BD20D0D}" dt="2019-06-06T17:40:59.951" v="3036" actId="1076"/>
          <ac:spMkLst>
            <pc:docMk/>
            <pc:sldMk cId="1209837321" sldId="258"/>
            <ac:spMk id="2" creationId="{20EE774F-6FEF-4584-89EB-3AD4459685B6}"/>
          </ac:spMkLst>
        </pc:spChg>
        <pc:spChg chg="del">
          <ac:chgData name="Evan Miracle" userId="ecbc5563-6586-49e2-be79-2cdf77d6c97e" providerId="ADAL" clId="{AE3904DB-E93B-447E-9407-BDD22BD20D0D}" dt="2019-06-06T01:58:52.170" v="850" actId="478"/>
          <ac:spMkLst>
            <pc:docMk/>
            <pc:sldMk cId="1209837321" sldId="258"/>
            <ac:spMk id="2" creationId="{F4E75E42-024A-4F20-95E3-87F564BADF42}"/>
          </ac:spMkLst>
        </pc:spChg>
        <pc:spChg chg="mod">
          <ac:chgData name="Evan Miracle" userId="ecbc5563-6586-49e2-be79-2cdf77d6c97e" providerId="ADAL" clId="{AE3904DB-E93B-447E-9407-BDD22BD20D0D}" dt="2019-06-06T17:39:54.227" v="3029" actId="207"/>
          <ac:spMkLst>
            <pc:docMk/>
            <pc:sldMk cId="1209837321" sldId="258"/>
            <ac:spMk id="6" creationId="{D3A0E3D4-71B7-40B1-A63A-BC97E453BA36}"/>
          </ac:spMkLst>
        </pc:spChg>
        <pc:spChg chg="add mod">
          <ac:chgData name="Evan Miracle" userId="ecbc5563-6586-49e2-be79-2cdf77d6c97e" providerId="ADAL" clId="{AE3904DB-E93B-447E-9407-BDD22BD20D0D}" dt="2019-06-06T17:39:45.497" v="3028" actId="14100"/>
          <ac:spMkLst>
            <pc:docMk/>
            <pc:sldMk cId="1209837321" sldId="258"/>
            <ac:spMk id="19" creationId="{F72542CF-6072-4D00-8974-8640372FC136}"/>
          </ac:spMkLst>
        </pc:spChg>
        <pc:spChg chg="add mod">
          <ac:chgData name="Evan Miracle" userId="ecbc5563-6586-49e2-be79-2cdf77d6c97e" providerId="ADAL" clId="{AE3904DB-E93B-447E-9407-BDD22BD20D0D}" dt="2019-06-06T17:41:27.466" v="3038" actId="1076"/>
          <ac:spMkLst>
            <pc:docMk/>
            <pc:sldMk cId="1209837321" sldId="258"/>
            <ac:spMk id="20" creationId="{BDCD993C-6CF1-4ABF-B57E-F47009C1EEBF}"/>
          </ac:spMkLst>
        </pc:spChg>
        <pc:spChg chg="add mod">
          <ac:chgData name="Evan Miracle" userId="ecbc5563-6586-49e2-be79-2cdf77d6c97e" providerId="ADAL" clId="{AE3904DB-E93B-447E-9407-BDD22BD20D0D}" dt="2019-06-06T13:34:40.263" v="2177" actId="1076"/>
          <ac:spMkLst>
            <pc:docMk/>
            <pc:sldMk cId="1209837321" sldId="258"/>
            <ac:spMk id="21" creationId="{409A043C-F3CE-4D8E-A5F4-FA1B4A3A0E78}"/>
          </ac:spMkLst>
        </pc:spChg>
        <pc:picChg chg="add mod ord">
          <ac:chgData name="Evan Miracle" userId="ecbc5563-6586-49e2-be79-2cdf77d6c97e" providerId="ADAL" clId="{AE3904DB-E93B-447E-9407-BDD22BD20D0D}" dt="2019-06-06T17:40:28.229" v="3032" actId="14100"/>
          <ac:picMkLst>
            <pc:docMk/>
            <pc:sldMk cId="1209837321" sldId="258"/>
            <ac:picMk id="4" creationId="{18A9D473-E6E5-40BA-A820-73923ED64DB5}"/>
          </ac:picMkLst>
        </pc:picChg>
        <pc:picChg chg="del mod ord">
          <ac:chgData name="Evan Miracle" userId="ecbc5563-6586-49e2-be79-2cdf77d6c97e" providerId="ADAL" clId="{AE3904DB-E93B-447E-9407-BDD22BD20D0D}" dt="2019-06-06T17:41:11.337" v="3037" actId="478"/>
          <ac:picMkLst>
            <pc:docMk/>
            <pc:sldMk cId="1209837321" sldId="258"/>
            <ac:picMk id="8" creationId="{E223146E-6285-496A-8599-D01CED44E80D}"/>
          </ac:picMkLst>
        </pc:picChg>
        <pc:picChg chg="del">
          <ac:chgData name="Evan Miracle" userId="ecbc5563-6586-49e2-be79-2cdf77d6c97e" providerId="ADAL" clId="{AE3904DB-E93B-447E-9407-BDD22BD20D0D}" dt="2019-06-06T01:59:14.138" v="851" actId="478"/>
          <ac:picMkLst>
            <pc:docMk/>
            <pc:sldMk cId="1209837321" sldId="258"/>
            <ac:picMk id="14" creationId="{73FFD185-41C7-4754-BF66-B7F927F679B5}"/>
          </ac:picMkLst>
        </pc:picChg>
        <pc:cxnChg chg="mod">
          <ac:chgData name="Evan Miracle" userId="ecbc5563-6586-49e2-be79-2cdf77d6c97e" providerId="ADAL" clId="{AE3904DB-E93B-447E-9407-BDD22BD20D0D}" dt="2019-06-06T17:40:55.436" v="3035" actId="1076"/>
          <ac:cxnSpMkLst>
            <pc:docMk/>
            <pc:sldMk cId="1209837321" sldId="258"/>
            <ac:cxnSpMk id="10" creationId="{403C1131-94FD-436F-8CF8-9E5C4545055C}"/>
          </ac:cxnSpMkLst>
        </pc:cxnChg>
        <pc:cxnChg chg="mod">
          <ac:chgData name="Evan Miracle" userId="ecbc5563-6586-49e2-be79-2cdf77d6c97e" providerId="ADAL" clId="{AE3904DB-E93B-447E-9407-BDD22BD20D0D}" dt="2019-06-06T17:40:42.888" v="3034" actId="14100"/>
          <ac:cxnSpMkLst>
            <pc:docMk/>
            <pc:sldMk cId="1209837321" sldId="258"/>
            <ac:cxnSpMk id="12" creationId="{ECA88157-409D-4C75-A148-EECF780AC660}"/>
          </ac:cxnSpMkLst>
        </pc:cxnChg>
      </pc:sldChg>
      <pc:sldChg chg="addSp delSp modSp modNotesTx">
        <pc:chgData name="Evan Miracle" userId="ecbc5563-6586-49e2-be79-2cdf77d6c97e" providerId="ADAL" clId="{AE3904DB-E93B-447E-9407-BDD22BD20D0D}" dt="2019-06-06T17:42:37.323" v="3041" actId="207"/>
        <pc:sldMkLst>
          <pc:docMk/>
          <pc:sldMk cId="722723002" sldId="260"/>
        </pc:sldMkLst>
        <pc:spChg chg="mod">
          <ac:chgData name="Evan Miracle" userId="ecbc5563-6586-49e2-be79-2cdf77d6c97e" providerId="ADAL" clId="{AE3904DB-E93B-447E-9407-BDD22BD20D0D}" dt="2019-06-06T17:42:27.724" v="3039" actId="207"/>
          <ac:spMkLst>
            <pc:docMk/>
            <pc:sldMk cId="722723002" sldId="260"/>
            <ac:spMk id="2" creationId="{8581F7C6-3601-4B11-821A-5C236A260D72}"/>
          </ac:spMkLst>
        </pc:spChg>
        <pc:spChg chg="add del mod">
          <ac:chgData name="Evan Miracle" userId="ecbc5563-6586-49e2-be79-2cdf77d6c97e" providerId="ADAL" clId="{AE3904DB-E93B-447E-9407-BDD22BD20D0D}" dt="2019-06-06T01:58:13.522" v="847" actId="478"/>
          <ac:spMkLst>
            <pc:docMk/>
            <pc:sldMk cId="722723002" sldId="260"/>
            <ac:spMk id="8" creationId="{0F7DCB7A-6B26-4684-93F2-6B3EF5F633A6}"/>
          </ac:spMkLst>
        </pc:spChg>
        <pc:graphicFrameChg chg="mod modGraphic">
          <ac:chgData name="Evan Miracle" userId="ecbc5563-6586-49e2-be79-2cdf77d6c97e" providerId="ADAL" clId="{AE3904DB-E93B-447E-9407-BDD22BD20D0D}" dt="2019-06-06T17:42:37.323" v="3041" actId="207"/>
          <ac:graphicFrameMkLst>
            <pc:docMk/>
            <pc:sldMk cId="722723002" sldId="260"/>
            <ac:graphicFrameMk id="7" creationId="{B4F5F838-40E0-4B4D-9649-F7D0952AEB7C}"/>
          </ac:graphicFrameMkLst>
        </pc:graphicFrameChg>
      </pc:sldChg>
      <pc:sldChg chg="modSp">
        <pc:chgData name="Evan Miracle" userId="ecbc5563-6586-49e2-be79-2cdf77d6c97e" providerId="ADAL" clId="{AE3904DB-E93B-447E-9407-BDD22BD20D0D}" dt="2019-06-06T12:45:11.772" v="1997" actId="20577"/>
        <pc:sldMkLst>
          <pc:docMk/>
          <pc:sldMk cId="2606592096" sldId="262"/>
        </pc:sldMkLst>
        <pc:spChg chg="mod">
          <ac:chgData name="Evan Miracle" userId="ecbc5563-6586-49e2-be79-2cdf77d6c97e" providerId="ADAL" clId="{AE3904DB-E93B-447E-9407-BDD22BD20D0D}" dt="2019-06-06T12:45:11.772" v="1997" actId="20577"/>
          <ac:spMkLst>
            <pc:docMk/>
            <pc:sldMk cId="2606592096" sldId="262"/>
            <ac:spMk id="3" creationId="{A09DC487-BB71-4095-8163-1FF185B381A1}"/>
          </ac:spMkLst>
        </pc:spChg>
      </pc:sldChg>
      <pc:sldChg chg="delSp modNotesTx">
        <pc:chgData name="Evan Miracle" userId="ecbc5563-6586-49e2-be79-2cdf77d6c97e" providerId="ADAL" clId="{AE3904DB-E93B-447E-9407-BDD22BD20D0D}" dt="2019-06-06T13:34:52.358" v="2178" actId="478"/>
        <pc:sldMkLst>
          <pc:docMk/>
          <pc:sldMk cId="3052975001" sldId="263"/>
        </pc:sldMkLst>
        <pc:spChg chg="del">
          <ac:chgData name="Evan Miracle" userId="ecbc5563-6586-49e2-be79-2cdf77d6c97e" providerId="ADAL" clId="{AE3904DB-E93B-447E-9407-BDD22BD20D0D}" dt="2019-06-06T13:34:52.358" v="2178" actId="478"/>
          <ac:spMkLst>
            <pc:docMk/>
            <pc:sldMk cId="3052975001" sldId="263"/>
            <ac:spMk id="3" creationId="{746588BF-E392-49F6-AA2B-5C05DF28E1DD}"/>
          </ac:spMkLst>
        </pc:spChg>
      </pc:sldChg>
      <pc:sldChg chg="delSp modSp mod modNotesTx">
        <pc:chgData name="Evan Miracle" userId="ecbc5563-6586-49e2-be79-2cdf77d6c97e" providerId="ADAL" clId="{AE3904DB-E93B-447E-9407-BDD22BD20D0D}" dt="2019-06-06T17:31:23.210" v="2960" actId="20577"/>
        <pc:sldMkLst>
          <pc:docMk/>
          <pc:sldMk cId="4237502309" sldId="264"/>
        </pc:sldMkLst>
        <pc:graphicFrameChg chg="mod">
          <ac:chgData name="Evan Miracle" userId="ecbc5563-6586-49e2-be79-2cdf77d6c97e" providerId="ADAL" clId="{AE3904DB-E93B-447E-9407-BDD22BD20D0D}" dt="2019-06-06T03:42:35.717" v="1805" actId="207"/>
          <ac:graphicFrameMkLst>
            <pc:docMk/>
            <pc:sldMk cId="4237502309" sldId="264"/>
            <ac:graphicFrameMk id="5" creationId="{962D5FD7-3459-40AE-882E-5DD343420E8D}"/>
          </ac:graphicFrameMkLst>
        </pc:graphicFrameChg>
        <pc:graphicFrameChg chg="del mod">
          <ac:chgData name="Evan Miracle" userId="ecbc5563-6586-49e2-be79-2cdf77d6c97e" providerId="ADAL" clId="{AE3904DB-E93B-447E-9407-BDD22BD20D0D}" dt="2019-06-06T00:50:30.203" v="695" actId="478"/>
          <ac:graphicFrameMkLst>
            <pc:docMk/>
            <pc:sldMk cId="4237502309" sldId="264"/>
            <ac:graphicFrameMk id="6" creationId="{BEAFB3A4-136A-47A8-A774-547E5959CCD4}"/>
          </ac:graphicFrameMkLst>
        </pc:graphicFrameChg>
        <pc:graphicFrameChg chg="mod">
          <ac:chgData name="Evan Miracle" userId="ecbc5563-6586-49e2-be79-2cdf77d6c97e" providerId="ADAL" clId="{AE3904DB-E93B-447E-9407-BDD22BD20D0D}" dt="2019-06-06T13:19:45.955" v="2064" actId="207"/>
          <ac:graphicFrameMkLst>
            <pc:docMk/>
            <pc:sldMk cId="4237502309" sldId="264"/>
            <ac:graphicFrameMk id="7" creationId="{9E617315-9972-48C6-95FE-FDC5AFF87BA1}"/>
          </ac:graphicFrameMkLst>
        </pc:graphicFrameChg>
      </pc:sldChg>
      <pc:sldChg chg="addSp modSp mod modNotesTx">
        <pc:chgData name="Evan Miracle" userId="ecbc5563-6586-49e2-be79-2cdf77d6c97e" providerId="ADAL" clId="{AE3904DB-E93B-447E-9407-BDD22BD20D0D}" dt="2019-06-06T17:23:28.720" v="2404" actId="20577"/>
        <pc:sldMkLst>
          <pc:docMk/>
          <pc:sldMk cId="3546568632" sldId="265"/>
        </pc:sldMkLst>
        <pc:spChg chg="add mod">
          <ac:chgData name="Evan Miracle" userId="ecbc5563-6586-49e2-be79-2cdf77d6c97e" providerId="ADAL" clId="{AE3904DB-E93B-447E-9407-BDD22BD20D0D}" dt="2019-06-06T13:26:18.249" v="2095" actId="1076"/>
          <ac:spMkLst>
            <pc:docMk/>
            <pc:sldMk cId="3546568632" sldId="265"/>
            <ac:spMk id="2" creationId="{ADFAB1BB-A834-4278-AA2F-127C569CCE33}"/>
          </ac:spMkLst>
        </pc:spChg>
        <pc:graphicFrameChg chg="mod">
          <ac:chgData name="Evan Miracle" userId="ecbc5563-6586-49e2-be79-2cdf77d6c97e" providerId="ADAL" clId="{AE3904DB-E93B-447E-9407-BDD22BD20D0D}" dt="2019-06-06T13:24:26.477" v="2083"/>
          <ac:graphicFrameMkLst>
            <pc:docMk/>
            <pc:sldMk cId="3546568632" sldId="265"/>
            <ac:graphicFrameMk id="4" creationId="{AC2A1C03-280C-4A81-8FFB-D5DAE83AEE9A}"/>
          </ac:graphicFrameMkLst>
        </pc:graphicFrameChg>
        <pc:graphicFrameChg chg="mod">
          <ac:chgData name="Evan Miracle" userId="ecbc5563-6586-49e2-be79-2cdf77d6c97e" providerId="ADAL" clId="{AE3904DB-E93B-447E-9407-BDD22BD20D0D}" dt="2019-06-06T13:21:05.835" v="2067" actId="1076"/>
          <ac:graphicFrameMkLst>
            <pc:docMk/>
            <pc:sldMk cId="3546568632" sldId="265"/>
            <ac:graphicFrameMk id="5" creationId="{BD0D9D58-6ADF-4ACA-BEF4-96C93084D5CE}"/>
          </ac:graphicFrameMkLst>
        </pc:graphicFrameChg>
        <pc:graphicFrameChg chg="mod modGraphic">
          <ac:chgData name="Evan Miracle" userId="ecbc5563-6586-49e2-be79-2cdf77d6c97e" providerId="ADAL" clId="{AE3904DB-E93B-447E-9407-BDD22BD20D0D}" dt="2019-06-06T13:25:59.620" v="2093"/>
          <ac:graphicFrameMkLst>
            <pc:docMk/>
            <pc:sldMk cId="3546568632" sldId="265"/>
            <ac:graphicFrameMk id="6" creationId="{F0F5178F-3E7B-454B-B841-618F8764A8FF}"/>
          </ac:graphicFrameMkLst>
        </pc:graphicFrameChg>
        <pc:cxnChg chg="add mod">
          <ac:chgData name="Evan Miracle" userId="ecbc5563-6586-49e2-be79-2cdf77d6c97e" providerId="ADAL" clId="{AE3904DB-E93B-447E-9407-BDD22BD20D0D}" dt="2019-06-06T13:26:37.785" v="2097" actId="692"/>
          <ac:cxnSpMkLst>
            <pc:docMk/>
            <pc:sldMk cId="3546568632" sldId="265"/>
            <ac:cxnSpMk id="7" creationId="{CD606E2D-9C31-47B7-B7EC-3F114A4697F3}"/>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sasoffice365-my.sharepoint.com/personal/evan_miracle_sas_com/Documents/Documents/Development%20Evan/power_point_sourc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sasoffice365-my.sharepoint.com/personal/evan_miracle_sas_com/Documents/Documents/Development%20Evan/power_point_sourc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sasoffice365-my.sharepoint.com/personal/evan_miracle_sas_com/Documents/Documents/Development%20Evan/power_point_sourc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sasoffice365-my.sharepoint.com/personal/evan_miracle_sas_com/Documents/Documents/Development%20Evan/power_point_sourc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sasoffice365-my.sharepoint.com/personal/evan_miracle_sas_com/Documents/Documents/Development%20Evan/power_point_source.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2800" dirty="0"/>
              <a:t>Monthly</a:t>
            </a:r>
            <a:r>
              <a:rPr lang="en-US" sz="2800" baseline="0" dirty="0"/>
              <a:t> </a:t>
            </a:r>
            <a:r>
              <a:rPr lang="en-US" sz="2800" dirty="0"/>
              <a:t>Recurring Revenue against 10% benchmark</a:t>
            </a:r>
            <a:r>
              <a:rPr lang="en-US" sz="2800" baseline="0" dirty="0"/>
              <a:t> FF2 MRR</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320557766614746"/>
          <c:y val="0.15529401183921404"/>
          <c:w val="0.88474324875485588"/>
          <c:h val="0.79830203241574493"/>
        </c:manualLayout>
      </c:layout>
      <c:lineChart>
        <c:grouping val="standard"/>
        <c:varyColors val="0"/>
        <c:ser>
          <c:idx val="0"/>
          <c:order val="0"/>
          <c:tx>
            <c:strRef>
              <c:f>Sheet1!$A$2</c:f>
              <c:strCache>
                <c:ptCount val="1"/>
                <c:pt idx="0">
                  <c:v>MRR overall</c:v>
                </c:pt>
              </c:strCache>
            </c:strRef>
          </c:tx>
          <c:spPr>
            <a:ln w="28575" cap="rnd">
              <a:solidFill>
                <a:schemeClr val="accent4"/>
              </a:solidFill>
              <a:round/>
            </a:ln>
            <a:effectLst/>
          </c:spPr>
          <c:marker>
            <c:symbol val="none"/>
          </c:marker>
          <c:dLbls>
            <c:dLbl>
              <c:idx val="41"/>
              <c:layout>
                <c:manualLayout>
                  <c:x val="-2.4102347157993548E-2"/>
                  <c:y val="-2.1875800572873506E-2"/>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6-91DA-4B6B-8DB6-760DFC7ECBFE}"/>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accent4"/>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numRef>
              <c:f>Sheet1!$B$1:$AQ$1</c:f>
              <c:numCache>
                <c:formatCode>m/d/yyyy</c:formatCode>
                <c:ptCount val="42"/>
                <c:pt idx="0">
                  <c:v>40179</c:v>
                </c:pt>
                <c:pt idx="1">
                  <c:v>40210</c:v>
                </c:pt>
                <c:pt idx="2">
                  <c:v>40238</c:v>
                </c:pt>
                <c:pt idx="3">
                  <c:v>40269</c:v>
                </c:pt>
                <c:pt idx="4">
                  <c:v>40299</c:v>
                </c:pt>
                <c:pt idx="5">
                  <c:v>40330</c:v>
                </c:pt>
                <c:pt idx="6">
                  <c:v>40360</c:v>
                </c:pt>
                <c:pt idx="7">
                  <c:v>40391</c:v>
                </c:pt>
                <c:pt idx="8">
                  <c:v>40422</c:v>
                </c:pt>
                <c:pt idx="9">
                  <c:v>40452</c:v>
                </c:pt>
                <c:pt idx="10">
                  <c:v>40483</c:v>
                </c:pt>
                <c:pt idx="11">
                  <c:v>40513</c:v>
                </c:pt>
                <c:pt idx="12">
                  <c:v>40544</c:v>
                </c:pt>
                <c:pt idx="13">
                  <c:v>40575</c:v>
                </c:pt>
                <c:pt idx="14">
                  <c:v>40603</c:v>
                </c:pt>
                <c:pt idx="15">
                  <c:v>40634</c:v>
                </c:pt>
                <c:pt idx="16">
                  <c:v>40664</c:v>
                </c:pt>
                <c:pt idx="17">
                  <c:v>40695</c:v>
                </c:pt>
                <c:pt idx="18">
                  <c:v>40725</c:v>
                </c:pt>
                <c:pt idx="19">
                  <c:v>40756</c:v>
                </c:pt>
                <c:pt idx="20">
                  <c:v>40787</c:v>
                </c:pt>
                <c:pt idx="21">
                  <c:v>40817</c:v>
                </c:pt>
                <c:pt idx="22">
                  <c:v>40848</c:v>
                </c:pt>
                <c:pt idx="23">
                  <c:v>40878</c:v>
                </c:pt>
                <c:pt idx="24">
                  <c:v>40909</c:v>
                </c:pt>
                <c:pt idx="25">
                  <c:v>40940</c:v>
                </c:pt>
                <c:pt idx="26">
                  <c:v>40969</c:v>
                </c:pt>
                <c:pt idx="27">
                  <c:v>41000</c:v>
                </c:pt>
                <c:pt idx="28">
                  <c:v>41030</c:v>
                </c:pt>
                <c:pt idx="29">
                  <c:v>41061</c:v>
                </c:pt>
                <c:pt idx="30">
                  <c:v>41091</c:v>
                </c:pt>
                <c:pt idx="31">
                  <c:v>41122</c:v>
                </c:pt>
                <c:pt idx="32">
                  <c:v>41153</c:v>
                </c:pt>
                <c:pt idx="33">
                  <c:v>41183</c:v>
                </c:pt>
                <c:pt idx="34">
                  <c:v>41214</c:v>
                </c:pt>
                <c:pt idx="35">
                  <c:v>41244</c:v>
                </c:pt>
                <c:pt idx="36">
                  <c:v>41275</c:v>
                </c:pt>
                <c:pt idx="37">
                  <c:v>41306</c:v>
                </c:pt>
                <c:pt idx="38">
                  <c:v>41334</c:v>
                </c:pt>
                <c:pt idx="39">
                  <c:v>41365</c:v>
                </c:pt>
                <c:pt idx="40">
                  <c:v>41395</c:v>
                </c:pt>
                <c:pt idx="41">
                  <c:v>41426</c:v>
                </c:pt>
              </c:numCache>
            </c:numRef>
          </c:cat>
          <c:val>
            <c:numRef>
              <c:f>Sheet1!$B$2:$AQ$2</c:f>
              <c:numCache>
                <c:formatCode>General</c:formatCode>
                <c:ptCount val="42"/>
                <c:pt idx="0">
                  <c:v>1041636.818897648</c:v>
                </c:pt>
                <c:pt idx="1">
                  <c:v>1006792.1811023685</c:v>
                </c:pt>
                <c:pt idx="2">
                  <c:v>1055101.2913385897</c:v>
                </c:pt>
                <c:pt idx="3">
                  <c:v>1032166.6535433143</c:v>
                </c:pt>
                <c:pt idx="4">
                  <c:v>1053325.8740157592</c:v>
                </c:pt>
                <c:pt idx="5">
                  <c:v>1080402.897637805</c:v>
                </c:pt>
                <c:pt idx="6">
                  <c:v>1064838.0078740283</c:v>
                </c:pt>
                <c:pt idx="7">
                  <c:v>1122754.7716535514</c:v>
                </c:pt>
                <c:pt idx="8">
                  <c:v>1078459.2362204823</c:v>
                </c:pt>
                <c:pt idx="9">
                  <c:v>1121534.2677165435</c:v>
                </c:pt>
                <c:pt idx="10">
                  <c:v>1137747.9133858357</c:v>
                </c:pt>
                <c:pt idx="11">
                  <c:v>1180999.0157480398</c:v>
                </c:pt>
                <c:pt idx="12">
                  <c:v>1144946.0472441034</c:v>
                </c:pt>
                <c:pt idx="13">
                  <c:v>1174025.1653543408</c:v>
                </c:pt>
                <c:pt idx="14">
                  <c:v>1192474.9370078833</c:v>
                </c:pt>
                <c:pt idx="15">
                  <c:v>1193021.6377952867</c:v>
                </c:pt>
                <c:pt idx="16">
                  <c:v>1243967.0236220588</c:v>
                </c:pt>
                <c:pt idx="17">
                  <c:v>1229417.8267716628</c:v>
                </c:pt>
                <c:pt idx="18">
                  <c:v>1261599.9055118193</c:v>
                </c:pt>
                <c:pt idx="19">
                  <c:v>1235499.3779527622</c:v>
                </c:pt>
                <c:pt idx="20">
                  <c:v>1235859.6377952837</c:v>
                </c:pt>
                <c:pt idx="21">
                  <c:v>1263998.4803149661</c:v>
                </c:pt>
                <c:pt idx="22">
                  <c:v>1359208.3149606364</c:v>
                </c:pt>
                <c:pt idx="23">
                  <c:v>1337999.6220472497</c:v>
                </c:pt>
                <c:pt idx="24">
                  <c:v>1313917.1968503993</c:v>
                </c:pt>
                <c:pt idx="25">
                  <c:v>1353952.866141737</c:v>
                </c:pt>
                <c:pt idx="26">
                  <c:v>1308100.0236220488</c:v>
                </c:pt>
                <c:pt idx="27">
                  <c:v>1364930.9370078745</c:v>
                </c:pt>
                <c:pt idx="28">
                  <c:v>1391141.2913385837</c:v>
                </c:pt>
                <c:pt idx="29">
                  <c:v>1379070.5984251981</c:v>
                </c:pt>
                <c:pt idx="30">
                  <c:v>1377077.3070866158</c:v>
                </c:pt>
                <c:pt idx="31">
                  <c:v>1490756.464566933</c:v>
                </c:pt>
                <c:pt idx="32">
                  <c:v>1421242.7480314982</c:v>
                </c:pt>
                <c:pt idx="33">
                  <c:v>1471086.8503937048</c:v>
                </c:pt>
                <c:pt idx="34">
                  <c:v>1499378.4488189013</c:v>
                </c:pt>
                <c:pt idx="35">
                  <c:v>1468234.6929133902</c:v>
                </c:pt>
                <c:pt idx="36">
                  <c:v>1489364.4488189039</c:v>
                </c:pt>
                <c:pt idx="37">
                  <c:v>1485349.4803149649</c:v>
                </c:pt>
                <c:pt idx="38">
                  <c:v>1522905.6456692994</c:v>
                </c:pt>
                <c:pt idx="39">
                  <c:v>1490993.8503937083</c:v>
                </c:pt>
                <c:pt idx="40">
                  <c:v>1531015.488188985</c:v>
                </c:pt>
                <c:pt idx="41">
                  <c:v>1604125.8503937062</c:v>
                </c:pt>
              </c:numCache>
            </c:numRef>
          </c:val>
          <c:smooth val="0"/>
          <c:extLst>
            <c:ext xmlns:c16="http://schemas.microsoft.com/office/drawing/2014/chart" uri="{C3380CC4-5D6E-409C-BE32-E72D297353CC}">
              <c16:uniqueId val="{00000000-3F9B-4AEB-AEC4-D65A882E2B62}"/>
            </c:ext>
          </c:extLst>
        </c:ser>
        <c:ser>
          <c:idx val="1"/>
          <c:order val="1"/>
          <c:tx>
            <c:strRef>
              <c:f>Sheet1!$A$3</c:f>
              <c:strCache>
                <c:ptCount val="1"/>
                <c:pt idx="0">
                  <c:v>MRR FraudFinder</c:v>
                </c:pt>
              </c:strCache>
            </c:strRef>
          </c:tx>
          <c:spPr>
            <a:ln w="28575" cap="rnd">
              <a:solidFill>
                <a:schemeClr val="accent1"/>
              </a:solidFill>
              <a:round/>
            </a:ln>
            <a:effectLst/>
          </c:spPr>
          <c:marker>
            <c:symbol val="none"/>
          </c:marker>
          <c:dLbls>
            <c:dLbl>
              <c:idx val="41"/>
              <c:layout>
                <c:manualLayout>
                  <c:x val="-2.9580153330264772E-2"/>
                  <c:y val="-3.9774182859770087E-2"/>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4-91DA-4B6B-8DB6-760DFC7ECBFE}"/>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accen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numRef>
              <c:f>Sheet1!$B$1:$AQ$1</c:f>
              <c:numCache>
                <c:formatCode>m/d/yyyy</c:formatCode>
                <c:ptCount val="42"/>
                <c:pt idx="0">
                  <c:v>40179</c:v>
                </c:pt>
                <c:pt idx="1">
                  <c:v>40210</c:v>
                </c:pt>
                <c:pt idx="2">
                  <c:v>40238</c:v>
                </c:pt>
                <c:pt idx="3">
                  <c:v>40269</c:v>
                </c:pt>
                <c:pt idx="4">
                  <c:v>40299</c:v>
                </c:pt>
                <c:pt idx="5">
                  <c:v>40330</c:v>
                </c:pt>
                <c:pt idx="6">
                  <c:v>40360</c:v>
                </c:pt>
                <c:pt idx="7">
                  <c:v>40391</c:v>
                </c:pt>
                <c:pt idx="8">
                  <c:v>40422</c:v>
                </c:pt>
                <c:pt idx="9">
                  <c:v>40452</c:v>
                </c:pt>
                <c:pt idx="10">
                  <c:v>40483</c:v>
                </c:pt>
                <c:pt idx="11">
                  <c:v>40513</c:v>
                </c:pt>
                <c:pt idx="12">
                  <c:v>40544</c:v>
                </c:pt>
                <c:pt idx="13">
                  <c:v>40575</c:v>
                </c:pt>
                <c:pt idx="14">
                  <c:v>40603</c:v>
                </c:pt>
                <c:pt idx="15">
                  <c:v>40634</c:v>
                </c:pt>
                <c:pt idx="16">
                  <c:v>40664</c:v>
                </c:pt>
                <c:pt idx="17">
                  <c:v>40695</c:v>
                </c:pt>
                <c:pt idx="18">
                  <c:v>40725</c:v>
                </c:pt>
                <c:pt idx="19">
                  <c:v>40756</c:v>
                </c:pt>
                <c:pt idx="20">
                  <c:v>40787</c:v>
                </c:pt>
                <c:pt idx="21">
                  <c:v>40817</c:v>
                </c:pt>
                <c:pt idx="22">
                  <c:v>40848</c:v>
                </c:pt>
                <c:pt idx="23">
                  <c:v>40878</c:v>
                </c:pt>
                <c:pt idx="24">
                  <c:v>40909</c:v>
                </c:pt>
                <c:pt idx="25">
                  <c:v>40940</c:v>
                </c:pt>
                <c:pt idx="26">
                  <c:v>40969</c:v>
                </c:pt>
                <c:pt idx="27">
                  <c:v>41000</c:v>
                </c:pt>
                <c:pt idx="28">
                  <c:v>41030</c:v>
                </c:pt>
                <c:pt idx="29">
                  <c:v>41061</c:v>
                </c:pt>
                <c:pt idx="30">
                  <c:v>41091</c:v>
                </c:pt>
                <c:pt idx="31">
                  <c:v>41122</c:v>
                </c:pt>
                <c:pt idx="32">
                  <c:v>41153</c:v>
                </c:pt>
                <c:pt idx="33">
                  <c:v>41183</c:v>
                </c:pt>
                <c:pt idx="34">
                  <c:v>41214</c:v>
                </c:pt>
                <c:pt idx="35">
                  <c:v>41244</c:v>
                </c:pt>
                <c:pt idx="36">
                  <c:v>41275</c:v>
                </c:pt>
                <c:pt idx="37">
                  <c:v>41306</c:v>
                </c:pt>
                <c:pt idx="38">
                  <c:v>41334</c:v>
                </c:pt>
                <c:pt idx="39">
                  <c:v>41365</c:v>
                </c:pt>
                <c:pt idx="40">
                  <c:v>41395</c:v>
                </c:pt>
                <c:pt idx="41">
                  <c:v>41426</c:v>
                </c:pt>
              </c:numCache>
            </c:numRef>
          </c:cat>
          <c:val>
            <c:numRef>
              <c:f>Sheet1!$B$3:$AQ$3</c:f>
              <c:numCache>
                <c:formatCode>General</c:formatCode>
                <c:ptCount val="42"/>
                <c:pt idx="0">
                  <c:v>503046.37007873581</c:v>
                </c:pt>
                <c:pt idx="1">
                  <c:v>460148.19685039064</c:v>
                </c:pt>
                <c:pt idx="2">
                  <c:v>484883.54330708255</c:v>
                </c:pt>
                <c:pt idx="3">
                  <c:v>462269.63779527246</c:v>
                </c:pt>
                <c:pt idx="4">
                  <c:v>467479.96850393416</c:v>
                </c:pt>
                <c:pt idx="5">
                  <c:v>446864.39370078471</c:v>
                </c:pt>
                <c:pt idx="6">
                  <c:v>447176.9685039348</c:v>
                </c:pt>
                <c:pt idx="7">
                  <c:v>459765.66929133621</c:v>
                </c:pt>
                <c:pt idx="8">
                  <c:v>441262.93700787215</c:v>
                </c:pt>
                <c:pt idx="9">
                  <c:v>443648.24409448617</c:v>
                </c:pt>
                <c:pt idx="10">
                  <c:v>442636.85826771474</c:v>
                </c:pt>
                <c:pt idx="11">
                  <c:v>441562.51181102224</c:v>
                </c:pt>
                <c:pt idx="12">
                  <c:v>408283.12598425115</c:v>
                </c:pt>
                <c:pt idx="13">
                  <c:v>429337.2125984247</c:v>
                </c:pt>
                <c:pt idx="14">
                  <c:v>411261.81889763742</c:v>
                </c:pt>
                <c:pt idx="15">
                  <c:v>420906.33858267701</c:v>
                </c:pt>
                <c:pt idx="16">
                  <c:v>415132.44094488199</c:v>
                </c:pt>
                <c:pt idx="17">
                  <c:v>397158.29133858276</c:v>
                </c:pt>
                <c:pt idx="18">
                  <c:v>402905.59055118123</c:v>
                </c:pt>
                <c:pt idx="19">
                  <c:v>368861.11811023625</c:v>
                </c:pt>
                <c:pt idx="20">
                  <c:v>357484.62204724335</c:v>
                </c:pt>
                <c:pt idx="21">
                  <c:v>347877.96062992071</c:v>
                </c:pt>
                <c:pt idx="22">
                  <c:v>341304.72440944798</c:v>
                </c:pt>
                <c:pt idx="23">
                  <c:v>329840.51181102294</c:v>
                </c:pt>
                <c:pt idx="24">
                  <c:v>316059.1417322827</c:v>
                </c:pt>
                <c:pt idx="25">
                  <c:v>307552.97637795215</c:v>
                </c:pt>
                <c:pt idx="26">
                  <c:v>304980.3464566922</c:v>
                </c:pt>
                <c:pt idx="27">
                  <c:v>296336.0866141725</c:v>
                </c:pt>
                <c:pt idx="28">
                  <c:v>289863.82677165332</c:v>
                </c:pt>
                <c:pt idx="29">
                  <c:v>284747.63779527525</c:v>
                </c:pt>
                <c:pt idx="30">
                  <c:v>283283.17322834634</c:v>
                </c:pt>
                <c:pt idx="31">
                  <c:v>279457.83464566944</c:v>
                </c:pt>
                <c:pt idx="32">
                  <c:v>265011.19685039407</c:v>
                </c:pt>
                <c:pt idx="33">
                  <c:v>273094.56692913413</c:v>
                </c:pt>
                <c:pt idx="34">
                  <c:v>270604.85039370094</c:v>
                </c:pt>
                <c:pt idx="35">
                  <c:v>265594.61417322839</c:v>
                </c:pt>
                <c:pt idx="36">
                  <c:v>261064.26771653583</c:v>
                </c:pt>
                <c:pt idx="37">
                  <c:v>262830.20472440979</c:v>
                </c:pt>
                <c:pt idx="38">
                  <c:v>262098.34645669302</c:v>
                </c:pt>
                <c:pt idx="39">
                  <c:v>261222.12598425223</c:v>
                </c:pt>
                <c:pt idx="40">
                  <c:v>256090.51181102372</c:v>
                </c:pt>
                <c:pt idx="41">
                  <c:v>254024.79527559079</c:v>
                </c:pt>
              </c:numCache>
            </c:numRef>
          </c:val>
          <c:smooth val="0"/>
          <c:extLst>
            <c:ext xmlns:c16="http://schemas.microsoft.com/office/drawing/2014/chart" uri="{C3380CC4-5D6E-409C-BE32-E72D297353CC}">
              <c16:uniqueId val="{00000001-3F9B-4AEB-AEC4-D65A882E2B62}"/>
            </c:ext>
          </c:extLst>
        </c:ser>
        <c:ser>
          <c:idx val="2"/>
          <c:order val="2"/>
          <c:tx>
            <c:strRef>
              <c:f>Sheet1!$A$4</c:f>
              <c:strCache>
                <c:ptCount val="1"/>
                <c:pt idx="0">
                  <c:v>MRR FraudFinder2.0</c:v>
                </c:pt>
              </c:strCache>
            </c:strRef>
          </c:tx>
          <c:spPr>
            <a:ln w="28575" cap="rnd">
              <a:solidFill>
                <a:srgbClr val="C00000"/>
              </a:solidFill>
              <a:round/>
            </a:ln>
            <a:effectLst/>
          </c:spPr>
          <c:marker>
            <c:symbol val="none"/>
          </c:marker>
          <c:dLbls>
            <c:dLbl>
              <c:idx val="41"/>
              <c:layout>
                <c:manualLayout>
                  <c:x val="-1.3146734813450939E-2"/>
                  <c:y val="-4.1762892002758546E-2"/>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1-91DA-4B6B-8DB6-760DFC7ECBFE}"/>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rgbClr val="C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numRef>
              <c:f>Sheet1!$B$1:$AQ$1</c:f>
              <c:numCache>
                <c:formatCode>m/d/yyyy</c:formatCode>
                <c:ptCount val="42"/>
                <c:pt idx="0">
                  <c:v>40179</c:v>
                </c:pt>
                <c:pt idx="1">
                  <c:v>40210</c:v>
                </c:pt>
                <c:pt idx="2">
                  <c:v>40238</c:v>
                </c:pt>
                <c:pt idx="3">
                  <c:v>40269</c:v>
                </c:pt>
                <c:pt idx="4">
                  <c:v>40299</c:v>
                </c:pt>
                <c:pt idx="5">
                  <c:v>40330</c:v>
                </c:pt>
                <c:pt idx="6">
                  <c:v>40360</c:v>
                </c:pt>
                <c:pt idx="7">
                  <c:v>40391</c:v>
                </c:pt>
                <c:pt idx="8">
                  <c:v>40422</c:v>
                </c:pt>
                <c:pt idx="9">
                  <c:v>40452</c:v>
                </c:pt>
                <c:pt idx="10">
                  <c:v>40483</c:v>
                </c:pt>
                <c:pt idx="11">
                  <c:v>40513</c:v>
                </c:pt>
                <c:pt idx="12">
                  <c:v>40544</c:v>
                </c:pt>
                <c:pt idx="13">
                  <c:v>40575</c:v>
                </c:pt>
                <c:pt idx="14">
                  <c:v>40603</c:v>
                </c:pt>
                <c:pt idx="15">
                  <c:v>40634</c:v>
                </c:pt>
                <c:pt idx="16">
                  <c:v>40664</c:v>
                </c:pt>
                <c:pt idx="17">
                  <c:v>40695</c:v>
                </c:pt>
                <c:pt idx="18">
                  <c:v>40725</c:v>
                </c:pt>
                <c:pt idx="19">
                  <c:v>40756</c:v>
                </c:pt>
                <c:pt idx="20">
                  <c:v>40787</c:v>
                </c:pt>
                <c:pt idx="21">
                  <c:v>40817</c:v>
                </c:pt>
                <c:pt idx="22">
                  <c:v>40848</c:v>
                </c:pt>
                <c:pt idx="23">
                  <c:v>40878</c:v>
                </c:pt>
                <c:pt idx="24">
                  <c:v>40909</c:v>
                </c:pt>
                <c:pt idx="25">
                  <c:v>40940</c:v>
                </c:pt>
                <c:pt idx="26">
                  <c:v>40969</c:v>
                </c:pt>
                <c:pt idx="27">
                  <c:v>41000</c:v>
                </c:pt>
                <c:pt idx="28">
                  <c:v>41030</c:v>
                </c:pt>
                <c:pt idx="29">
                  <c:v>41061</c:v>
                </c:pt>
                <c:pt idx="30">
                  <c:v>41091</c:v>
                </c:pt>
                <c:pt idx="31">
                  <c:v>41122</c:v>
                </c:pt>
                <c:pt idx="32">
                  <c:v>41153</c:v>
                </c:pt>
                <c:pt idx="33">
                  <c:v>41183</c:v>
                </c:pt>
                <c:pt idx="34">
                  <c:v>41214</c:v>
                </c:pt>
                <c:pt idx="35">
                  <c:v>41244</c:v>
                </c:pt>
                <c:pt idx="36">
                  <c:v>41275</c:v>
                </c:pt>
                <c:pt idx="37">
                  <c:v>41306</c:v>
                </c:pt>
                <c:pt idx="38">
                  <c:v>41334</c:v>
                </c:pt>
                <c:pt idx="39">
                  <c:v>41365</c:v>
                </c:pt>
                <c:pt idx="40">
                  <c:v>41395</c:v>
                </c:pt>
                <c:pt idx="41">
                  <c:v>41426</c:v>
                </c:pt>
              </c:numCache>
            </c:numRef>
          </c:cat>
          <c:val>
            <c:numRef>
              <c:f>Sheet1!$B$4:$AQ$4</c:f>
              <c:numCache>
                <c:formatCode>General</c:formatCode>
                <c:ptCount val="42"/>
                <c:pt idx="0">
                  <c:v>542686.25984251557</c:v>
                </c:pt>
                <c:pt idx="1">
                  <c:v>488933.69291338255</c:v>
                </c:pt>
                <c:pt idx="2">
                  <c:v>535456.51968503615</c:v>
                </c:pt>
                <c:pt idx="3">
                  <c:v>535258.94488188706</c:v>
                </c:pt>
                <c:pt idx="4">
                  <c:v>543448.55118110054</c:v>
                </c:pt>
                <c:pt idx="5">
                  <c:v>564964.63779527438</c:v>
                </c:pt>
                <c:pt idx="6">
                  <c:v>583045.74015748035</c:v>
                </c:pt>
                <c:pt idx="7">
                  <c:v>602320.49606299296</c:v>
                </c:pt>
                <c:pt idx="8">
                  <c:v>582732.64566929161</c:v>
                </c:pt>
                <c:pt idx="9">
                  <c:v>638462.72440944985</c:v>
                </c:pt>
                <c:pt idx="10">
                  <c:v>642960.42519685195</c:v>
                </c:pt>
                <c:pt idx="11">
                  <c:v>696670.96062992443</c:v>
                </c:pt>
                <c:pt idx="12">
                  <c:v>679272.49606299435</c:v>
                </c:pt>
                <c:pt idx="13">
                  <c:v>702491.40944882121</c:v>
                </c:pt>
                <c:pt idx="14">
                  <c:v>735051.77952756139</c:v>
                </c:pt>
                <c:pt idx="15">
                  <c:v>761271.54330708913</c:v>
                </c:pt>
                <c:pt idx="16">
                  <c:v>753953.63779527857</c:v>
                </c:pt>
                <c:pt idx="17">
                  <c:v>786945.18110236537</c:v>
                </c:pt>
                <c:pt idx="18">
                  <c:v>795821.38582677464</c:v>
                </c:pt>
                <c:pt idx="19">
                  <c:v>821208.57480315235</c:v>
                </c:pt>
                <c:pt idx="20">
                  <c:v>828487.70078740281</c:v>
                </c:pt>
                <c:pt idx="21">
                  <c:v>857791.85039370146</c:v>
                </c:pt>
                <c:pt idx="22">
                  <c:v>891491.95275590545</c:v>
                </c:pt>
                <c:pt idx="23">
                  <c:v>883043.00787401549</c:v>
                </c:pt>
                <c:pt idx="24">
                  <c:v>923389.53543307085</c:v>
                </c:pt>
                <c:pt idx="25">
                  <c:v>956187.2598425193</c:v>
                </c:pt>
                <c:pt idx="26">
                  <c:v>934629.41732283426</c:v>
                </c:pt>
                <c:pt idx="27">
                  <c:v>960215.33858267649</c:v>
                </c:pt>
                <c:pt idx="28">
                  <c:v>974330.55118110066</c:v>
                </c:pt>
                <c:pt idx="29">
                  <c:v>979139.16535432823</c:v>
                </c:pt>
                <c:pt idx="30">
                  <c:v>998852.49606298993</c:v>
                </c:pt>
                <c:pt idx="31">
                  <c:v>1043319.1496062982</c:v>
                </c:pt>
                <c:pt idx="32">
                  <c:v>1068890.7480314947</c:v>
                </c:pt>
                <c:pt idx="33">
                  <c:v>1070382.7559055125</c:v>
                </c:pt>
                <c:pt idx="34">
                  <c:v>1135482.7874015742</c:v>
                </c:pt>
                <c:pt idx="35">
                  <c:v>1087094.1102362222</c:v>
                </c:pt>
                <c:pt idx="36">
                  <c:v>1059818.3228346475</c:v>
                </c:pt>
                <c:pt idx="37">
                  <c:v>1091581.3228346475</c:v>
                </c:pt>
                <c:pt idx="38">
                  <c:v>1100389.1653543324</c:v>
                </c:pt>
                <c:pt idx="39">
                  <c:v>1120231.1496063012</c:v>
                </c:pt>
                <c:pt idx="40">
                  <c:v>1163955.3937007897</c:v>
                </c:pt>
                <c:pt idx="41">
                  <c:v>1138250.2834645696</c:v>
                </c:pt>
              </c:numCache>
            </c:numRef>
          </c:val>
          <c:smooth val="0"/>
          <c:extLst>
            <c:ext xmlns:c16="http://schemas.microsoft.com/office/drawing/2014/chart" uri="{C3380CC4-5D6E-409C-BE32-E72D297353CC}">
              <c16:uniqueId val="{00000002-3F9B-4AEB-AEC4-D65A882E2B62}"/>
            </c:ext>
          </c:extLst>
        </c:ser>
        <c:ser>
          <c:idx val="3"/>
          <c:order val="3"/>
          <c:tx>
            <c:strRef>
              <c:f>Sheet1!$A$5</c:f>
              <c:strCache>
                <c:ptCount val="1"/>
                <c:pt idx="0">
                  <c:v>MRR Other</c:v>
                </c:pt>
              </c:strCache>
            </c:strRef>
          </c:tx>
          <c:spPr>
            <a:ln w="28575" cap="rnd">
              <a:solidFill>
                <a:schemeClr val="accent4">
                  <a:alpha val="47000"/>
                </a:schemeClr>
              </a:solidFill>
              <a:round/>
            </a:ln>
            <a:effectLst/>
          </c:spPr>
          <c:marker>
            <c:symbol val="none"/>
          </c:marker>
          <c:dLbls>
            <c:dLbl>
              <c:idx val="41"/>
              <c:layout>
                <c:manualLayout>
                  <c:x val="-1.3146734813451098E-2"/>
                  <c:y val="5.7672565146666514E-2"/>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5-91DA-4B6B-8DB6-760DFC7ECBFE}"/>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accent4"/>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numRef>
              <c:f>Sheet1!$B$1:$AQ$1</c:f>
              <c:numCache>
                <c:formatCode>m/d/yyyy</c:formatCode>
                <c:ptCount val="42"/>
                <c:pt idx="0">
                  <c:v>40179</c:v>
                </c:pt>
                <c:pt idx="1">
                  <c:v>40210</c:v>
                </c:pt>
                <c:pt idx="2">
                  <c:v>40238</c:v>
                </c:pt>
                <c:pt idx="3">
                  <c:v>40269</c:v>
                </c:pt>
                <c:pt idx="4">
                  <c:v>40299</c:v>
                </c:pt>
                <c:pt idx="5">
                  <c:v>40330</c:v>
                </c:pt>
                <c:pt idx="6">
                  <c:v>40360</c:v>
                </c:pt>
                <c:pt idx="7">
                  <c:v>40391</c:v>
                </c:pt>
                <c:pt idx="8">
                  <c:v>40422</c:v>
                </c:pt>
                <c:pt idx="9">
                  <c:v>40452</c:v>
                </c:pt>
                <c:pt idx="10">
                  <c:v>40483</c:v>
                </c:pt>
                <c:pt idx="11">
                  <c:v>40513</c:v>
                </c:pt>
                <c:pt idx="12">
                  <c:v>40544</c:v>
                </c:pt>
                <c:pt idx="13">
                  <c:v>40575</c:v>
                </c:pt>
                <c:pt idx="14">
                  <c:v>40603</c:v>
                </c:pt>
                <c:pt idx="15">
                  <c:v>40634</c:v>
                </c:pt>
                <c:pt idx="16">
                  <c:v>40664</c:v>
                </c:pt>
                <c:pt idx="17">
                  <c:v>40695</c:v>
                </c:pt>
                <c:pt idx="18">
                  <c:v>40725</c:v>
                </c:pt>
                <c:pt idx="19">
                  <c:v>40756</c:v>
                </c:pt>
                <c:pt idx="20">
                  <c:v>40787</c:v>
                </c:pt>
                <c:pt idx="21">
                  <c:v>40817</c:v>
                </c:pt>
                <c:pt idx="22">
                  <c:v>40848</c:v>
                </c:pt>
                <c:pt idx="23">
                  <c:v>40878</c:v>
                </c:pt>
                <c:pt idx="24">
                  <c:v>40909</c:v>
                </c:pt>
                <c:pt idx="25">
                  <c:v>40940</c:v>
                </c:pt>
                <c:pt idx="26">
                  <c:v>40969</c:v>
                </c:pt>
                <c:pt idx="27">
                  <c:v>41000</c:v>
                </c:pt>
                <c:pt idx="28">
                  <c:v>41030</c:v>
                </c:pt>
                <c:pt idx="29">
                  <c:v>41061</c:v>
                </c:pt>
                <c:pt idx="30">
                  <c:v>41091</c:v>
                </c:pt>
                <c:pt idx="31">
                  <c:v>41122</c:v>
                </c:pt>
                <c:pt idx="32">
                  <c:v>41153</c:v>
                </c:pt>
                <c:pt idx="33">
                  <c:v>41183</c:v>
                </c:pt>
                <c:pt idx="34">
                  <c:v>41214</c:v>
                </c:pt>
                <c:pt idx="35">
                  <c:v>41244</c:v>
                </c:pt>
                <c:pt idx="36">
                  <c:v>41275</c:v>
                </c:pt>
                <c:pt idx="37">
                  <c:v>41306</c:v>
                </c:pt>
                <c:pt idx="38">
                  <c:v>41334</c:v>
                </c:pt>
                <c:pt idx="39">
                  <c:v>41365</c:v>
                </c:pt>
                <c:pt idx="40">
                  <c:v>41395</c:v>
                </c:pt>
                <c:pt idx="41">
                  <c:v>41426</c:v>
                </c:pt>
              </c:numCache>
            </c:numRef>
          </c:cat>
          <c:val>
            <c:numRef>
              <c:f>Sheet1!$B$5:$AQ$5</c:f>
              <c:numCache>
                <c:formatCode>General</c:formatCode>
                <c:ptCount val="42"/>
                <c:pt idx="0">
                  <c:v>-4095.8110236220359</c:v>
                </c:pt>
                <c:pt idx="1">
                  <c:v>57710.291338582669</c:v>
                </c:pt>
                <c:pt idx="2">
                  <c:v>34761.228346456694</c:v>
                </c:pt>
                <c:pt idx="3">
                  <c:v>34638.070866141745</c:v>
                </c:pt>
                <c:pt idx="4">
                  <c:v>42397.354330708658</c:v>
                </c:pt>
                <c:pt idx="5">
                  <c:v>68573.866141732287</c:v>
                </c:pt>
                <c:pt idx="6">
                  <c:v>34615.299212598424</c:v>
                </c:pt>
                <c:pt idx="7">
                  <c:v>60668.60629921261</c:v>
                </c:pt>
                <c:pt idx="8">
                  <c:v>54463.653543307089</c:v>
                </c:pt>
                <c:pt idx="9">
                  <c:v>39423.299212598438</c:v>
                </c:pt>
                <c:pt idx="10">
                  <c:v>52150.629921259861</c:v>
                </c:pt>
                <c:pt idx="11">
                  <c:v>42765.54330708662</c:v>
                </c:pt>
                <c:pt idx="12">
                  <c:v>57390.42519685041</c:v>
                </c:pt>
                <c:pt idx="13">
                  <c:v>42196.543307086613</c:v>
                </c:pt>
                <c:pt idx="14">
                  <c:v>46161.33858267717</c:v>
                </c:pt>
                <c:pt idx="15">
                  <c:v>10843.755905511811</c:v>
                </c:pt>
                <c:pt idx="16">
                  <c:v>74880.944881889794</c:v>
                </c:pt>
                <c:pt idx="17">
                  <c:v>45314.354330708658</c:v>
                </c:pt>
                <c:pt idx="18">
                  <c:v>62872.929133858263</c:v>
                </c:pt>
                <c:pt idx="19">
                  <c:v>45429.685039370073</c:v>
                </c:pt>
                <c:pt idx="20">
                  <c:v>49887.314960629898</c:v>
                </c:pt>
                <c:pt idx="21">
                  <c:v>58328.669291338578</c:v>
                </c:pt>
                <c:pt idx="22">
                  <c:v>126411.6377952756</c:v>
                </c:pt>
                <c:pt idx="23">
                  <c:v>125116.10236220478</c:v>
                </c:pt>
                <c:pt idx="24">
                  <c:v>74468.519685039399</c:v>
                </c:pt>
                <c:pt idx="25">
                  <c:v>90212.629921259853</c:v>
                </c:pt>
                <c:pt idx="26">
                  <c:v>68490.259842519677</c:v>
                </c:pt>
                <c:pt idx="27">
                  <c:v>108379.51181102362</c:v>
                </c:pt>
                <c:pt idx="28">
                  <c:v>126946.91338582677</c:v>
                </c:pt>
                <c:pt idx="29">
                  <c:v>115183.79527559056</c:v>
                </c:pt>
                <c:pt idx="30">
                  <c:v>94941.637795275616</c:v>
                </c:pt>
                <c:pt idx="31">
                  <c:v>167979.48031496065</c:v>
                </c:pt>
                <c:pt idx="32">
                  <c:v>87340.803149606319</c:v>
                </c:pt>
                <c:pt idx="33">
                  <c:v>127609.52755905509</c:v>
                </c:pt>
                <c:pt idx="34">
                  <c:v>93290.811023622053</c:v>
                </c:pt>
                <c:pt idx="35">
                  <c:v>115545.96850393701</c:v>
                </c:pt>
                <c:pt idx="36">
                  <c:v>168481.85826771654</c:v>
                </c:pt>
                <c:pt idx="37">
                  <c:v>130937.95275590547</c:v>
                </c:pt>
                <c:pt idx="38">
                  <c:v>160418.13385826765</c:v>
                </c:pt>
                <c:pt idx="39">
                  <c:v>109540.5748031496</c:v>
                </c:pt>
                <c:pt idx="40">
                  <c:v>110969.58267716537</c:v>
                </c:pt>
                <c:pt idx="41">
                  <c:v>211850.77165354317</c:v>
                </c:pt>
              </c:numCache>
            </c:numRef>
          </c:val>
          <c:smooth val="0"/>
          <c:extLst>
            <c:ext xmlns:c16="http://schemas.microsoft.com/office/drawing/2014/chart" uri="{C3380CC4-5D6E-409C-BE32-E72D297353CC}">
              <c16:uniqueId val="{00000003-3F9B-4AEB-AEC4-D65A882E2B62}"/>
            </c:ext>
          </c:extLst>
        </c:ser>
        <c:ser>
          <c:idx val="4"/>
          <c:order val="4"/>
          <c:tx>
            <c:strRef>
              <c:f>Sheet1!$A$6</c:f>
              <c:strCache>
                <c:ptCount val="1"/>
                <c:pt idx="0">
                  <c:v>10% growth annual (8.333% monthly) FF2</c:v>
                </c:pt>
              </c:strCache>
            </c:strRef>
          </c:tx>
          <c:spPr>
            <a:ln w="28575" cap="rnd">
              <a:solidFill>
                <a:schemeClr val="bg1">
                  <a:lumMod val="65000"/>
                  <a:alpha val="68000"/>
                </a:schemeClr>
              </a:solidFill>
              <a:round/>
            </a:ln>
            <a:effectLst/>
          </c:spPr>
          <c:marker>
            <c:symbol val="none"/>
          </c:marker>
          <c:dLbls>
            <c:dLbl>
              <c:idx val="41"/>
              <c:layout>
                <c:manualLayout>
                  <c:x val="-1.4242296047905183E-2"/>
                  <c:y val="6.7015512851613293E-2"/>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3-91DA-4B6B-8DB6-760DFC7ECBFE}"/>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numRef>
              <c:f>Sheet1!$B$1:$AQ$1</c:f>
              <c:numCache>
                <c:formatCode>m/d/yyyy</c:formatCode>
                <c:ptCount val="42"/>
                <c:pt idx="0">
                  <c:v>40179</c:v>
                </c:pt>
                <c:pt idx="1">
                  <c:v>40210</c:v>
                </c:pt>
                <c:pt idx="2">
                  <c:v>40238</c:v>
                </c:pt>
                <c:pt idx="3">
                  <c:v>40269</c:v>
                </c:pt>
                <c:pt idx="4">
                  <c:v>40299</c:v>
                </c:pt>
                <c:pt idx="5">
                  <c:v>40330</c:v>
                </c:pt>
                <c:pt idx="6">
                  <c:v>40360</c:v>
                </c:pt>
                <c:pt idx="7">
                  <c:v>40391</c:v>
                </c:pt>
                <c:pt idx="8">
                  <c:v>40422</c:v>
                </c:pt>
                <c:pt idx="9">
                  <c:v>40452</c:v>
                </c:pt>
                <c:pt idx="10">
                  <c:v>40483</c:v>
                </c:pt>
                <c:pt idx="11">
                  <c:v>40513</c:v>
                </c:pt>
                <c:pt idx="12">
                  <c:v>40544</c:v>
                </c:pt>
                <c:pt idx="13">
                  <c:v>40575</c:v>
                </c:pt>
                <c:pt idx="14">
                  <c:v>40603</c:v>
                </c:pt>
                <c:pt idx="15">
                  <c:v>40634</c:v>
                </c:pt>
                <c:pt idx="16">
                  <c:v>40664</c:v>
                </c:pt>
                <c:pt idx="17">
                  <c:v>40695</c:v>
                </c:pt>
                <c:pt idx="18">
                  <c:v>40725</c:v>
                </c:pt>
                <c:pt idx="19">
                  <c:v>40756</c:v>
                </c:pt>
                <c:pt idx="20">
                  <c:v>40787</c:v>
                </c:pt>
                <c:pt idx="21">
                  <c:v>40817</c:v>
                </c:pt>
                <c:pt idx="22">
                  <c:v>40848</c:v>
                </c:pt>
                <c:pt idx="23">
                  <c:v>40878</c:v>
                </c:pt>
                <c:pt idx="24">
                  <c:v>40909</c:v>
                </c:pt>
                <c:pt idx="25">
                  <c:v>40940</c:v>
                </c:pt>
                <c:pt idx="26">
                  <c:v>40969</c:v>
                </c:pt>
                <c:pt idx="27">
                  <c:v>41000</c:v>
                </c:pt>
                <c:pt idx="28">
                  <c:v>41030</c:v>
                </c:pt>
                <c:pt idx="29">
                  <c:v>41061</c:v>
                </c:pt>
                <c:pt idx="30">
                  <c:v>41091</c:v>
                </c:pt>
                <c:pt idx="31">
                  <c:v>41122</c:v>
                </c:pt>
                <c:pt idx="32">
                  <c:v>41153</c:v>
                </c:pt>
                <c:pt idx="33">
                  <c:v>41183</c:v>
                </c:pt>
                <c:pt idx="34">
                  <c:v>41214</c:v>
                </c:pt>
                <c:pt idx="35">
                  <c:v>41244</c:v>
                </c:pt>
                <c:pt idx="36">
                  <c:v>41275</c:v>
                </c:pt>
                <c:pt idx="37">
                  <c:v>41306</c:v>
                </c:pt>
                <c:pt idx="38">
                  <c:v>41334</c:v>
                </c:pt>
                <c:pt idx="39">
                  <c:v>41365</c:v>
                </c:pt>
                <c:pt idx="40">
                  <c:v>41395</c:v>
                </c:pt>
                <c:pt idx="41">
                  <c:v>41426</c:v>
                </c:pt>
              </c:numCache>
            </c:numRef>
          </c:cat>
          <c:val>
            <c:numRef>
              <c:f>Sheet1!$B$6:$AQ$6</c:f>
              <c:numCache>
                <c:formatCode>General</c:formatCode>
                <c:ptCount val="42"/>
                <c:pt idx="0">
                  <c:v>542686.25984251557</c:v>
                </c:pt>
                <c:pt idx="1">
                  <c:v>547208.64516030776</c:v>
                </c:pt>
                <c:pt idx="2">
                  <c:v>551768.71702090744</c:v>
                </c:pt>
                <c:pt idx="3">
                  <c:v>556366.78947882541</c:v>
                </c:pt>
                <c:pt idx="4">
                  <c:v>561003.1792056933</c:v>
                </c:pt>
                <c:pt idx="5">
                  <c:v>565678.20551207301</c:v>
                </c:pt>
                <c:pt idx="6">
                  <c:v>570392.19036944746</c:v>
                </c:pt>
                <c:pt idx="7">
                  <c:v>575145.45843239548</c:v>
                </c:pt>
                <c:pt idx="8">
                  <c:v>579938.33706095023</c:v>
                </c:pt>
                <c:pt idx="9">
                  <c:v>584771.1563431453</c:v>
                </c:pt>
                <c:pt idx="10">
                  <c:v>589644.24911774776</c:v>
                </c:pt>
                <c:pt idx="11">
                  <c:v>594557.95099718089</c:v>
                </c:pt>
                <c:pt idx="12">
                  <c:v>599512.60039063799</c:v>
                </c:pt>
                <c:pt idx="13">
                  <c:v>604508.53852738906</c:v>
                </c:pt>
                <c:pt idx="14">
                  <c:v>609546.10948028113</c:v>
                </c:pt>
                <c:pt idx="15">
                  <c:v>614625.66018943477</c:v>
                </c:pt>
                <c:pt idx="16">
                  <c:v>619747.54048613808</c:v>
                </c:pt>
                <c:pt idx="17">
                  <c:v>624912.10311694001</c:v>
                </c:pt>
                <c:pt idx="18">
                  <c:v>630119.70376794378</c:v>
                </c:pt>
                <c:pt idx="19">
                  <c:v>635370.70108930336</c:v>
                </c:pt>
                <c:pt idx="20">
                  <c:v>640665.456719924</c:v>
                </c:pt>
                <c:pt idx="21">
                  <c:v>646004.33531236823</c:v>
                </c:pt>
                <c:pt idx="22">
                  <c:v>651387.70455796982</c:v>
                </c:pt>
                <c:pt idx="23">
                  <c:v>656815.93521215697</c:v>
                </c:pt>
                <c:pt idx="24">
                  <c:v>662289.40111998632</c:v>
                </c:pt>
                <c:pt idx="25">
                  <c:v>667808.47924188967</c:v>
                </c:pt>
                <c:pt idx="26">
                  <c:v>673373.54967963591</c:v>
                </c:pt>
                <c:pt idx="27">
                  <c:v>678984.99570250837</c:v>
                </c:pt>
                <c:pt idx="28">
                  <c:v>684643.20377370086</c:v>
                </c:pt>
                <c:pt idx="29">
                  <c:v>690348.56357693393</c:v>
                </c:pt>
                <c:pt idx="30">
                  <c:v>696101.46804329217</c:v>
                </c:pt>
                <c:pt idx="31">
                  <c:v>701902.31337828573</c:v>
                </c:pt>
                <c:pt idx="32">
                  <c:v>707751.4990891373</c:v>
                </c:pt>
                <c:pt idx="33">
                  <c:v>713649.42801229621</c:v>
                </c:pt>
                <c:pt idx="34">
                  <c:v>719596.50634118216</c:v>
                </c:pt>
                <c:pt idx="35">
                  <c:v>725593.14365415985</c:v>
                </c:pt>
                <c:pt idx="36">
                  <c:v>731639.75294274674</c:v>
                </c:pt>
                <c:pt idx="37">
                  <c:v>737736.75064005633</c:v>
                </c:pt>
                <c:pt idx="38">
                  <c:v>743884.5566494778</c:v>
                </c:pt>
                <c:pt idx="39">
                  <c:v>750083.5943735952</c:v>
                </c:pt>
                <c:pt idx="40">
                  <c:v>756334.29074334726</c:v>
                </c:pt>
                <c:pt idx="41">
                  <c:v>762637.07624743029</c:v>
                </c:pt>
              </c:numCache>
            </c:numRef>
          </c:val>
          <c:smooth val="0"/>
          <c:extLst>
            <c:ext xmlns:c16="http://schemas.microsoft.com/office/drawing/2014/chart" uri="{C3380CC4-5D6E-409C-BE32-E72D297353CC}">
              <c16:uniqueId val="{00000004-3F9B-4AEB-AEC4-D65A882E2B62}"/>
            </c:ext>
          </c:extLst>
        </c:ser>
        <c:ser>
          <c:idx val="5"/>
          <c:order val="5"/>
          <c:tx>
            <c:strRef>
              <c:f>Sheet1!$A$7</c:f>
              <c:strCache>
                <c:ptCount val="1"/>
                <c:pt idx="0">
                  <c:v>10% growth adjusted for yearly end point FF2</c:v>
                </c:pt>
              </c:strCache>
            </c:strRef>
          </c:tx>
          <c:spPr>
            <a:ln w="28575" cap="rnd">
              <a:solidFill>
                <a:schemeClr val="accent6">
                  <a:alpha val="38000"/>
                </a:schemeClr>
              </a:solidFill>
              <a:round/>
            </a:ln>
            <a:effectLst/>
          </c:spPr>
          <c:marker>
            <c:symbol val="none"/>
          </c:marker>
          <c:dLbls>
            <c:dLbl>
              <c:idx val="41"/>
              <c:layout>
                <c:manualLayout>
                  <c:x val="-1.4242296047905183E-2"/>
                  <c:y val="8.8937575692871779E-2"/>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2-91DA-4B6B-8DB6-760DFC7ECBFE}"/>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accent6"/>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numRef>
              <c:f>Sheet1!$B$1:$AQ$1</c:f>
              <c:numCache>
                <c:formatCode>m/d/yyyy</c:formatCode>
                <c:ptCount val="42"/>
                <c:pt idx="0">
                  <c:v>40179</c:v>
                </c:pt>
                <c:pt idx="1">
                  <c:v>40210</c:v>
                </c:pt>
                <c:pt idx="2">
                  <c:v>40238</c:v>
                </c:pt>
                <c:pt idx="3">
                  <c:v>40269</c:v>
                </c:pt>
                <c:pt idx="4">
                  <c:v>40299</c:v>
                </c:pt>
                <c:pt idx="5">
                  <c:v>40330</c:v>
                </c:pt>
                <c:pt idx="6">
                  <c:v>40360</c:v>
                </c:pt>
                <c:pt idx="7">
                  <c:v>40391</c:v>
                </c:pt>
                <c:pt idx="8">
                  <c:v>40422</c:v>
                </c:pt>
                <c:pt idx="9">
                  <c:v>40452</c:v>
                </c:pt>
                <c:pt idx="10">
                  <c:v>40483</c:v>
                </c:pt>
                <c:pt idx="11">
                  <c:v>40513</c:v>
                </c:pt>
                <c:pt idx="12">
                  <c:v>40544</c:v>
                </c:pt>
                <c:pt idx="13">
                  <c:v>40575</c:v>
                </c:pt>
                <c:pt idx="14">
                  <c:v>40603</c:v>
                </c:pt>
                <c:pt idx="15">
                  <c:v>40634</c:v>
                </c:pt>
                <c:pt idx="16">
                  <c:v>40664</c:v>
                </c:pt>
                <c:pt idx="17">
                  <c:v>40695</c:v>
                </c:pt>
                <c:pt idx="18">
                  <c:v>40725</c:v>
                </c:pt>
                <c:pt idx="19">
                  <c:v>40756</c:v>
                </c:pt>
                <c:pt idx="20">
                  <c:v>40787</c:v>
                </c:pt>
                <c:pt idx="21">
                  <c:v>40817</c:v>
                </c:pt>
                <c:pt idx="22">
                  <c:v>40848</c:v>
                </c:pt>
                <c:pt idx="23">
                  <c:v>40878</c:v>
                </c:pt>
                <c:pt idx="24">
                  <c:v>40909</c:v>
                </c:pt>
                <c:pt idx="25">
                  <c:v>40940</c:v>
                </c:pt>
                <c:pt idx="26">
                  <c:v>40969</c:v>
                </c:pt>
                <c:pt idx="27">
                  <c:v>41000</c:v>
                </c:pt>
                <c:pt idx="28">
                  <c:v>41030</c:v>
                </c:pt>
                <c:pt idx="29">
                  <c:v>41061</c:v>
                </c:pt>
                <c:pt idx="30">
                  <c:v>41091</c:v>
                </c:pt>
                <c:pt idx="31">
                  <c:v>41122</c:v>
                </c:pt>
                <c:pt idx="32">
                  <c:v>41153</c:v>
                </c:pt>
                <c:pt idx="33">
                  <c:v>41183</c:v>
                </c:pt>
                <c:pt idx="34">
                  <c:v>41214</c:v>
                </c:pt>
                <c:pt idx="35">
                  <c:v>41244</c:v>
                </c:pt>
                <c:pt idx="36">
                  <c:v>41275</c:v>
                </c:pt>
                <c:pt idx="37">
                  <c:v>41306</c:v>
                </c:pt>
                <c:pt idx="38">
                  <c:v>41334</c:v>
                </c:pt>
                <c:pt idx="39">
                  <c:v>41365</c:v>
                </c:pt>
                <c:pt idx="40">
                  <c:v>41395</c:v>
                </c:pt>
                <c:pt idx="41">
                  <c:v>41426</c:v>
                </c:pt>
              </c:numCache>
            </c:numRef>
          </c:cat>
          <c:val>
            <c:numRef>
              <c:f>Sheet1!$B$7:$AQ$7</c:f>
              <c:numCache>
                <c:formatCode>General</c:formatCode>
                <c:ptCount val="42"/>
                <c:pt idx="0">
                  <c:v>542686.25984251557</c:v>
                </c:pt>
                <c:pt idx="1">
                  <c:v>547208.46444578317</c:v>
                </c:pt>
                <c:pt idx="2">
                  <c:v>551768.35258000984</c:v>
                </c:pt>
                <c:pt idx="3">
                  <c:v>556366.23826205905</c:v>
                </c:pt>
                <c:pt idx="4">
                  <c:v>561002.43812549673</c:v>
                </c:pt>
                <c:pt idx="5">
                  <c:v>565677.27144239645</c:v>
                </c:pt>
                <c:pt idx="6">
                  <c:v>570391.06014532584</c:v>
                </c:pt>
                <c:pt idx="7">
                  <c:v>575144.12884951686</c:v>
                </c:pt>
                <c:pt idx="8">
                  <c:v>579936.80487521982</c:v>
                </c:pt>
                <c:pt idx="9">
                  <c:v>584769.41827024496</c:v>
                </c:pt>
                <c:pt idx="10">
                  <c:v>589642.30183269083</c:v>
                </c:pt>
                <c:pt idx="11">
                  <c:v>594555.79113386257</c:v>
                </c:pt>
                <c:pt idx="12">
                  <c:v>679272.49606299435</c:v>
                </c:pt>
                <c:pt idx="13">
                  <c:v>684932.87377268728</c:v>
                </c:pt>
                <c:pt idx="14">
                  <c:v>690640.41940983501</c:v>
                </c:pt>
                <c:pt idx="15">
                  <c:v>696395.52602477709</c:v>
                </c:pt>
                <c:pt idx="16">
                  <c:v>702198.58994314156</c:v>
                </c:pt>
                <c:pt idx="17">
                  <c:v>708050.01079313771</c:v>
                </c:pt>
                <c:pt idx="18">
                  <c:v>713950.19153307693</c:v>
                </c:pt>
                <c:pt idx="19">
                  <c:v>719899.53847912198</c:v>
                </c:pt>
                <c:pt idx="20">
                  <c:v>725898.46133326844</c:v>
                </c:pt>
                <c:pt idx="21">
                  <c:v>731947.37321155856</c:v>
                </c:pt>
                <c:pt idx="22">
                  <c:v>738046.69067253044</c:v>
                </c:pt>
                <c:pt idx="23">
                  <c:v>744196.83374590462</c:v>
                </c:pt>
                <c:pt idx="24">
                  <c:v>923389.53543307085</c:v>
                </c:pt>
                <c:pt idx="25">
                  <c:v>931084.14043183462</c:v>
                </c:pt>
                <c:pt idx="26">
                  <c:v>938842.86457405298</c:v>
                </c:pt>
                <c:pt idx="27">
                  <c:v>946666.24216454849</c:v>
                </c:pt>
                <c:pt idx="28">
                  <c:v>954554.81196050555</c:v>
                </c:pt>
                <c:pt idx="29">
                  <c:v>962509.11720857234</c:v>
                </c:pt>
                <c:pt idx="30">
                  <c:v>970529.70568227128</c:v>
                </c:pt>
                <c:pt idx="31">
                  <c:v>978617.12971972162</c:v>
                </c:pt>
                <c:pt idx="32">
                  <c:v>986771.94626167603</c:v>
                </c:pt>
                <c:pt idx="33">
                  <c:v>994994.71688987454</c:v>
                </c:pt>
                <c:pt idx="34">
                  <c:v>1003286.0078657178</c:v>
                </c:pt>
                <c:pt idx="35">
                  <c:v>1011646.3901692627</c:v>
                </c:pt>
                <c:pt idx="36">
                  <c:v>1059818.3228346475</c:v>
                </c:pt>
                <c:pt idx="37">
                  <c:v>1068649.7889188286</c:v>
                </c:pt>
                <c:pt idx="38">
                  <c:v>1077554.847609889</c:v>
                </c:pt>
                <c:pt idx="39">
                  <c:v>1086534.1121550221</c:v>
                </c:pt>
                <c:pt idx="40">
                  <c:v>1095588.2009116099</c:v>
                </c:pt>
                <c:pt idx="41">
                  <c:v>1104717.7373898062</c:v>
                </c:pt>
              </c:numCache>
            </c:numRef>
          </c:val>
          <c:smooth val="0"/>
          <c:extLst>
            <c:ext xmlns:c16="http://schemas.microsoft.com/office/drawing/2014/chart" uri="{C3380CC4-5D6E-409C-BE32-E72D297353CC}">
              <c16:uniqueId val="{00000005-3F9B-4AEB-AEC4-D65A882E2B62}"/>
            </c:ext>
          </c:extLst>
        </c:ser>
        <c:dLbls>
          <c:showLegendKey val="0"/>
          <c:showVal val="0"/>
          <c:showCatName val="0"/>
          <c:showSerName val="0"/>
          <c:showPercent val="0"/>
          <c:showBubbleSize val="0"/>
        </c:dLbls>
        <c:smooth val="0"/>
        <c:axId val="472716984"/>
        <c:axId val="472717312"/>
      </c:lineChart>
      <c:dateAx>
        <c:axId val="472716984"/>
        <c:scaling>
          <c:orientation val="minMax"/>
        </c:scaling>
        <c:delete val="0"/>
        <c:axPos val="b"/>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472717312"/>
        <c:crosses val="autoZero"/>
        <c:auto val="0"/>
        <c:lblOffset val="100"/>
        <c:baseTimeUnit val="months"/>
        <c:majorUnit val="1"/>
        <c:majorTimeUnit val="years"/>
      </c:dateAx>
      <c:valAx>
        <c:axId val="472717312"/>
        <c:scaling>
          <c:orientation val="minMax"/>
          <c:min val="-50000"/>
        </c:scaling>
        <c:delete val="0"/>
        <c:axPos val="l"/>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4727169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r>
              <a:rPr lang="en-US" sz="3200" dirty="0"/>
              <a:t>FraudFinder2.0 Refunds Increasing</a:t>
            </a:r>
          </a:p>
        </c:rich>
      </c:tx>
      <c:layout>
        <c:manualLayout>
          <c:xMode val="edge"/>
          <c:yMode val="edge"/>
          <c:x val="5.5915082546719869E-2"/>
          <c:y val="1.0762431374317316E-2"/>
        </c:manualLayout>
      </c:layout>
      <c:overlay val="0"/>
      <c:spPr>
        <a:noFill/>
        <a:ln>
          <a:noFill/>
        </a:ln>
        <a:effectLst/>
      </c:spPr>
      <c:txPr>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2106970398681006"/>
          <c:y val="0.12870810495152818"/>
          <c:w val="0.77893029601318997"/>
          <c:h val="0.80034066346177968"/>
        </c:manualLayout>
      </c:layout>
      <c:lineChart>
        <c:grouping val="standard"/>
        <c:varyColors val="0"/>
        <c:ser>
          <c:idx val="0"/>
          <c:order val="0"/>
          <c:tx>
            <c:strRef>
              <c:f>Sheet1!$D$185</c:f>
              <c:strCache>
                <c:ptCount val="1"/>
                <c:pt idx="0">
                  <c:v>Total FF refunds</c:v>
                </c:pt>
              </c:strCache>
            </c:strRef>
          </c:tx>
          <c:spPr>
            <a:ln w="28575" cap="rnd">
              <a:solidFill>
                <a:schemeClr val="accent1"/>
              </a:solidFill>
              <a:round/>
            </a:ln>
            <a:effectLst/>
          </c:spPr>
          <c:marker>
            <c:symbol val="none"/>
          </c:marker>
          <c:dLbls>
            <c:dLbl>
              <c:idx val="3"/>
              <c:layout>
                <c:manualLayout>
                  <c:x val="-4.8742152208714952E-2"/>
                  <c:y val="-6.4525368599580399E-2"/>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5-0325-476D-90DA-989599E0F8FD}"/>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accen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Sheet1!$E$184:$H$184</c:f>
              <c:strCache>
                <c:ptCount val="4"/>
                <c:pt idx="0">
                  <c:v>2010</c:v>
                </c:pt>
                <c:pt idx="1">
                  <c:v>2011</c:v>
                </c:pt>
                <c:pt idx="2">
                  <c:v>2012</c:v>
                </c:pt>
                <c:pt idx="3">
                  <c:v>2013/2</c:v>
                </c:pt>
              </c:strCache>
            </c:strRef>
          </c:cat>
          <c:val>
            <c:numRef>
              <c:f>Sheet1!$E$185:$H$185</c:f>
              <c:numCache>
                <c:formatCode>_("$"* #,##0_);_("$"* \(#,##0\);_("$"* "-"??_);_(@_)</c:formatCode>
                <c:ptCount val="4"/>
                <c:pt idx="0">
                  <c:v>108517.078740158</c:v>
                </c:pt>
                <c:pt idx="1">
                  <c:v>75965.4094488189</c:v>
                </c:pt>
                <c:pt idx="2">
                  <c:v>26285.9133858268</c:v>
                </c:pt>
                <c:pt idx="3">
                  <c:v>17884.771653543299</c:v>
                </c:pt>
              </c:numCache>
            </c:numRef>
          </c:val>
          <c:smooth val="0"/>
          <c:extLst>
            <c:ext xmlns:c16="http://schemas.microsoft.com/office/drawing/2014/chart" uri="{C3380CC4-5D6E-409C-BE32-E72D297353CC}">
              <c16:uniqueId val="{00000000-0325-476D-90DA-989599E0F8FD}"/>
            </c:ext>
          </c:extLst>
        </c:ser>
        <c:ser>
          <c:idx val="2"/>
          <c:order val="1"/>
          <c:tx>
            <c:strRef>
              <c:f>Sheet1!$D$187</c:f>
              <c:strCache>
                <c:ptCount val="1"/>
                <c:pt idx="0">
                  <c:v>Total FF2.0 refunds</c:v>
                </c:pt>
              </c:strCache>
            </c:strRef>
          </c:tx>
          <c:spPr>
            <a:ln w="28575" cap="rnd">
              <a:solidFill>
                <a:srgbClr val="C00000"/>
              </a:solidFill>
              <a:round/>
            </a:ln>
            <a:effectLst/>
          </c:spPr>
          <c:marker>
            <c:symbol val="none"/>
          </c:marker>
          <c:dLbls>
            <c:dLbl>
              <c:idx val="3"/>
              <c:layout>
                <c:manualLayout>
                  <c:x val="-0.22077327765123791"/>
                  <c:y val="-5.0410444218422112E-2"/>
                </c:manualLayout>
              </c:layout>
              <c:showLegendKey val="0"/>
              <c:showVal val="0"/>
              <c:showCatName val="0"/>
              <c:showSerName val="1"/>
              <c:showPercent val="0"/>
              <c:showBubbleSize val="0"/>
              <c:extLst>
                <c:ext xmlns:c15="http://schemas.microsoft.com/office/drawing/2012/chart" uri="{CE6537A1-D6FC-4f65-9D91-7224C49458BB}">
                  <c15:layout>
                    <c:manualLayout>
                      <c:w val="0.30266641471556954"/>
                      <c:h val="0.12419117037650489"/>
                    </c:manualLayout>
                  </c15:layout>
                </c:ext>
                <c:ext xmlns:c16="http://schemas.microsoft.com/office/drawing/2014/chart" uri="{C3380CC4-5D6E-409C-BE32-E72D297353CC}">
                  <c16:uniqueId val="{00000004-0325-476D-90DA-989599E0F8FD}"/>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rgbClr val="C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Sheet1!$E$184:$H$184</c:f>
              <c:strCache>
                <c:ptCount val="4"/>
                <c:pt idx="0">
                  <c:v>2010</c:v>
                </c:pt>
                <c:pt idx="1">
                  <c:v>2011</c:v>
                </c:pt>
                <c:pt idx="2">
                  <c:v>2012</c:v>
                </c:pt>
                <c:pt idx="3">
                  <c:v>2013/2</c:v>
                </c:pt>
              </c:strCache>
            </c:strRef>
          </c:cat>
          <c:val>
            <c:numRef>
              <c:f>Sheet1!$E$187:$H$187</c:f>
              <c:numCache>
                <c:formatCode>_("$"* #,##0_);_("$"* \(#,##0\);_("$"* "-"??_);_(@_)</c:formatCode>
                <c:ptCount val="4"/>
                <c:pt idx="0">
                  <c:v>61161.259842519699</c:v>
                </c:pt>
                <c:pt idx="1">
                  <c:v>23287.157480315</c:v>
                </c:pt>
                <c:pt idx="2">
                  <c:v>26591.551181102401</c:v>
                </c:pt>
                <c:pt idx="3">
                  <c:v>41740.614173228401</c:v>
                </c:pt>
              </c:numCache>
            </c:numRef>
          </c:val>
          <c:smooth val="0"/>
          <c:extLst>
            <c:ext xmlns:c16="http://schemas.microsoft.com/office/drawing/2014/chart" uri="{C3380CC4-5D6E-409C-BE32-E72D297353CC}">
              <c16:uniqueId val="{00000002-0325-476D-90DA-989599E0F8FD}"/>
            </c:ext>
          </c:extLst>
        </c:ser>
        <c:ser>
          <c:idx val="3"/>
          <c:order val="2"/>
          <c:tx>
            <c:strRef>
              <c:f>Sheet1!$D$188</c:f>
              <c:strCache>
                <c:ptCount val="1"/>
                <c:pt idx="0">
                  <c:v>FF2.0 refund per customer</c:v>
                </c:pt>
              </c:strCache>
            </c:strRef>
          </c:tx>
          <c:spPr>
            <a:ln w="28575" cap="rnd">
              <a:solidFill>
                <a:schemeClr val="accent6"/>
              </a:solidFill>
              <a:round/>
            </a:ln>
            <a:effectLst/>
          </c:spPr>
          <c:marker>
            <c:symbol val="none"/>
          </c:marker>
          <c:dLbls>
            <c:dLbl>
              <c:idx val="3"/>
              <c:layout>
                <c:manualLayout>
                  <c:x val="-0.31252321122058341"/>
                  <c:y val="-1.411500376768454E-2"/>
                </c:manualLayout>
              </c:layout>
              <c:showLegendKey val="0"/>
              <c:showVal val="0"/>
              <c:showCatName val="0"/>
              <c:showSerName val="1"/>
              <c:showPercent val="0"/>
              <c:showBubbleSize val="0"/>
              <c:extLst>
                <c:ext xmlns:c15="http://schemas.microsoft.com/office/drawing/2012/chart" uri="{CE6537A1-D6FC-4f65-9D91-7224C49458BB}">
                  <c15:layout>
                    <c:manualLayout>
                      <c:w val="0.57118645713185279"/>
                      <c:h val="0.16357180939993629"/>
                    </c:manualLayout>
                  </c15:layout>
                </c:ext>
                <c:ext xmlns:c16="http://schemas.microsoft.com/office/drawing/2014/chart" uri="{C3380CC4-5D6E-409C-BE32-E72D297353CC}">
                  <c16:uniqueId val="{00000007-0325-476D-90DA-989599E0F8FD}"/>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accent6"/>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Sheet1!$E$184:$H$184</c:f>
              <c:strCache>
                <c:ptCount val="4"/>
                <c:pt idx="0">
                  <c:v>2010</c:v>
                </c:pt>
                <c:pt idx="1">
                  <c:v>2011</c:v>
                </c:pt>
                <c:pt idx="2">
                  <c:v>2012</c:v>
                </c:pt>
                <c:pt idx="3">
                  <c:v>2013/2</c:v>
                </c:pt>
              </c:strCache>
            </c:strRef>
          </c:cat>
          <c:val>
            <c:numRef>
              <c:f>Sheet1!$E$188:$H$188</c:f>
              <c:numCache>
                <c:formatCode>_("$"* #,##0_);_("$"* \(#,##0\);_("$"* "-"??_);_(@_)</c:formatCode>
                <c:ptCount val="4"/>
                <c:pt idx="0">
                  <c:v>6822.1026365366897</c:v>
                </c:pt>
                <c:pt idx="1">
                  <c:v>3853.4533363618002</c:v>
                </c:pt>
                <c:pt idx="2">
                  <c:v>7996.9898950131201</c:v>
                </c:pt>
                <c:pt idx="3">
                  <c:v>9605.2139465521395</c:v>
                </c:pt>
              </c:numCache>
            </c:numRef>
          </c:val>
          <c:smooth val="0"/>
          <c:extLst>
            <c:ext xmlns:c16="http://schemas.microsoft.com/office/drawing/2014/chart" uri="{C3380CC4-5D6E-409C-BE32-E72D297353CC}">
              <c16:uniqueId val="{00000003-0325-476D-90DA-989599E0F8FD}"/>
            </c:ext>
          </c:extLst>
        </c:ser>
        <c:dLbls>
          <c:showLegendKey val="0"/>
          <c:showVal val="0"/>
          <c:showCatName val="0"/>
          <c:showSerName val="0"/>
          <c:showPercent val="0"/>
          <c:showBubbleSize val="0"/>
        </c:dLbls>
        <c:smooth val="0"/>
        <c:axId val="568064000"/>
        <c:axId val="568064328"/>
      </c:lineChart>
      <c:catAx>
        <c:axId val="568064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568064328"/>
        <c:crosses val="autoZero"/>
        <c:auto val="1"/>
        <c:lblAlgn val="ctr"/>
        <c:lblOffset val="100"/>
        <c:noMultiLvlLbl val="0"/>
      </c:catAx>
      <c:valAx>
        <c:axId val="568064328"/>
        <c:scaling>
          <c:orientation val="minMax"/>
        </c:scaling>
        <c:delete val="0"/>
        <c:axPos val="r"/>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568064000"/>
        <c:crosses val="max"/>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r>
              <a:rPr lang="en-US" sz="3200" dirty="0" err="1"/>
              <a:t>FraudFinder</a:t>
            </a:r>
            <a:r>
              <a:rPr lang="en-US" sz="3200" baseline="0" dirty="0"/>
              <a:t> Subscriber Growth Not Keeping Pace</a:t>
            </a:r>
            <a:endParaRPr lang="en-US" sz="3200" dirty="0"/>
          </a:p>
        </c:rich>
      </c:tx>
      <c:overlay val="0"/>
      <c:spPr>
        <a:noFill/>
        <a:ln>
          <a:noFill/>
        </a:ln>
        <a:effectLst/>
      </c:spPr>
      <c:txPr>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977956941134325E-2"/>
          <c:y val="9.223110751507789E-2"/>
          <c:w val="0.87340613085890684"/>
          <c:h val="0.83714314565617565"/>
        </c:manualLayout>
      </c:layout>
      <c:lineChart>
        <c:grouping val="standard"/>
        <c:varyColors val="0"/>
        <c:ser>
          <c:idx val="0"/>
          <c:order val="0"/>
          <c:tx>
            <c:strRef>
              <c:f>Sheet1!$A$207</c:f>
              <c:strCache>
                <c:ptCount val="1"/>
                <c:pt idx="0">
                  <c:v>FF revenue customers</c:v>
                </c:pt>
              </c:strCache>
            </c:strRef>
          </c:tx>
          <c:spPr>
            <a:ln w="28575" cap="rnd">
              <a:solidFill>
                <a:schemeClr val="accent1"/>
              </a:solidFill>
              <a:round/>
            </a:ln>
            <a:effectLst/>
          </c:spPr>
          <c:marker>
            <c:symbol val="none"/>
          </c:marker>
          <c:dLbls>
            <c:dLbl>
              <c:idx val="41"/>
              <c:layout>
                <c:manualLayout>
                  <c:x val="-7.8164404361081394E-2"/>
                  <c:y val="2.2180595456105762E-2"/>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9-080A-4898-95B1-F2FF83D5E4C5}"/>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accen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numRef>
              <c:f>Sheet1!$B$206:$AQ$206</c:f>
              <c:numCache>
                <c:formatCode>m/d/yyyy</c:formatCode>
                <c:ptCount val="42"/>
                <c:pt idx="0">
                  <c:v>40179</c:v>
                </c:pt>
                <c:pt idx="1">
                  <c:v>40210</c:v>
                </c:pt>
                <c:pt idx="2">
                  <c:v>40238</c:v>
                </c:pt>
                <c:pt idx="3">
                  <c:v>40269</c:v>
                </c:pt>
                <c:pt idx="4">
                  <c:v>40299</c:v>
                </c:pt>
                <c:pt idx="5">
                  <c:v>40330</c:v>
                </c:pt>
                <c:pt idx="6">
                  <c:v>40360</c:v>
                </c:pt>
                <c:pt idx="7">
                  <c:v>40391</c:v>
                </c:pt>
                <c:pt idx="8">
                  <c:v>40422</c:v>
                </c:pt>
                <c:pt idx="9">
                  <c:v>40452</c:v>
                </c:pt>
                <c:pt idx="10">
                  <c:v>40483</c:v>
                </c:pt>
                <c:pt idx="11">
                  <c:v>40513</c:v>
                </c:pt>
                <c:pt idx="12">
                  <c:v>40544</c:v>
                </c:pt>
                <c:pt idx="13">
                  <c:v>40575</c:v>
                </c:pt>
                <c:pt idx="14">
                  <c:v>40603</c:v>
                </c:pt>
                <c:pt idx="15">
                  <c:v>40634</c:v>
                </c:pt>
                <c:pt idx="16">
                  <c:v>40664</c:v>
                </c:pt>
                <c:pt idx="17">
                  <c:v>40695</c:v>
                </c:pt>
                <c:pt idx="18">
                  <c:v>40725</c:v>
                </c:pt>
                <c:pt idx="19">
                  <c:v>40756</c:v>
                </c:pt>
                <c:pt idx="20">
                  <c:v>40787</c:v>
                </c:pt>
                <c:pt idx="21">
                  <c:v>40817</c:v>
                </c:pt>
                <c:pt idx="22">
                  <c:v>40848</c:v>
                </c:pt>
                <c:pt idx="23">
                  <c:v>40878</c:v>
                </c:pt>
                <c:pt idx="24">
                  <c:v>40909</c:v>
                </c:pt>
                <c:pt idx="25">
                  <c:v>40940</c:v>
                </c:pt>
                <c:pt idx="26">
                  <c:v>40969</c:v>
                </c:pt>
                <c:pt idx="27">
                  <c:v>41000</c:v>
                </c:pt>
                <c:pt idx="28">
                  <c:v>41030</c:v>
                </c:pt>
                <c:pt idx="29">
                  <c:v>41061</c:v>
                </c:pt>
                <c:pt idx="30">
                  <c:v>41091</c:v>
                </c:pt>
                <c:pt idx="31">
                  <c:v>41122</c:v>
                </c:pt>
                <c:pt idx="32">
                  <c:v>41153</c:v>
                </c:pt>
                <c:pt idx="33">
                  <c:v>41183</c:v>
                </c:pt>
                <c:pt idx="34">
                  <c:v>41214</c:v>
                </c:pt>
                <c:pt idx="35">
                  <c:v>41244</c:v>
                </c:pt>
                <c:pt idx="36">
                  <c:v>41275</c:v>
                </c:pt>
                <c:pt idx="37">
                  <c:v>41306</c:v>
                </c:pt>
                <c:pt idx="38">
                  <c:v>41334</c:v>
                </c:pt>
                <c:pt idx="39">
                  <c:v>41365</c:v>
                </c:pt>
                <c:pt idx="40">
                  <c:v>41395</c:v>
                </c:pt>
                <c:pt idx="41">
                  <c:v>41426</c:v>
                </c:pt>
              </c:numCache>
            </c:numRef>
          </c:cat>
          <c:val>
            <c:numRef>
              <c:f>Sheet1!$B$207:$AQ$207</c:f>
              <c:numCache>
                <c:formatCode>General</c:formatCode>
                <c:ptCount val="42"/>
                <c:pt idx="0">
                  <c:v>2506</c:v>
                </c:pt>
                <c:pt idx="1">
                  <c:v>2444</c:v>
                </c:pt>
                <c:pt idx="2">
                  <c:v>2401</c:v>
                </c:pt>
                <c:pt idx="3">
                  <c:v>2348</c:v>
                </c:pt>
                <c:pt idx="4">
                  <c:v>2310</c:v>
                </c:pt>
                <c:pt idx="5">
                  <c:v>2232</c:v>
                </c:pt>
                <c:pt idx="6">
                  <c:v>2173</c:v>
                </c:pt>
                <c:pt idx="7">
                  <c:v>2126</c:v>
                </c:pt>
                <c:pt idx="8">
                  <c:v>2079</c:v>
                </c:pt>
                <c:pt idx="9">
                  <c:v>2017</c:v>
                </c:pt>
                <c:pt idx="10">
                  <c:v>1947</c:v>
                </c:pt>
                <c:pt idx="11">
                  <c:v>1900</c:v>
                </c:pt>
                <c:pt idx="12">
                  <c:v>1851</c:v>
                </c:pt>
                <c:pt idx="13">
                  <c:v>1793</c:v>
                </c:pt>
                <c:pt idx="14">
                  <c:v>1726</c:v>
                </c:pt>
                <c:pt idx="15">
                  <c:v>1660</c:v>
                </c:pt>
                <c:pt idx="16">
                  <c:v>1594</c:v>
                </c:pt>
                <c:pt idx="17">
                  <c:v>1537</c:v>
                </c:pt>
                <c:pt idx="18">
                  <c:v>1488</c:v>
                </c:pt>
                <c:pt idx="19">
                  <c:v>1403</c:v>
                </c:pt>
                <c:pt idx="20">
                  <c:v>1328</c:v>
                </c:pt>
                <c:pt idx="21">
                  <c:v>1261</c:v>
                </c:pt>
                <c:pt idx="22">
                  <c:v>1216</c:v>
                </c:pt>
                <c:pt idx="23">
                  <c:v>1173</c:v>
                </c:pt>
                <c:pt idx="24">
                  <c:v>1141</c:v>
                </c:pt>
                <c:pt idx="25">
                  <c:v>1105</c:v>
                </c:pt>
                <c:pt idx="26">
                  <c:v>1079</c:v>
                </c:pt>
                <c:pt idx="27">
                  <c:v>1034</c:v>
                </c:pt>
                <c:pt idx="28">
                  <c:v>1003</c:v>
                </c:pt>
                <c:pt idx="29">
                  <c:v>985</c:v>
                </c:pt>
                <c:pt idx="30">
                  <c:v>959</c:v>
                </c:pt>
                <c:pt idx="31">
                  <c:v>940</c:v>
                </c:pt>
                <c:pt idx="32">
                  <c:v>907</c:v>
                </c:pt>
                <c:pt idx="33">
                  <c:v>895</c:v>
                </c:pt>
                <c:pt idx="34">
                  <c:v>885</c:v>
                </c:pt>
                <c:pt idx="35">
                  <c:v>866</c:v>
                </c:pt>
                <c:pt idx="36">
                  <c:v>855</c:v>
                </c:pt>
                <c:pt idx="37">
                  <c:v>838</c:v>
                </c:pt>
                <c:pt idx="38">
                  <c:v>820</c:v>
                </c:pt>
                <c:pt idx="39">
                  <c:v>808</c:v>
                </c:pt>
                <c:pt idx="40">
                  <c:v>791</c:v>
                </c:pt>
                <c:pt idx="41">
                  <c:v>775</c:v>
                </c:pt>
              </c:numCache>
            </c:numRef>
          </c:val>
          <c:smooth val="0"/>
          <c:extLst>
            <c:ext xmlns:c16="http://schemas.microsoft.com/office/drawing/2014/chart" uri="{C3380CC4-5D6E-409C-BE32-E72D297353CC}">
              <c16:uniqueId val="{00000000-080A-4898-95B1-F2FF83D5E4C5}"/>
            </c:ext>
          </c:extLst>
        </c:ser>
        <c:ser>
          <c:idx val="1"/>
          <c:order val="1"/>
          <c:tx>
            <c:strRef>
              <c:f>Sheet1!$A$208</c:f>
              <c:strCache>
                <c:ptCount val="1"/>
                <c:pt idx="0">
                  <c:v>FF2 revenue customers</c:v>
                </c:pt>
              </c:strCache>
            </c:strRef>
          </c:tx>
          <c:spPr>
            <a:ln w="28575" cap="rnd">
              <a:solidFill>
                <a:srgbClr val="C00000"/>
              </a:solidFill>
              <a:round/>
            </a:ln>
            <a:effectLst/>
          </c:spPr>
          <c:marker>
            <c:symbol val="none"/>
          </c:marker>
          <c:dLbls>
            <c:dLbl>
              <c:idx val="41"/>
              <c:layout>
                <c:manualLayout>
                  <c:x val="-3.7128092071513658E-2"/>
                  <c:y val="-3.8311937606000934E-2"/>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5-080A-4898-95B1-F2FF83D5E4C5}"/>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C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numRef>
              <c:f>Sheet1!$B$206:$AQ$206</c:f>
              <c:numCache>
                <c:formatCode>m/d/yyyy</c:formatCode>
                <c:ptCount val="42"/>
                <c:pt idx="0">
                  <c:v>40179</c:v>
                </c:pt>
                <c:pt idx="1">
                  <c:v>40210</c:v>
                </c:pt>
                <c:pt idx="2">
                  <c:v>40238</c:v>
                </c:pt>
                <c:pt idx="3">
                  <c:v>40269</c:v>
                </c:pt>
                <c:pt idx="4">
                  <c:v>40299</c:v>
                </c:pt>
                <c:pt idx="5">
                  <c:v>40330</c:v>
                </c:pt>
                <c:pt idx="6">
                  <c:v>40360</c:v>
                </c:pt>
                <c:pt idx="7">
                  <c:v>40391</c:v>
                </c:pt>
                <c:pt idx="8">
                  <c:v>40422</c:v>
                </c:pt>
                <c:pt idx="9">
                  <c:v>40452</c:v>
                </c:pt>
                <c:pt idx="10">
                  <c:v>40483</c:v>
                </c:pt>
                <c:pt idx="11">
                  <c:v>40513</c:v>
                </c:pt>
                <c:pt idx="12">
                  <c:v>40544</c:v>
                </c:pt>
                <c:pt idx="13">
                  <c:v>40575</c:v>
                </c:pt>
                <c:pt idx="14">
                  <c:v>40603</c:v>
                </c:pt>
                <c:pt idx="15">
                  <c:v>40634</c:v>
                </c:pt>
                <c:pt idx="16">
                  <c:v>40664</c:v>
                </c:pt>
                <c:pt idx="17">
                  <c:v>40695</c:v>
                </c:pt>
                <c:pt idx="18">
                  <c:v>40725</c:v>
                </c:pt>
                <c:pt idx="19">
                  <c:v>40756</c:v>
                </c:pt>
                <c:pt idx="20">
                  <c:v>40787</c:v>
                </c:pt>
                <c:pt idx="21">
                  <c:v>40817</c:v>
                </c:pt>
                <c:pt idx="22">
                  <c:v>40848</c:v>
                </c:pt>
                <c:pt idx="23">
                  <c:v>40878</c:v>
                </c:pt>
                <c:pt idx="24">
                  <c:v>40909</c:v>
                </c:pt>
                <c:pt idx="25">
                  <c:v>40940</c:v>
                </c:pt>
                <c:pt idx="26">
                  <c:v>40969</c:v>
                </c:pt>
                <c:pt idx="27">
                  <c:v>41000</c:v>
                </c:pt>
                <c:pt idx="28">
                  <c:v>41030</c:v>
                </c:pt>
                <c:pt idx="29">
                  <c:v>41061</c:v>
                </c:pt>
                <c:pt idx="30">
                  <c:v>41091</c:v>
                </c:pt>
                <c:pt idx="31">
                  <c:v>41122</c:v>
                </c:pt>
                <c:pt idx="32">
                  <c:v>41153</c:v>
                </c:pt>
                <c:pt idx="33">
                  <c:v>41183</c:v>
                </c:pt>
                <c:pt idx="34">
                  <c:v>41214</c:v>
                </c:pt>
                <c:pt idx="35">
                  <c:v>41244</c:v>
                </c:pt>
                <c:pt idx="36">
                  <c:v>41275</c:v>
                </c:pt>
                <c:pt idx="37">
                  <c:v>41306</c:v>
                </c:pt>
                <c:pt idx="38">
                  <c:v>41334</c:v>
                </c:pt>
                <c:pt idx="39">
                  <c:v>41365</c:v>
                </c:pt>
                <c:pt idx="40">
                  <c:v>41395</c:v>
                </c:pt>
                <c:pt idx="41">
                  <c:v>41426</c:v>
                </c:pt>
              </c:numCache>
            </c:numRef>
          </c:cat>
          <c:val>
            <c:numRef>
              <c:f>Sheet1!$B$208:$AQ$208</c:f>
              <c:numCache>
                <c:formatCode>General</c:formatCode>
                <c:ptCount val="42"/>
                <c:pt idx="0">
                  <c:v>1381</c:v>
                </c:pt>
                <c:pt idx="1">
                  <c:v>1375</c:v>
                </c:pt>
                <c:pt idx="2">
                  <c:v>1388</c:v>
                </c:pt>
                <c:pt idx="3">
                  <c:v>1404</c:v>
                </c:pt>
                <c:pt idx="4">
                  <c:v>1431</c:v>
                </c:pt>
                <c:pt idx="5">
                  <c:v>1435</c:v>
                </c:pt>
                <c:pt idx="6">
                  <c:v>1460</c:v>
                </c:pt>
                <c:pt idx="7">
                  <c:v>1499</c:v>
                </c:pt>
                <c:pt idx="8">
                  <c:v>1527</c:v>
                </c:pt>
                <c:pt idx="9">
                  <c:v>1579</c:v>
                </c:pt>
                <c:pt idx="10">
                  <c:v>1625</c:v>
                </c:pt>
                <c:pt idx="11">
                  <c:v>1653</c:v>
                </c:pt>
                <c:pt idx="12">
                  <c:v>1678</c:v>
                </c:pt>
                <c:pt idx="13">
                  <c:v>1699</c:v>
                </c:pt>
                <c:pt idx="14">
                  <c:v>1729</c:v>
                </c:pt>
                <c:pt idx="15">
                  <c:v>1763</c:v>
                </c:pt>
                <c:pt idx="16">
                  <c:v>1773</c:v>
                </c:pt>
                <c:pt idx="17">
                  <c:v>1800</c:v>
                </c:pt>
                <c:pt idx="18">
                  <c:v>1820</c:v>
                </c:pt>
                <c:pt idx="19">
                  <c:v>1866</c:v>
                </c:pt>
                <c:pt idx="20">
                  <c:v>1904</c:v>
                </c:pt>
                <c:pt idx="21">
                  <c:v>1955</c:v>
                </c:pt>
                <c:pt idx="22">
                  <c:v>1965</c:v>
                </c:pt>
                <c:pt idx="23">
                  <c:v>1984</c:v>
                </c:pt>
                <c:pt idx="24">
                  <c:v>2001</c:v>
                </c:pt>
                <c:pt idx="25">
                  <c:v>2021</c:v>
                </c:pt>
                <c:pt idx="26">
                  <c:v>2028</c:v>
                </c:pt>
                <c:pt idx="27">
                  <c:v>2049</c:v>
                </c:pt>
                <c:pt idx="28">
                  <c:v>2065</c:v>
                </c:pt>
                <c:pt idx="29">
                  <c:v>2074</c:v>
                </c:pt>
                <c:pt idx="30">
                  <c:v>2070</c:v>
                </c:pt>
                <c:pt idx="31">
                  <c:v>2066</c:v>
                </c:pt>
                <c:pt idx="32">
                  <c:v>2074</c:v>
                </c:pt>
                <c:pt idx="33">
                  <c:v>2081</c:v>
                </c:pt>
                <c:pt idx="34">
                  <c:v>2094</c:v>
                </c:pt>
                <c:pt idx="35">
                  <c:v>2098</c:v>
                </c:pt>
                <c:pt idx="36">
                  <c:v>2087</c:v>
                </c:pt>
                <c:pt idx="37">
                  <c:v>2089</c:v>
                </c:pt>
                <c:pt idx="38">
                  <c:v>2103</c:v>
                </c:pt>
                <c:pt idx="39">
                  <c:v>2106</c:v>
                </c:pt>
                <c:pt idx="40">
                  <c:v>2107</c:v>
                </c:pt>
                <c:pt idx="41">
                  <c:v>2108</c:v>
                </c:pt>
              </c:numCache>
            </c:numRef>
          </c:val>
          <c:smooth val="0"/>
          <c:extLst>
            <c:ext xmlns:c16="http://schemas.microsoft.com/office/drawing/2014/chart" uri="{C3380CC4-5D6E-409C-BE32-E72D297353CC}">
              <c16:uniqueId val="{00000001-080A-4898-95B1-F2FF83D5E4C5}"/>
            </c:ext>
          </c:extLst>
        </c:ser>
        <c:ser>
          <c:idx val="2"/>
          <c:order val="2"/>
          <c:tx>
            <c:strRef>
              <c:f>Sheet1!$A$209</c:f>
              <c:strCache>
                <c:ptCount val="1"/>
                <c:pt idx="0">
                  <c:v>Combined FF revenue customers</c:v>
                </c:pt>
              </c:strCache>
            </c:strRef>
          </c:tx>
          <c:spPr>
            <a:ln w="28575" cap="rnd">
              <a:solidFill>
                <a:schemeClr val="accent4"/>
              </a:solidFill>
              <a:round/>
            </a:ln>
            <a:effectLst/>
          </c:spPr>
          <c:marker>
            <c:symbol val="none"/>
          </c:marker>
          <c:dLbls>
            <c:dLbl>
              <c:idx val="41"/>
              <c:layout>
                <c:manualLayout>
                  <c:x val="-6.5462688652405676E-2"/>
                  <c:y val="-7.1582830790159549E-2"/>
                </c:manualLayout>
              </c:layout>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accent4"/>
                      </a:solidFill>
                      <a:latin typeface="+mn-lt"/>
                      <a:ea typeface="+mn-ea"/>
                      <a:cs typeface="+mn-cs"/>
                    </a:defRPr>
                  </a:pPr>
                  <a:endParaRPr lang="en-US"/>
                </a:p>
              </c:txPr>
              <c:showLegendKey val="0"/>
              <c:showVal val="0"/>
              <c:showCatName val="0"/>
              <c:showSerName val="1"/>
              <c:showPercent val="0"/>
              <c:showBubbleSize val="0"/>
              <c:extLst>
                <c:ext xmlns:c15="http://schemas.microsoft.com/office/drawing/2012/chart" uri="{CE6537A1-D6FC-4f65-9D91-7224C49458BB}">
                  <c15:layout>
                    <c:manualLayout>
                      <c:w val="0.2356558316646464"/>
                      <c:h val="9.6727560366308488E-2"/>
                    </c:manualLayout>
                  </c15:layout>
                </c:ext>
                <c:ext xmlns:c16="http://schemas.microsoft.com/office/drawing/2014/chart" uri="{C3380CC4-5D6E-409C-BE32-E72D297353CC}">
                  <c16:uniqueId val="{00000004-080A-4898-95B1-F2FF83D5E4C5}"/>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accent4"/>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numRef>
              <c:f>Sheet1!$B$206:$AQ$206</c:f>
              <c:numCache>
                <c:formatCode>m/d/yyyy</c:formatCode>
                <c:ptCount val="42"/>
                <c:pt idx="0">
                  <c:v>40179</c:v>
                </c:pt>
                <c:pt idx="1">
                  <c:v>40210</c:v>
                </c:pt>
                <c:pt idx="2">
                  <c:v>40238</c:v>
                </c:pt>
                <c:pt idx="3">
                  <c:v>40269</c:v>
                </c:pt>
                <c:pt idx="4">
                  <c:v>40299</c:v>
                </c:pt>
                <c:pt idx="5">
                  <c:v>40330</c:v>
                </c:pt>
                <c:pt idx="6">
                  <c:v>40360</c:v>
                </c:pt>
                <c:pt idx="7">
                  <c:v>40391</c:v>
                </c:pt>
                <c:pt idx="8">
                  <c:v>40422</c:v>
                </c:pt>
                <c:pt idx="9">
                  <c:v>40452</c:v>
                </c:pt>
                <c:pt idx="10">
                  <c:v>40483</c:v>
                </c:pt>
                <c:pt idx="11">
                  <c:v>40513</c:v>
                </c:pt>
                <c:pt idx="12">
                  <c:v>40544</c:v>
                </c:pt>
                <c:pt idx="13">
                  <c:v>40575</c:v>
                </c:pt>
                <c:pt idx="14">
                  <c:v>40603</c:v>
                </c:pt>
                <c:pt idx="15">
                  <c:v>40634</c:v>
                </c:pt>
                <c:pt idx="16">
                  <c:v>40664</c:v>
                </c:pt>
                <c:pt idx="17">
                  <c:v>40695</c:v>
                </c:pt>
                <c:pt idx="18">
                  <c:v>40725</c:v>
                </c:pt>
                <c:pt idx="19">
                  <c:v>40756</c:v>
                </c:pt>
                <c:pt idx="20">
                  <c:v>40787</c:v>
                </c:pt>
                <c:pt idx="21">
                  <c:v>40817</c:v>
                </c:pt>
                <c:pt idx="22">
                  <c:v>40848</c:v>
                </c:pt>
                <c:pt idx="23">
                  <c:v>40878</c:v>
                </c:pt>
                <c:pt idx="24">
                  <c:v>40909</c:v>
                </c:pt>
                <c:pt idx="25">
                  <c:v>40940</c:v>
                </c:pt>
                <c:pt idx="26">
                  <c:v>40969</c:v>
                </c:pt>
                <c:pt idx="27">
                  <c:v>41000</c:v>
                </c:pt>
                <c:pt idx="28">
                  <c:v>41030</c:v>
                </c:pt>
                <c:pt idx="29">
                  <c:v>41061</c:v>
                </c:pt>
                <c:pt idx="30">
                  <c:v>41091</c:v>
                </c:pt>
                <c:pt idx="31">
                  <c:v>41122</c:v>
                </c:pt>
                <c:pt idx="32">
                  <c:v>41153</c:v>
                </c:pt>
                <c:pt idx="33">
                  <c:v>41183</c:v>
                </c:pt>
                <c:pt idx="34">
                  <c:v>41214</c:v>
                </c:pt>
                <c:pt idx="35">
                  <c:v>41244</c:v>
                </c:pt>
                <c:pt idx="36">
                  <c:v>41275</c:v>
                </c:pt>
                <c:pt idx="37">
                  <c:v>41306</c:v>
                </c:pt>
                <c:pt idx="38">
                  <c:v>41334</c:v>
                </c:pt>
                <c:pt idx="39">
                  <c:v>41365</c:v>
                </c:pt>
                <c:pt idx="40">
                  <c:v>41395</c:v>
                </c:pt>
                <c:pt idx="41">
                  <c:v>41426</c:v>
                </c:pt>
              </c:numCache>
            </c:numRef>
          </c:cat>
          <c:val>
            <c:numRef>
              <c:f>Sheet1!$B$209:$AQ$209</c:f>
              <c:numCache>
                <c:formatCode>General</c:formatCode>
                <c:ptCount val="42"/>
                <c:pt idx="0">
                  <c:v>3887</c:v>
                </c:pt>
                <c:pt idx="1">
                  <c:v>3819</c:v>
                </c:pt>
                <c:pt idx="2">
                  <c:v>3789</c:v>
                </c:pt>
                <c:pt idx="3">
                  <c:v>3752</c:v>
                </c:pt>
                <c:pt idx="4">
                  <c:v>3741</c:v>
                </c:pt>
                <c:pt idx="5">
                  <c:v>3667</c:v>
                </c:pt>
                <c:pt idx="6">
                  <c:v>3633</c:v>
                </c:pt>
                <c:pt idx="7">
                  <c:v>3625</c:v>
                </c:pt>
                <c:pt idx="8">
                  <c:v>3606</c:v>
                </c:pt>
                <c:pt idx="9">
                  <c:v>3596</c:v>
                </c:pt>
                <c:pt idx="10">
                  <c:v>3572</c:v>
                </c:pt>
                <c:pt idx="11">
                  <c:v>3553</c:v>
                </c:pt>
                <c:pt idx="12">
                  <c:v>3529</c:v>
                </c:pt>
                <c:pt idx="13">
                  <c:v>3492</c:v>
                </c:pt>
                <c:pt idx="14">
                  <c:v>3455</c:v>
                </c:pt>
                <c:pt idx="15">
                  <c:v>3423</c:v>
                </c:pt>
                <c:pt idx="16">
                  <c:v>3367</c:v>
                </c:pt>
                <c:pt idx="17">
                  <c:v>3337</c:v>
                </c:pt>
                <c:pt idx="18">
                  <c:v>3308</c:v>
                </c:pt>
                <c:pt idx="19">
                  <c:v>3269</c:v>
                </c:pt>
                <c:pt idx="20">
                  <c:v>3232</c:v>
                </c:pt>
                <c:pt idx="21">
                  <c:v>3216</c:v>
                </c:pt>
                <c:pt idx="22">
                  <c:v>3181</c:v>
                </c:pt>
                <c:pt idx="23">
                  <c:v>3157</c:v>
                </c:pt>
                <c:pt idx="24">
                  <c:v>3142</c:v>
                </c:pt>
                <c:pt idx="25">
                  <c:v>3126</c:v>
                </c:pt>
                <c:pt idx="26">
                  <c:v>3107</c:v>
                </c:pt>
                <c:pt idx="27">
                  <c:v>3083</c:v>
                </c:pt>
                <c:pt idx="28">
                  <c:v>3068</c:v>
                </c:pt>
                <c:pt idx="29">
                  <c:v>3059</c:v>
                </c:pt>
                <c:pt idx="30">
                  <c:v>3029</c:v>
                </c:pt>
                <c:pt idx="31">
                  <c:v>3006</c:v>
                </c:pt>
                <c:pt idx="32">
                  <c:v>2981</c:v>
                </c:pt>
                <c:pt idx="33">
                  <c:v>2976</c:v>
                </c:pt>
                <c:pt idx="34">
                  <c:v>2979</c:v>
                </c:pt>
                <c:pt idx="35">
                  <c:v>2964</c:v>
                </c:pt>
                <c:pt idx="36">
                  <c:v>2942</c:v>
                </c:pt>
                <c:pt idx="37">
                  <c:v>2927</c:v>
                </c:pt>
                <c:pt idx="38">
                  <c:v>2923</c:v>
                </c:pt>
                <c:pt idx="39">
                  <c:v>2914</c:v>
                </c:pt>
                <c:pt idx="40">
                  <c:v>2898</c:v>
                </c:pt>
                <c:pt idx="41">
                  <c:v>2883</c:v>
                </c:pt>
              </c:numCache>
            </c:numRef>
          </c:val>
          <c:smooth val="0"/>
          <c:extLst>
            <c:ext xmlns:c16="http://schemas.microsoft.com/office/drawing/2014/chart" uri="{C3380CC4-5D6E-409C-BE32-E72D297353CC}">
              <c16:uniqueId val="{00000002-080A-4898-95B1-F2FF83D5E4C5}"/>
            </c:ext>
          </c:extLst>
        </c:ser>
        <c:ser>
          <c:idx val="3"/>
          <c:order val="3"/>
          <c:tx>
            <c:strRef>
              <c:f>Sheet1!$A$210</c:f>
              <c:strCache>
                <c:ptCount val="1"/>
                <c:pt idx="0">
                  <c:v>active customers by transaction</c:v>
                </c:pt>
              </c:strCache>
            </c:strRef>
          </c:tx>
          <c:spPr>
            <a:ln w="28575" cap="rnd">
              <a:solidFill>
                <a:schemeClr val="accent4"/>
              </a:solidFill>
              <a:round/>
            </a:ln>
            <a:effectLst/>
          </c:spPr>
          <c:marker>
            <c:symbol val="none"/>
          </c:marker>
          <c:dLbls>
            <c:dLbl>
              <c:idx val="1"/>
              <c:delete val="1"/>
              <c:extLst>
                <c:ext xmlns:c15="http://schemas.microsoft.com/office/drawing/2012/chart" uri="{CE6537A1-D6FC-4f65-9D91-7224C49458BB}"/>
                <c:ext xmlns:c16="http://schemas.microsoft.com/office/drawing/2014/chart" uri="{C3380CC4-5D6E-409C-BE32-E72D297353CC}">
                  <c16:uniqueId val="{00000008-080A-4898-95B1-F2FF83D5E4C5}"/>
                </c:ext>
              </c:extLst>
            </c:dLbl>
            <c:dLbl>
              <c:idx val="13"/>
              <c:delete val="1"/>
              <c:extLst>
                <c:ext xmlns:c15="http://schemas.microsoft.com/office/drawing/2012/chart" uri="{CE6537A1-D6FC-4f65-9D91-7224C49458BB}"/>
                <c:ext xmlns:c16="http://schemas.microsoft.com/office/drawing/2014/chart" uri="{C3380CC4-5D6E-409C-BE32-E72D297353CC}">
                  <c16:uniqueId val="{00000007-080A-4898-95B1-F2FF83D5E4C5}"/>
                </c:ext>
              </c:extLst>
            </c:dLbl>
            <c:dLbl>
              <c:idx val="25"/>
              <c:delete val="1"/>
              <c:extLst>
                <c:ext xmlns:c15="http://schemas.microsoft.com/office/drawing/2012/chart" uri="{CE6537A1-D6FC-4f65-9D91-7224C49458BB}"/>
                <c:ext xmlns:c16="http://schemas.microsoft.com/office/drawing/2014/chart" uri="{C3380CC4-5D6E-409C-BE32-E72D297353CC}">
                  <c16:uniqueId val="{00000006-080A-4898-95B1-F2FF83D5E4C5}"/>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accent4"/>
                    </a:solidFill>
                    <a:latin typeface="+mn-lt"/>
                    <a:ea typeface="+mn-ea"/>
                    <a:cs typeface="+mn-cs"/>
                  </a:defRPr>
                </a:pPr>
                <a:endParaRPr lang="en-US"/>
              </a:p>
            </c:txPr>
            <c:showLegendKey val="0"/>
            <c:showVal val="1"/>
            <c:showCatName val="0"/>
            <c:showSerName val="1"/>
            <c:showPercent val="0"/>
            <c:showBubbleSize val="0"/>
            <c:showLeaderLines val="0"/>
            <c:extLst>
              <c:ext xmlns:c15="http://schemas.microsoft.com/office/drawing/2012/chart" uri="{CE6537A1-D6FC-4f65-9D91-7224C49458BB}">
                <c15:showLeaderLines val="0"/>
              </c:ext>
            </c:extLst>
          </c:dLbls>
          <c:cat>
            <c:numRef>
              <c:f>Sheet1!$B$206:$AQ$206</c:f>
              <c:numCache>
                <c:formatCode>m/d/yyyy</c:formatCode>
                <c:ptCount val="42"/>
                <c:pt idx="0">
                  <c:v>40179</c:v>
                </c:pt>
                <c:pt idx="1">
                  <c:v>40210</c:v>
                </c:pt>
                <c:pt idx="2">
                  <c:v>40238</c:v>
                </c:pt>
                <c:pt idx="3">
                  <c:v>40269</c:v>
                </c:pt>
                <c:pt idx="4">
                  <c:v>40299</c:v>
                </c:pt>
                <c:pt idx="5">
                  <c:v>40330</c:v>
                </c:pt>
                <c:pt idx="6">
                  <c:v>40360</c:v>
                </c:pt>
                <c:pt idx="7">
                  <c:v>40391</c:v>
                </c:pt>
                <c:pt idx="8">
                  <c:v>40422</c:v>
                </c:pt>
                <c:pt idx="9">
                  <c:v>40452</c:v>
                </c:pt>
                <c:pt idx="10">
                  <c:v>40483</c:v>
                </c:pt>
                <c:pt idx="11">
                  <c:v>40513</c:v>
                </c:pt>
                <c:pt idx="12">
                  <c:v>40544</c:v>
                </c:pt>
                <c:pt idx="13">
                  <c:v>40575</c:v>
                </c:pt>
                <c:pt idx="14">
                  <c:v>40603</c:v>
                </c:pt>
                <c:pt idx="15">
                  <c:v>40634</c:v>
                </c:pt>
                <c:pt idx="16">
                  <c:v>40664</c:v>
                </c:pt>
                <c:pt idx="17">
                  <c:v>40695</c:v>
                </c:pt>
                <c:pt idx="18">
                  <c:v>40725</c:v>
                </c:pt>
                <c:pt idx="19">
                  <c:v>40756</c:v>
                </c:pt>
                <c:pt idx="20">
                  <c:v>40787</c:v>
                </c:pt>
                <c:pt idx="21">
                  <c:v>40817</c:v>
                </c:pt>
                <c:pt idx="22">
                  <c:v>40848</c:v>
                </c:pt>
                <c:pt idx="23">
                  <c:v>40878</c:v>
                </c:pt>
                <c:pt idx="24">
                  <c:v>40909</c:v>
                </c:pt>
                <c:pt idx="25">
                  <c:v>40940</c:v>
                </c:pt>
                <c:pt idx="26">
                  <c:v>40969</c:v>
                </c:pt>
                <c:pt idx="27">
                  <c:v>41000</c:v>
                </c:pt>
                <c:pt idx="28">
                  <c:v>41030</c:v>
                </c:pt>
                <c:pt idx="29">
                  <c:v>41061</c:v>
                </c:pt>
                <c:pt idx="30">
                  <c:v>41091</c:v>
                </c:pt>
                <c:pt idx="31">
                  <c:v>41122</c:v>
                </c:pt>
                <c:pt idx="32">
                  <c:v>41153</c:v>
                </c:pt>
                <c:pt idx="33">
                  <c:v>41183</c:v>
                </c:pt>
                <c:pt idx="34">
                  <c:v>41214</c:v>
                </c:pt>
                <c:pt idx="35">
                  <c:v>41244</c:v>
                </c:pt>
                <c:pt idx="36">
                  <c:v>41275</c:v>
                </c:pt>
                <c:pt idx="37">
                  <c:v>41306</c:v>
                </c:pt>
                <c:pt idx="38">
                  <c:v>41334</c:v>
                </c:pt>
                <c:pt idx="39">
                  <c:v>41365</c:v>
                </c:pt>
                <c:pt idx="40">
                  <c:v>41395</c:v>
                </c:pt>
                <c:pt idx="41">
                  <c:v>41426</c:v>
                </c:pt>
              </c:numCache>
            </c:numRef>
          </c:cat>
          <c:val>
            <c:numRef>
              <c:f>Sheet1!$B$210:$AQ$210</c:f>
              <c:numCache>
                <c:formatCode>General</c:formatCode>
                <c:ptCount val="42"/>
                <c:pt idx="0">
                  <c:v>1124</c:v>
                </c:pt>
                <c:pt idx="1">
                  <c:v>1124</c:v>
                </c:pt>
                <c:pt idx="12">
                  <c:v>1420</c:v>
                </c:pt>
                <c:pt idx="13">
                  <c:v>1420</c:v>
                </c:pt>
                <c:pt idx="24">
                  <c:v>1763</c:v>
                </c:pt>
                <c:pt idx="25">
                  <c:v>1763</c:v>
                </c:pt>
              </c:numCache>
            </c:numRef>
          </c:val>
          <c:smooth val="0"/>
          <c:extLst>
            <c:ext xmlns:c16="http://schemas.microsoft.com/office/drawing/2014/chart" uri="{C3380CC4-5D6E-409C-BE32-E72D297353CC}">
              <c16:uniqueId val="{00000003-080A-4898-95B1-F2FF83D5E4C5}"/>
            </c:ext>
          </c:extLst>
        </c:ser>
        <c:dLbls>
          <c:showLegendKey val="0"/>
          <c:showVal val="0"/>
          <c:showCatName val="0"/>
          <c:showSerName val="0"/>
          <c:showPercent val="0"/>
          <c:showBubbleSize val="0"/>
        </c:dLbls>
        <c:smooth val="0"/>
        <c:axId val="609475688"/>
        <c:axId val="609476016"/>
      </c:lineChart>
      <c:dateAx>
        <c:axId val="609475688"/>
        <c:scaling>
          <c:orientation val="minMax"/>
        </c:scaling>
        <c:delete val="0"/>
        <c:axPos val="b"/>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609476016"/>
        <c:crosses val="autoZero"/>
        <c:auto val="0"/>
        <c:lblOffset val="100"/>
        <c:baseTimeUnit val="months"/>
        <c:majorUnit val="1"/>
        <c:majorTimeUnit val="years"/>
      </c:dateAx>
      <c:valAx>
        <c:axId val="6094760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6094756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dirty="0">
                <a:solidFill>
                  <a:schemeClr val="tx1">
                    <a:lumMod val="85000"/>
                    <a:lumOff val="15000"/>
                  </a:schemeClr>
                </a:solidFill>
              </a:rPr>
              <a:t>FraudFinder2.0 %ARPA Growth Shows</a:t>
            </a:r>
            <a:r>
              <a:rPr lang="en-US" sz="2400" baseline="0" dirty="0">
                <a:solidFill>
                  <a:schemeClr val="tx1">
                    <a:lumMod val="85000"/>
                    <a:lumOff val="15000"/>
                  </a:schemeClr>
                </a:solidFill>
              </a:rPr>
              <a:t> Months of </a:t>
            </a:r>
            <a:r>
              <a:rPr lang="en-US" sz="2400" baseline="0" dirty="0">
                <a:solidFill>
                  <a:srgbClr val="C00000"/>
                </a:solidFill>
              </a:rPr>
              <a:t>Shrinkage</a:t>
            </a:r>
            <a:endParaRPr lang="en-US" sz="2400" dirty="0">
              <a:solidFill>
                <a:srgbClr val="C00000"/>
              </a:solidFill>
            </a:endParaRPr>
          </a:p>
        </c:rich>
      </c:tx>
      <c:layout>
        <c:manualLayout>
          <c:xMode val="edge"/>
          <c:yMode val="edge"/>
          <c:x val="0.1327358455327115"/>
          <c:y val="0"/>
        </c:manualLayout>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641940951569465"/>
          <c:y val="0.2074217011542438"/>
          <c:w val="0.82107049278945055"/>
          <c:h val="0.69023263606174223"/>
        </c:manualLayout>
      </c:layout>
      <c:barChart>
        <c:barDir val="col"/>
        <c:grouping val="clustered"/>
        <c:varyColors val="0"/>
        <c:ser>
          <c:idx val="3"/>
          <c:order val="0"/>
          <c:tx>
            <c:strRef>
              <c:f>Sheet1!$A$235</c:f>
              <c:strCache>
                <c:ptCount val="1"/>
                <c:pt idx="0">
                  <c:v>% ARPA FF2 Growth</c:v>
                </c:pt>
              </c:strCache>
            </c:strRef>
          </c:tx>
          <c:spPr>
            <a:solidFill>
              <a:srgbClr val="1D6FA9"/>
            </a:solidFill>
            <a:ln w="0">
              <a:noFill/>
            </a:ln>
            <a:effectLst/>
          </c:spPr>
          <c:invertIfNegative val="1"/>
          <c:cat>
            <c:numRef>
              <c:f>Sheet1!$B$231:$AQ$231</c:f>
              <c:numCache>
                <c:formatCode>m/d/yyyy</c:formatCode>
                <c:ptCount val="42"/>
                <c:pt idx="0">
                  <c:v>40179</c:v>
                </c:pt>
                <c:pt idx="1">
                  <c:v>40210</c:v>
                </c:pt>
                <c:pt idx="2">
                  <c:v>40238</c:v>
                </c:pt>
                <c:pt idx="3">
                  <c:v>40269</c:v>
                </c:pt>
                <c:pt idx="4">
                  <c:v>40299</c:v>
                </c:pt>
                <c:pt idx="5">
                  <c:v>40330</c:v>
                </c:pt>
                <c:pt idx="6">
                  <c:v>40360</c:v>
                </c:pt>
                <c:pt idx="7">
                  <c:v>40391</c:v>
                </c:pt>
                <c:pt idx="8">
                  <c:v>40422</c:v>
                </c:pt>
                <c:pt idx="9">
                  <c:v>40452</c:v>
                </c:pt>
                <c:pt idx="10">
                  <c:v>40483</c:v>
                </c:pt>
                <c:pt idx="11">
                  <c:v>40513</c:v>
                </c:pt>
                <c:pt idx="12">
                  <c:v>40544</c:v>
                </c:pt>
                <c:pt idx="13">
                  <c:v>40575</c:v>
                </c:pt>
                <c:pt idx="14">
                  <c:v>40603</c:v>
                </c:pt>
                <c:pt idx="15">
                  <c:v>40634</c:v>
                </c:pt>
                <c:pt idx="16">
                  <c:v>40664</c:v>
                </c:pt>
                <c:pt idx="17">
                  <c:v>40695</c:v>
                </c:pt>
                <c:pt idx="18">
                  <c:v>40725</c:v>
                </c:pt>
                <c:pt idx="19">
                  <c:v>40756</c:v>
                </c:pt>
                <c:pt idx="20">
                  <c:v>40787</c:v>
                </c:pt>
                <c:pt idx="21">
                  <c:v>40817</c:v>
                </c:pt>
                <c:pt idx="22">
                  <c:v>40848</c:v>
                </c:pt>
                <c:pt idx="23">
                  <c:v>40878</c:v>
                </c:pt>
                <c:pt idx="24">
                  <c:v>40909</c:v>
                </c:pt>
                <c:pt idx="25">
                  <c:v>40940</c:v>
                </c:pt>
                <c:pt idx="26">
                  <c:v>40969</c:v>
                </c:pt>
                <c:pt idx="27">
                  <c:v>41000</c:v>
                </c:pt>
                <c:pt idx="28">
                  <c:v>41030</c:v>
                </c:pt>
                <c:pt idx="29">
                  <c:v>41061</c:v>
                </c:pt>
                <c:pt idx="30">
                  <c:v>41091</c:v>
                </c:pt>
                <c:pt idx="31">
                  <c:v>41122</c:v>
                </c:pt>
                <c:pt idx="32">
                  <c:v>41153</c:v>
                </c:pt>
                <c:pt idx="33">
                  <c:v>41183</c:v>
                </c:pt>
                <c:pt idx="34">
                  <c:v>41214</c:v>
                </c:pt>
                <c:pt idx="35">
                  <c:v>41244</c:v>
                </c:pt>
                <c:pt idx="36">
                  <c:v>41275</c:v>
                </c:pt>
                <c:pt idx="37">
                  <c:v>41306</c:v>
                </c:pt>
                <c:pt idx="38">
                  <c:v>41334</c:v>
                </c:pt>
                <c:pt idx="39">
                  <c:v>41365</c:v>
                </c:pt>
                <c:pt idx="40">
                  <c:v>41395</c:v>
                </c:pt>
                <c:pt idx="41">
                  <c:v>41426</c:v>
                </c:pt>
              </c:numCache>
            </c:numRef>
          </c:cat>
          <c:val>
            <c:numRef>
              <c:f>Sheet1!$B$235:$AQ$235</c:f>
              <c:numCache>
                <c:formatCode>0.0%</c:formatCode>
                <c:ptCount val="42"/>
                <c:pt idx="1">
                  <c:v>-9.5117643299664045E-2</c:v>
                </c:pt>
                <c:pt idx="2">
                  <c:v>8.4894423714508893E-2</c:v>
                </c:pt>
                <c:pt idx="3">
                  <c:v>-1.1760790292635387E-2</c:v>
                </c:pt>
                <c:pt idx="4">
                  <c:v>-3.8563390097890444E-3</c:v>
                </c:pt>
                <c:pt idx="5">
                  <c:v>3.6693946923685973E-2</c:v>
                </c:pt>
                <c:pt idx="6">
                  <c:v>1.4332653561472571E-2</c:v>
                </c:pt>
                <c:pt idx="7">
                  <c:v>6.1812917459588288E-3</c:v>
                </c:pt>
                <c:pt idx="8">
                  <c:v>-5.0260933382254229E-2</c:v>
                </c:pt>
                <c:pt idx="9">
                  <c:v>5.9554023858133499E-2</c:v>
                </c:pt>
                <c:pt idx="10">
                  <c:v>-2.1462529559212892E-2</c:v>
                </c:pt>
                <c:pt idx="11">
                  <c:v>6.518238879431261E-2</c:v>
                </c:pt>
                <c:pt idx="12">
                  <c:v>-3.9500331906558821E-2</c:v>
                </c:pt>
                <c:pt idx="13">
                  <c:v>2.1399321772694893E-2</c:v>
                </c:pt>
                <c:pt idx="14">
                  <c:v>2.8194558602256847E-2</c:v>
                </c:pt>
                <c:pt idx="15">
                  <c:v>1.5697406706163288E-2</c:v>
                </c:pt>
                <c:pt idx="16">
                  <c:v>-1.5198680678913778E-2</c:v>
                </c:pt>
                <c:pt idx="17">
                  <c:v>2.8101682289786073E-2</c:v>
                </c:pt>
                <c:pt idx="18">
                  <c:v>1.6635818277130861E-4</c:v>
                </c:pt>
                <c:pt idx="19">
                  <c:v>6.4625472738237101E-3</c:v>
                </c:pt>
                <c:pt idx="20">
                  <c:v>-1.1270970503589958E-2</c:v>
                </c:pt>
                <c:pt idx="21">
                  <c:v>8.3609821772761862E-3</c:v>
                </c:pt>
                <c:pt idx="22">
                  <c:v>3.3998046994051997E-2</c:v>
                </c:pt>
                <c:pt idx="23">
                  <c:v>-1.8963161577554212E-2</c:v>
                </c:pt>
                <c:pt idx="24">
                  <c:v>3.6806405421212163E-2</c:v>
                </c:pt>
                <c:pt idx="25">
                  <c:v>2.5271250469558089E-2</c:v>
                </c:pt>
                <c:pt idx="26">
                  <c:v>-2.5919484585559951E-2</c:v>
                </c:pt>
                <c:pt idx="27">
                  <c:v>1.6846001374212178E-2</c:v>
                </c:pt>
                <c:pt idx="28">
                  <c:v>6.8379663689500493E-3</c:v>
                </c:pt>
                <c:pt idx="29">
                  <c:v>5.7444348123674804E-4</c:v>
                </c:pt>
                <c:pt idx="30">
                  <c:v>2.2104600883446235E-2</c:v>
                </c:pt>
                <c:pt idx="31">
                  <c:v>4.6540037411928345E-2</c:v>
                </c:pt>
                <c:pt idx="32">
                  <c:v>2.0558030463680838E-2</c:v>
                </c:pt>
                <c:pt idx="33">
                  <c:v>-1.9726157893923475E-3</c:v>
                </c:pt>
                <c:pt idx="34">
                  <c:v>5.4233601112481024E-2</c:v>
                </c:pt>
                <c:pt idx="35">
                  <c:v>-4.4440397605356653E-2</c:v>
                </c:pt>
                <c:pt idx="36">
                  <c:v>-1.9952070229487733E-2</c:v>
                </c:pt>
                <c:pt idx="37">
                  <c:v>2.8984141784964439E-2</c:v>
                </c:pt>
                <c:pt idx="38">
                  <c:v>1.3580112324525259E-3</c:v>
                </c:pt>
                <c:pt idx="39">
                  <c:v>1.6581600362911893E-2</c:v>
                </c:pt>
                <c:pt idx="40">
                  <c:v>3.8538315102807114E-2</c:v>
                </c:pt>
                <c:pt idx="41">
                  <c:v>-2.2548181232627609E-2</c:v>
                </c:pt>
              </c:numCache>
            </c:numRef>
          </c:val>
          <c:extLst>
            <c:ext xmlns:c14="http://schemas.microsoft.com/office/drawing/2007/8/2/chart" uri="{6F2FDCE9-48DA-4B69-8628-5D25D57E5C99}">
              <c14:invertSolidFillFmt>
                <c14:spPr xmlns:c14="http://schemas.microsoft.com/office/drawing/2007/8/2/chart">
                  <a:solidFill>
                    <a:srgbClr val="C00000"/>
                  </a:solidFill>
                  <a:ln w="0">
                    <a:noFill/>
                  </a:ln>
                  <a:effectLst/>
                </c14:spPr>
              </c14:invertSolidFillFmt>
            </c:ext>
            <c:ext xmlns:c16="http://schemas.microsoft.com/office/drawing/2014/chart" uri="{C3380CC4-5D6E-409C-BE32-E72D297353CC}">
              <c16:uniqueId val="{00000000-5446-451F-8502-A96F030BCF7A}"/>
            </c:ext>
          </c:extLst>
        </c:ser>
        <c:dLbls>
          <c:showLegendKey val="0"/>
          <c:showVal val="0"/>
          <c:showCatName val="0"/>
          <c:showSerName val="0"/>
          <c:showPercent val="0"/>
          <c:showBubbleSize val="0"/>
        </c:dLbls>
        <c:gapWidth val="150"/>
        <c:axId val="609475688"/>
        <c:axId val="609476016"/>
      </c:barChart>
      <c:dateAx>
        <c:axId val="609475688"/>
        <c:scaling>
          <c:orientation val="minMax"/>
        </c:scaling>
        <c:delete val="0"/>
        <c:axPos val="b"/>
        <c:numFmt formatCode="yyyy" sourceLinked="0"/>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609476016"/>
        <c:crosses val="autoZero"/>
        <c:auto val="0"/>
        <c:lblOffset val="100"/>
        <c:baseTimeUnit val="months"/>
        <c:majorUnit val="1"/>
        <c:majorTimeUnit val="years"/>
      </c:dateAx>
      <c:valAx>
        <c:axId val="609476016"/>
        <c:scaling>
          <c:orientation val="minMax"/>
          <c:min val="-0.1"/>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609475688"/>
        <c:crosses val="autoZero"/>
        <c:crossBetween val="between"/>
        <c:majorUnit val="5.000000000000001E-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dirty="0">
                <a:solidFill>
                  <a:schemeClr val="tx1">
                    <a:lumMod val="85000"/>
                    <a:lumOff val="15000"/>
                  </a:schemeClr>
                </a:solidFill>
              </a:rPr>
              <a:t>FraudFinder2.0 ARPA </a:t>
            </a:r>
            <a:r>
              <a:rPr lang="en-US" sz="2400" dirty="0">
                <a:solidFill>
                  <a:srgbClr val="C00000"/>
                </a:solidFill>
              </a:rPr>
              <a:t>Higher</a:t>
            </a:r>
            <a:r>
              <a:rPr lang="en-US" sz="2400" dirty="0">
                <a:solidFill>
                  <a:schemeClr val="tx1">
                    <a:lumMod val="85000"/>
                    <a:lumOff val="15000"/>
                  </a:schemeClr>
                </a:solidFill>
              </a:rPr>
              <a:t> than Median Revenue</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482180742087365"/>
          <c:y val="0.14266616630426196"/>
          <c:w val="0.86965960163553435"/>
          <c:h val="0.73080614514850994"/>
        </c:manualLayout>
      </c:layout>
      <c:lineChart>
        <c:grouping val="standard"/>
        <c:varyColors val="0"/>
        <c:ser>
          <c:idx val="0"/>
          <c:order val="0"/>
          <c:tx>
            <c:strRef>
              <c:f>Sheet1!$A$232</c:f>
              <c:strCache>
                <c:ptCount val="1"/>
                <c:pt idx="0">
                  <c:v>ARPA FF1</c:v>
                </c:pt>
              </c:strCache>
            </c:strRef>
          </c:tx>
          <c:spPr>
            <a:ln w="28575" cap="rnd">
              <a:solidFill>
                <a:schemeClr val="accent1"/>
              </a:solidFill>
              <a:round/>
            </a:ln>
            <a:effectLst/>
          </c:spPr>
          <c:marker>
            <c:symbol val="none"/>
          </c:marker>
          <c:dLbls>
            <c:dLbl>
              <c:idx val="41"/>
              <c:layout>
                <c:manualLayout>
                  <c:x val="-6.6394077603919965E-2"/>
                  <c:y val="-2.2735608371089885E-2"/>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4-A9E9-494F-BA7D-F4D5C9105975}"/>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accen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numRef>
              <c:f>Sheet1!$B$231:$AQ$231</c:f>
              <c:numCache>
                <c:formatCode>m/d/yyyy</c:formatCode>
                <c:ptCount val="42"/>
                <c:pt idx="0">
                  <c:v>40179</c:v>
                </c:pt>
                <c:pt idx="1">
                  <c:v>40210</c:v>
                </c:pt>
                <c:pt idx="2">
                  <c:v>40238</c:v>
                </c:pt>
                <c:pt idx="3">
                  <c:v>40269</c:v>
                </c:pt>
                <c:pt idx="4">
                  <c:v>40299</c:v>
                </c:pt>
                <c:pt idx="5">
                  <c:v>40330</c:v>
                </c:pt>
                <c:pt idx="6">
                  <c:v>40360</c:v>
                </c:pt>
                <c:pt idx="7">
                  <c:v>40391</c:v>
                </c:pt>
                <c:pt idx="8">
                  <c:v>40422</c:v>
                </c:pt>
                <c:pt idx="9">
                  <c:v>40452</c:v>
                </c:pt>
                <c:pt idx="10">
                  <c:v>40483</c:v>
                </c:pt>
                <c:pt idx="11">
                  <c:v>40513</c:v>
                </c:pt>
                <c:pt idx="12">
                  <c:v>40544</c:v>
                </c:pt>
                <c:pt idx="13">
                  <c:v>40575</c:v>
                </c:pt>
                <c:pt idx="14">
                  <c:v>40603</c:v>
                </c:pt>
                <c:pt idx="15">
                  <c:v>40634</c:v>
                </c:pt>
                <c:pt idx="16">
                  <c:v>40664</c:v>
                </c:pt>
                <c:pt idx="17">
                  <c:v>40695</c:v>
                </c:pt>
                <c:pt idx="18">
                  <c:v>40725</c:v>
                </c:pt>
                <c:pt idx="19">
                  <c:v>40756</c:v>
                </c:pt>
                <c:pt idx="20">
                  <c:v>40787</c:v>
                </c:pt>
                <c:pt idx="21">
                  <c:v>40817</c:v>
                </c:pt>
                <c:pt idx="22">
                  <c:v>40848</c:v>
                </c:pt>
                <c:pt idx="23">
                  <c:v>40878</c:v>
                </c:pt>
                <c:pt idx="24">
                  <c:v>40909</c:v>
                </c:pt>
                <c:pt idx="25">
                  <c:v>40940</c:v>
                </c:pt>
                <c:pt idx="26">
                  <c:v>40969</c:v>
                </c:pt>
                <c:pt idx="27">
                  <c:v>41000</c:v>
                </c:pt>
                <c:pt idx="28">
                  <c:v>41030</c:v>
                </c:pt>
                <c:pt idx="29">
                  <c:v>41061</c:v>
                </c:pt>
                <c:pt idx="30">
                  <c:v>41091</c:v>
                </c:pt>
                <c:pt idx="31">
                  <c:v>41122</c:v>
                </c:pt>
                <c:pt idx="32">
                  <c:v>41153</c:v>
                </c:pt>
                <c:pt idx="33">
                  <c:v>41183</c:v>
                </c:pt>
                <c:pt idx="34">
                  <c:v>41214</c:v>
                </c:pt>
                <c:pt idx="35">
                  <c:v>41244</c:v>
                </c:pt>
                <c:pt idx="36">
                  <c:v>41275</c:v>
                </c:pt>
                <c:pt idx="37">
                  <c:v>41306</c:v>
                </c:pt>
                <c:pt idx="38">
                  <c:v>41334</c:v>
                </c:pt>
                <c:pt idx="39">
                  <c:v>41365</c:v>
                </c:pt>
                <c:pt idx="40">
                  <c:v>41395</c:v>
                </c:pt>
                <c:pt idx="41">
                  <c:v>41426</c:v>
                </c:pt>
              </c:numCache>
            </c:numRef>
          </c:cat>
          <c:val>
            <c:numRef>
              <c:f>Sheet1!$B$232:$AQ$232</c:f>
              <c:numCache>
                <c:formatCode>_("$"* #,##0_);_("$"* \(#,##0\);_("$"* "-"??_);_(@_)</c:formatCode>
                <c:ptCount val="42"/>
                <c:pt idx="0">
                  <c:v>200.73677976007016</c:v>
                </c:pt>
                <c:pt idx="1">
                  <c:v>188.27667628903055</c:v>
                </c:pt>
                <c:pt idx="2">
                  <c:v>201.95066360145046</c:v>
                </c:pt>
                <c:pt idx="3">
                  <c:v>196.87803994687923</c:v>
                </c:pt>
                <c:pt idx="4">
                  <c:v>202.37228073763384</c:v>
                </c:pt>
                <c:pt idx="5">
                  <c:v>200.20806169389996</c:v>
                </c:pt>
                <c:pt idx="6">
                  <c:v>205.78783640309931</c:v>
                </c:pt>
                <c:pt idx="7">
                  <c:v>216.25854623298974</c:v>
                </c:pt>
                <c:pt idx="8">
                  <c:v>212.24768494847146</c:v>
                </c:pt>
                <c:pt idx="9">
                  <c:v>219.95450872309675</c:v>
                </c:pt>
                <c:pt idx="10">
                  <c:v>227.34301914109642</c:v>
                </c:pt>
                <c:pt idx="11">
                  <c:v>232.40132200580118</c:v>
                </c:pt>
                <c:pt idx="12">
                  <c:v>220.57435223352303</c:v>
                </c:pt>
                <c:pt idx="13">
                  <c:v>239.45187540347166</c:v>
                </c:pt>
                <c:pt idx="14">
                  <c:v>238.27451848067059</c:v>
                </c:pt>
                <c:pt idx="15">
                  <c:v>253.55803529076928</c:v>
                </c:pt>
                <c:pt idx="16">
                  <c:v>260.43440460783063</c:v>
                </c:pt>
                <c:pt idx="17">
                  <c:v>258.39836781950731</c:v>
                </c:pt>
                <c:pt idx="18">
                  <c:v>270.76988612310566</c:v>
                </c:pt>
                <c:pt idx="19">
                  <c:v>262.90885111207143</c:v>
                </c:pt>
                <c:pt idx="20">
                  <c:v>269.19022744521334</c:v>
                </c:pt>
                <c:pt idx="21">
                  <c:v>275.87467139565479</c:v>
                </c:pt>
                <c:pt idx="22">
                  <c:v>280.67822731040133</c:v>
                </c:pt>
                <c:pt idx="23">
                  <c:v>281.19395721314828</c:v>
                </c:pt>
                <c:pt idx="24">
                  <c:v>277.00187706597956</c:v>
                </c:pt>
                <c:pt idx="25">
                  <c:v>278.32848540991142</c:v>
                </c:pt>
                <c:pt idx="26">
                  <c:v>282.65092350017812</c:v>
                </c:pt>
                <c:pt idx="27">
                  <c:v>286.59195997502178</c:v>
                </c:pt>
                <c:pt idx="28">
                  <c:v>288.99683626286475</c:v>
                </c:pt>
                <c:pt idx="29">
                  <c:v>289.08389623885813</c:v>
                </c:pt>
                <c:pt idx="30">
                  <c:v>295.39434121829652</c:v>
                </c:pt>
                <c:pt idx="31">
                  <c:v>297.29556877198877</c:v>
                </c:pt>
                <c:pt idx="32">
                  <c:v>292.1843405186263</c:v>
                </c:pt>
                <c:pt idx="33">
                  <c:v>305.13359433422806</c:v>
                </c:pt>
                <c:pt idx="34">
                  <c:v>305.76819253525531</c:v>
                </c:pt>
                <c:pt idx="35">
                  <c:v>306.69124038479026</c:v>
                </c:pt>
                <c:pt idx="36">
                  <c:v>305.3383248146618</c:v>
                </c:pt>
                <c:pt idx="37">
                  <c:v>313.63986243962984</c:v>
                </c:pt>
                <c:pt idx="38">
                  <c:v>319.63212982523538</c:v>
                </c:pt>
                <c:pt idx="39">
                  <c:v>323.2947103765498</c:v>
                </c:pt>
                <c:pt idx="40">
                  <c:v>323.75538787740044</c:v>
                </c:pt>
                <c:pt idx="41">
                  <c:v>327.77392938785908</c:v>
                </c:pt>
              </c:numCache>
            </c:numRef>
          </c:val>
          <c:smooth val="0"/>
          <c:extLst>
            <c:ext xmlns:c16="http://schemas.microsoft.com/office/drawing/2014/chart" uri="{C3380CC4-5D6E-409C-BE32-E72D297353CC}">
              <c16:uniqueId val="{00000000-A9E9-494F-BA7D-F4D5C9105975}"/>
            </c:ext>
          </c:extLst>
        </c:ser>
        <c:ser>
          <c:idx val="1"/>
          <c:order val="1"/>
          <c:tx>
            <c:strRef>
              <c:f>Sheet1!$A$233</c:f>
              <c:strCache>
                <c:ptCount val="1"/>
                <c:pt idx="0">
                  <c:v>ARPA FF2</c:v>
                </c:pt>
              </c:strCache>
            </c:strRef>
          </c:tx>
          <c:spPr>
            <a:ln w="28575" cap="rnd">
              <a:solidFill>
                <a:srgbClr val="C00000"/>
              </a:solidFill>
              <a:round/>
            </a:ln>
            <a:effectLst/>
          </c:spPr>
          <c:marker>
            <c:symbol val="none"/>
          </c:marker>
          <c:dLbls>
            <c:dLbl>
              <c:idx val="41"/>
              <c:layout>
                <c:manualLayout>
                  <c:x val="-6.2370194112773295E-2"/>
                  <c:y val="-4.8313167788566001E-2"/>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3-A9E9-494F-BA7D-F4D5C9105975}"/>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rgbClr val="C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numRef>
              <c:f>Sheet1!$B$231:$AQ$231</c:f>
              <c:numCache>
                <c:formatCode>m/d/yyyy</c:formatCode>
                <c:ptCount val="42"/>
                <c:pt idx="0">
                  <c:v>40179</c:v>
                </c:pt>
                <c:pt idx="1">
                  <c:v>40210</c:v>
                </c:pt>
                <c:pt idx="2">
                  <c:v>40238</c:v>
                </c:pt>
                <c:pt idx="3">
                  <c:v>40269</c:v>
                </c:pt>
                <c:pt idx="4">
                  <c:v>40299</c:v>
                </c:pt>
                <c:pt idx="5">
                  <c:v>40330</c:v>
                </c:pt>
                <c:pt idx="6">
                  <c:v>40360</c:v>
                </c:pt>
                <c:pt idx="7">
                  <c:v>40391</c:v>
                </c:pt>
                <c:pt idx="8">
                  <c:v>40422</c:v>
                </c:pt>
                <c:pt idx="9">
                  <c:v>40452</c:v>
                </c:pt>
                <c:pt idx="10">
                  <c:v>40483</c:v>
                </c:pt>
                <c:pt idx="11">
                  <c:v>40513</c:v>
                </c:pt>
                <c:pt idx="12">
                  <c:v>40544</c:v>
                </c:pt>
                <c:pt idx="13">
                  <c:v>40575</c:v>
                </c:pt>
                <c:pt idx="14">
                  <c:v>40603</c:v>
                </c:pt>
                <c:pt idx="15">
                  <c:v>40634</c:v>
                </c:pt>
                <c:pt idx="16">
                  <c:v>40664</c:v>
                </c:pt>
                <c:pt idx="17">
                  <c:v>40695</c:v>
                </c:pt>
                <c:pt idx="18">
                  <c:v>40725</c:v>
                </c:pt>
                <c:pt idx="19">
                  <c:v>40756</c:v>
                </c:pt>
                <c:pt idx="20">
                  <c:v>40787</c:v>
                </c:pt>
                <c:pt idx="21">
                  <c:v>40817</c:v>
                </c:pt>
                <c:pt idx="22">
                  <c:v>40848</c:v>
                </c:pt>
                <c:pt idx="23">
                  <c:v>40878</c:v>
                </c:pt>
                <c:pt idx="24">
                  <c:v>40909</c:v>
                </c:pt>
                <c:pt idx="25">
                  <c:v>40940</c:v>
                </c:pt>
                <c:pt idx="26">
                  <c:v>40969</c:v>
                </c:pt>
                <c:pt idx="27">
                  <c:v>41000</c:v>
                </c:pt>
                <c:pt idx="28">
                  <c:v>41030</c:v>
                </c:pt>
                <c:pt idx="29">
                  <c:v>41061</c:v>
                </c:pt>
                <c:pt idx="30">
                  <c:v>41091</c:v>
                </c:pt>
                <c:pt idx="31">
                  <c:v>41122</c:v>
                </c:pt>
                <c:pt idx="32">
                  <c:v>41153</c:v>
                </c:pt>
                <c:pt idx="33">
                  <c:v>41183</c:v>
                </c:pt>
                <c:pt idx="34">
                  <c:v>41214</c:v>
                </c:pt>
                <c:pt idx="35">
                  <c:v>41244</c:v>
                </c:pt>
                <c:pt idx="36">
                  <c:v>41275</c:v>
                </c:pt>
                <c:pt idx="37">
                  <c:v>41306</c:v>
                </c:pt>
                <c:pt idx="38">
                  <c:v>41334</c:v>
                </c:pt>
                <c:pt idx="39">
                  <c:v>41365</c:v>
                </c:pt>
                <c:pt idx="40">
                  <c:v>41395</c:v>
                </c:pt>
                <c:pt idx="41">
                  <c:v>41426</c:v>
                </c:pt>
              </c:numCache>
            </c:numRef>
          </c:cat>
          <c:val>
            <c:numRef>
              <c:f>Sheet1!$B$233:$AQ$233</c:f>
              <c:numCache>
                <c:formatCode>_("$"* #,##0_);_("$"* \(#,##0\);_("$"* "-"??_);_(@_)</c:formatCode>
                <c:ptCount val="42"/>
                <c:pt idx="0">
                  <c:v>392.96615484613727</c:v>
                </c:pt>
                <c:pt idx="1">
                  <c:v>355.58814030064184</c:v>
                </c:pt>
                <c:pt idx="2">
                  <c:v>385.77559055117877</c:v>
                </c:pt>
                <c:pt idx="3">
                  <c:v>381.23856473068878</c:v>
                </c:pt>
                <c:pt idx="4">
                  <c:v>379.76837958148184</c:v>
                </c:pt>
                <c:pt idx="5">
                  <c:v>393.70358034513896</c:v>
                </c:pt>
                <c:pt idx="6">
                  <c:v>399.34639736813722</c:v>
                </c:pt>
                <c:pt idx="7">
                  <c:v>401.81487395796728</c:v>
                </c:pt>
                <c:pt idx="8">
                  <c:v>381.61928334596701</c:v>
                </c:pt>
                <c:pt idx="9">
                  <c:v>404.34624725107653</c:v>
                </c:pt>
                <c:pt idx="10">
                  <c:v>395.6679539672935</c:v>
                </c:pt>
                <c:pt idx="11">
                  <c:v>421.45853637623981</c:v>
                </c:pt>
                <c:pt idx="12">
                  <c:v>404.81078430452584</c:v>
                </c:pt>
                <c:pt idx="13">
                  <c:v>413.47346053491538</c:v>
                </c:pt>
                <c:pt idx="14">
                  <c:v>425.13116224844498</c:v>
                </c:pt>
                <c:pt idx="15">
                  <c:v>431.80461900572271</c:v>
                </c:pt>
                <c:pt idx="16">
                  <c:v>425.24175848577471</c:v>
                </c:pt>
                <c:pt idx="17">
                  <c:v>437.19176727909189</c:v>
                </c:pt>
                <c:pt idx="18">
                  <c:v>437.26449770701902</c:v>
                </c:pt>
                <c:pt idx="19">
                  <c:v>440.09034019461541</c:v>
                </c:pt>
                <c:pt idx="20">
                  <c:v>435.13009495136703</c:v>
                </c:pt>
                <c:pt idx="21">
                  <c:v>438.7682099200519</c:v>
                </c:pt>
                <c:pt idx="22">
                  <c:v>453.6854721404099</c:v>
                </c:pt>
                <c:pt idx="23">
                  <c:v>445.08216122682234</c:v>
                </c:pt>
                <c:pt idx="24">
                  <c:v>461.46403569868608</c:v>
                </c:pt>
                <c:pt idx="25">
                  <c:v>473.12580892752067</c:v>
                </c:pt>
                <c:pt idx="26">
                  <c:v>460.86263181599321</c:v>
                </c:pt>
                <c:pt idx="27">
                  <c:v>468.62632434488847</c:v>
                </c:pt>
                <c:pt idx="28">
                  <c:v>471.8307753903635</c:v>
                </c:pt>
                <c:pt idx="29">
                  <c:v>472.10181550353337</c:v>
                </c:pt>
                <c:pt idx="30">
                  <c:v>482.53743771158935</c:v>
                </c:pt>
                <c:pt idx="31">
                  <c:v>504.99474811534276</c:v>
                </c:pt>
                <c:pt idx="32">
                  <c:v>515.37644553109681</c:v>
                </c:pt>
                <c:pt idx="33">
                  <c:v>514.35980581716126</c:v>
                </c:pt>
                <c:pt idx="34">
                  <c:v>542.25539035414238</c:v>
                </c:pt>
                <c:pt idx="35">
                  <c:v>518.15734520315641</c:v>
                </c:pt>
                <c:pt idx="36">
                  <c:v>507.81903346173812</c:v>
                </c:pt>
                <c:pt idx="37">
                  <c:v>522.53773232869673</c:v>
                </c:pt>
                <c:pt idx="38">
                  <c:v>523.24734443857938</c:v>
                </c:pt>
                <c:pt idx="39">
                  <c:v>531.92362279501481</c:v>
                </c:pt>
                <c:pt idx="40">
                  <c:v>552.4230629809158</c:v>
                </c:pt>
                <c:pt idx="41">
                  <c:v>539.96692763973886</c:v>
                </c:pt>
              </c:numCache>
            </c:numRef>
          </c:val>
          <c:smooth val="0"/>
          <c:extLst>
            <c:ext xmlns:c16="http://schemas.microsoft.com/office/drawing/2014/chart" uri="{C3380CC4-5D6E-409C-BE32-E72D297353CC}">
              <c16:uniqueId val="{00000001-A9E9-494F-BA7D-F4D5C9105975}"/>
            </c:ext>
          </c:extLst>
        </c:ser>
        <c:ser>
          <c:idx val="4"/>
          <c:order val="2"/>
          <c:tx>
            <c:strRef>
              <c:f>Sheet1!$A$236</c:f>
              <c:strCache>
                <c:ptCount val="1"/>
                <c:pt idx="0">
                  <c:v>Median FF2 revenue</c:v>
                </c:pt>
              </c:strCache>
            </c:strRef>
          </c:tx>
          <c:spPr>
            <a:ln w="28575" cap="rnd">
              <a:solidFill>
                <a:schemeClr val="accent6"/>
              </a:solidFill>
              <a:round/>
            </a:ln>
            <a:effectLst/>
          </c:spPr>
          <c:marker>
            <c:symbol val="none"/>
          </c:marker>
          <c:dLbls>
            <c:dLbl>
              <c:idx val="41"/>
              <c:layout>
                <c:manualLayout>
                  <c:x val="-2.0245124209679183E-2"/>
                  <c:y val="8.5258531391587067E-2"/>
                </c:manualLayout>
              </c:layout>
              <c:showLegendKey val="0"/>
              <c:showVal val="0"/>
              <c:showCatName val="0"/>
              <c:showSerName val="1"/>
              <c:showPercent val="0"/>
              <c:showBubbleSize val="0"/>
              <c:extLst>
                <c:ext xmlns:c15="http://schemas.microsoft.com/office/drawing/2012/chart" uri="{CE6537A1-D6FC-4f65-9D91-7224C49458BB}">
                  <c15:layout>
                    <c:manualLayout>
                      <c:w val="0.26574708783313872"/>
                      <c:h val="0.11953246101100506"/>
                    </c:manualLayout>
                  </c15:layout>
                </c:ext>
                <c:ext xmlns:c16="http://schemas.microsoft.com/office/drawing/2014/chart" uri="{C3380CC4-5D6E-409C-BE32-E72D297353CC}">
                  <c16:uniqueId val="{00000005-A9E9-494F-BA7D-F4D5C9105975}"/>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accent6"/>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numRef>
              <c:f>Sheet1!$B$231:$AQ$231</c:f>
              <c:numCache>
                <c:formatCode>m/d/yyyy</c:formatCode>
                <c:ptCount val="42"/>
                <c:pt idx="0">
                  <c:v>40179</c:v>
                </c:pt>
                <c:pt idx="1">
                  <c:v>40210</c:v>
                </c:pt>
                <c:pt idx="2">
                  <c:v>40238</c:v>
                </c:pt>
                <c:pt idx="3">
                  <c:v>40269</c:v>
                </c:pt>
                <c:pt idx="4">
                  <c:v>40299</c:v>
                </c:pt>
                <c:pt idx="5">
                  <c:v>40330</c:v>
                </c:pt>
                <c:pt idx="6">
                  <c:v>40360</c:v>
                </c:pt>
                <c:pt idx="7">
                  <c:v>40391</c:v>
                </c:pt>
                <c:pt idx="8">
                  <c:v>40422</c:v>
                </c:pt>
                <c:pt idx="9">
                  <c:v>40452</c:v>
                </c:pt>
                <c:pt idx="10">
                  <c:v>40483</c:v>
                </c:pt>
                <c:pt idx="11">
                  <c:v>40513</c:v>
                </c:pt>
                <c:pt idx="12">
                  <c:v>40544</c:v>
                </c:pt>
                <c:pt idx="13">
                  <c:v>40575</c:v>
                </c:pt>
                <c:pt idx="14">
                  <c:v>40603</c:v>
                </c:pt>
                <c:pt idx="15">
                  <c:v>40634</c:v>
                </c:pt>
                <c:pt idx="16">
                  <c:v>40664</c:v>
                </c:pt>
                <c:pt idx="17">
                  <c:v>40695</c:v>
                </c:pt>
                <c:pt idx="18">
                  <c:v>40725</c:v>
                </c:pt>
                <c:pt idx="19">
                  <c:v>40756</c:v>
                </c:pt>
                <c:pt idx="20">
                  <c:v>40787</c:v>
                </c:pt>
                <c:pt idx="21">
                  <c:v>40817</c:v>
                </c:pt>
                <c:pt idx="22">
                  <c:v>40848</c:v>
                </c:pt>
                <c:pt idx="23">
                  <c:v>40878</c:v>
                </c:pt>
                <c:pt idx="24">
                  <c:v>40909</c:v>
                </c:pt>
                <c:pt idx="25">
                  <c:v>40940</c:v>
                </c:pt>
                <c:pt idx="26">
                  <c:v>40969</c:v>
                </c:pt>
                <c:pt idx="27">
                  <c:v>41000</c:v>
                </c:pt>
                <c:pt idx="28">
                  <c:v>41030</c:v>
                </c:pt>
                <c:pt idx="29">
                  <c:v>41061</c:v>
                </c:pt>
                <c:pt idx="30">
                  <c:v>41091</c:v>
                </c:pt>
                <c:pt idx="31">
                  <c:v>41122</c:v>
                </c:pt>
                <c:pt idx="32">
                  <c:v>41153</c:v>
                </c:pt>
                <c:pt idx="33">
                  <c:v>41183</c:v>
                </c:pt>
                <c:pt idx="34">
                  <c:v>41214</c:v>
                </c:pt>
                <c:pt idx="35">
                  <c:v>41244</c:v>
                </c:pt>
                <c:pt idx="36">
                  <c:v>41275</c:v>
                </c:pt>
                <c:pt idx="37">
                  <c:v>41306</c:v>
                </c:pt>
                <c:pt idx="38">
                  <c:v>41334</c:v>
                </c:pt>
                <c:pt idx="39">
                  <c:v>41365</c:v>
                </c:pt>
                <c:pt idx="40">
                  <c:v>41395</c:v>
                </c:pt>
                <c:pt idx="41">
                  <c:v>41426</c:v>
                </c:pt>
              </c:numCache>
            </c:numRef>
          </c:cat>
          <c:val>
            <c:numRef>
              <c:f>Sheet1!$B$236:$AQ$236</c:f>
              <c:numCache>
                <c:formatCode>_("$"* #,##0_);_("$"* \(#,##0\);_("$"* "-"??_);_(@_)</c:formatCode>
                <c:ptCount val="42"/>
                <c:pt idx="0">
                  <c:v>121.98425196850393</c:v>
                </c:pt>
                <c:pt idx="1">
                  <c:v>121.99212598425197</c:v>
                </c:pt>
                <c:pt idx="2">
                  <c:v>122.04724409448819</c:v>
                </c:pt>
                <c:pt idx="3">
                  <c:v>122.04724409448819</c:v>
                </c:pt>
                <c:pt idx="4">
                  <c:v>122.04724409448819</c:v>
                </c:pt>
                <c:pt idx="5">
                  <c:v>131.22834645669292</c:v>
                </c:pt>
                <c:pt idx="6">
                  <c:v>134.25196850393701</c:v>
                </c:pt>
                <c:pt idx="7">
                  <c:v>140.41732283464569</c:v>
                </c:pt>
                <c:pt idx="8">
                  <c:v>140.41732283464569</c:v>
                </c:pt>
                <c:pt idx="9">
                  <c:v>152.66141732283464</c:v>
                </c:pt>
                <c:pt idx="10">
                  <c:v>153.37795275590551</c:v>
                </c:pt>
                <c:pt idx="11">
                  <c:v>153.54330708661416</c:v>
                </c:pt>
                <c:pt idx="12">
                  <c:v>153.54330708661416</c:v>
                </c:pt>
                <c:pt idx="13">
                  <c:v>153.54330708661416</c:v>
                </c:pt>
                <c:pt idx="14">
                  <c:v>153.54330708661416</c:v>
                </c:pt>
                <c:pt idx="15">
                  <c:v>153.54330708661416</c:v>
                </c:pt>
                <c:pt idx="16">
                  <c:v>153.54330708661416</c:v>
                </c:pt>
                <c:pt idx="17">
                  <c:v>153.54330708661416</c:v>
                </c:pt>
                <c:pt idx="18">
                  <c:v>158.78740157480314</c:v>
                </c:pt>
                <c:pt idx="19">
                  <c:v>165.35433070866142</c:v>
                </c:pt>
                <c:pt idx="20">
                  <c:v>168.89763779527559</c:v>
                </c:pt>
                <c:pt idx="21">
                  <c:v>168.89763779527559</c:v>
                </c:pt>
                <c:pt idx="22">
                  <c:v>168.89763779527559</c:v>
                </c:pt>
                <c:pt idx="23">
                  <c:v>168.89763779527559</c:v>
                </c:pt>
                <c:pt idx="24">
                  <c:v>168.89763779527559</c:v>
                </c:pt>
                <c:pt idx="25">
                  <c:v>168.89763779527559</c:v>
                </c:pt>
                <c:pt idx="26">
                  <c:v>168.89763779527559</c:v>
                </c:pt>
                <c:pt idx="27">
                  <c:v>176.37795275590551</c:v>
                </c:pt>
                <c:pt idx="28">
                  <c:v>179.78740157480317</c:v>
                </c:pt>
                <c:pt idx="29">
                  <c:v>180.7755905511811</c:v>
                </c:pt>
                <c:pt idx="30">
                  <c:v>185.78740157480314</c:v>
                </c:pt>
                <c:pt idx="31">
                  <c:v>187.33464566929135</c:v>
                </c:pt>
                <c:pt idx="32">
                  <c:v>189.62992125984252</c:v>
                </c:pt>
                <c:pt idx="33">
                  <c:v>189.66141732283464</c:v>
                </c:pt>
                <c:pt idx="34">
                  <c:v>192.32283464566927</c:v>
                </c:pt>
                <c:pt idx="35">
                  <c:v>194.08661417322836</c:v>
                </c:pt>
                <c:pt idx="36">
                  <c:v>193.56692913385825</c:v>
                </c:pt>
                <c:pt idx="37">
                  <c:v>194.23622047244095</c:v>
                </c:pt>
                <c:pt idx="38">
                  <c:v>194.23622047244095</c:v>
                </c:pt>
                <c:pt idx="39">
                  <c:v>198.48818897637796</c:v>
                </c:pt>
                <c:pt idx="40">
                  <c:v>202.46456692913384</c:v>
                </c:pt>
                <c:pt idx="41">
                  <c:v>204.37007874015748</c:v>
                </c:pt>
              </c:numCache>
            </c:numRef>
          </c:val>
          <c:smooth val="0"/>
          <c:extLst>
            <c:ext xmlns:c16="http://schemas.microsoft.com/office/drawing/2014/chart" uri="{C3380CC4-5D6E-409C-BE32-E72D297353CC}">
              <c16:uniqueId val="{00000002-A9E9-494F-BA7D-F4D5C9105975}"/>
            </c:ext>
          </c:extLst>
        </c:ser>
        <c:dLbls>
          <c:showLegendKey val="0"/>
          <c:showVal val="0"/>
          <c:showCatName val="0"/>
          <c:showSerName val="0"/>
          <c:showPercent val="0"/>
          <c:showBubbleSize val="0"/>
        </c:dLbls>
        <c:smooth val="0"/>
        <c:axId val="609475688"/>
        <c:axId val="609476016"/>
      </c:lineChart>
      <c:dateAx>
        <c:axId val="609475688"/>
        <c:scaling>
          <c:orientation val="minMax"/>
        </c:scaling>
        <c:delete val="0"/>
        <c:axPos val="b"/>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609476016"/>
        <c:crosses val="autoZero"/>
        <c:auto val="0"/>
        <c:lblOffset val="100"/>
        <c:baseTimeUnit val="months"/>
        <c:majorUnit val="1"/>
        <c:majorTimeUnit val="years"/>
      </c:dateAx>
      <c:valAx>
        <c:axId val="609476016"/>
        <c:scaling>
          <c:orientation val="minMax"/>
        </c:scaling>
        <c:delete val="0"/>
        <c:axPos val="l"/>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6094756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FF1978-9163-419D-955E-1998D8C47FA6}" type="datetimeFigureOut">
              <a:rPr lang="en-US" smtClean="0"/>
              <a:t>6/6/2019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9D04FC-6CCA-44ED-8219-8FFA695531FD}" type="slidenum">
              <a:rPr lang="en-US" smtClean="0"/>
              <a:t>‹#›</a:t>
            </a:fld>
            <a:endParaRPr lang="en-US"/>
          </a:p>
        </p:txBody>
      </p:sp>
    </p:spTree>
    <p:extLst>
      <p:ext uri="{BB962C8B-B14F-4D97-AF65-F5344CB8AC3E}">
        <p14:creationId xmlns:p14="http://schemas.microsoft.com/office/powerpoint/2010/main" val="2666181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 topline summary </a:t>
            </a:r>
          </a:p>
          <a:p>
            <a:r>
              <a:rPr lang="en-US" dirty="0"/>
              <a:t>FraudFinder2.0 is growing, but that revenue is at risk</a:t>
            </a:r>
          </a:p>
          <a:p>
            <a:r>
              <a:rPr lang="en-US" dirty="0"/>
              <a:t>Revenue growing better than the 10% subscription increase in the early part of the time period</a:t>
            </a:r>
          </a:p>
          <a:p>
            <a:endParaRPr lang="en-US" dirty="0"/>
          </a:p>
        </p:txBody>
      </p:sp>
      <p:sp>
        <p:nvSpPr>
          <p:cNvPr id="4" name="Slide Number Placeholder 3"/>
          <p:cNvSpPr>
            <a:spLocks noGrp="1"/>
          </p:cNvSpPr>
          <p:nvPr>
            <p:ph type="sldNum" sz="quarter" idx="5"/>
          </p:nvPr>
        </p:nvSpPr>
        <p:spPr/>
        <p:txBody>
          <a:bodyPr/>
          <a:lstStyle/>
          <a:p>
            <a:fld id="{5F9D04FC-6CCA-44ED-8219-8FFA695531FD}" type="slidenum">
              <a:rPr lang="en-US" smtClean="0"/>
              <a:t>2</a:t>
            </a:fld>
            <a:endParaRPr lang="en-US"/>
          </a:p>
        </p:txBody>
      </p:sp>
    </p:spTree>
    <p:extLst>
      <p:ext uri="{BB962C8B-B14F-4D97-AF65-F5344CB8AC3E}">
        <p14:creationId xmlns:p14="http://schemas.microsoft.com/office/powerpoint/2010/main" val="1542397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Measured against a 10% growth line.  Revenue should be increasing each month by 0.833% on average as we are utilizing a 10% per annum increase in fees.  </a:t>
            </a:r>
          </a:p>
          <a:p>
            <a:endParaRPr lang="en-US" dirty="0"/>
          </a:p>
          <a:p>
            <a:r>
              <a:rPr lang="en-US" dirty="0"/>
              <a:t>Measured against a fitted line at resets each year to the known starting point.</a:t>
            </a:r>
          </a:p>
          <a:p>
            <a:endParaRPr lang="en-US" dirty="0"/>
          </a:p>
          <a:p>
            <a:r>
              <a:rPr lang="en-US" dirty="0"/>
              <a:t>Projecting the next six months as simplistic double of the revenue we’d only grow at 8.4%.  This points toward a loss in customers.</a:t>
            </a:r>
          </a:p>
        </p:txBody>
      </p:sp>
      <p:sp>
        <p:nvSpPr>
          <p:cNvPr id="4" name="Slide Number Placeholder 3"/>
          <p:cNvSpPr>
            <a:spLocks noGrp="1"/>
          </p:cNvSpPr>
          <p:nvPr>
            <p:ph type="sldNum" sz="quarter" idx="5"/>
          </p:nvPr>
        </p:nvSpPr>
        <p:spPr/>
        <p:txBody>
          <a:bodyPr/>
          <a:lstStyle/>
          <a:p>
            <a:fld id="{5F9D04FC-6CCA-44ED-8219-8FFA695531FD}" type="slidenum">
              <a:rPr lang="en-US" smtClean="0"/>
              <a:t>3</a:t>
            </a:fld>
            <a:endParaRPr lang="en-US"/>
          </a:p>
        </p:txBody>
      </p:sp>
    </p:spTree>
    <p:extLst>
      <p:ext uri="{BB962C8B-B14F-4D97-AF65-F5344CB8AC3E}">
        <p14:creationId xmlns:p14="http://schemas.microsoft.com/office/powerpoint/2010/main" val="345180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of revenue subscribers</a:t>
            </a:r>
          </a:p>
          <a:p>
            <a:r>
              <a:rPr lang="en-US" dirty="0"/>
              <a:t>Look at refunds for products</a:t>
            </a:r>
          </a:p>
          <a:p>
            <a:endParaRPr lang="en-US" dirty="0"/>
          </a:p>
          <a:p>
            <a:r>
              <a:rPr lang="en-US" dirty="0"/>
              <a:t>Total mixed ecosystem of FF and FF2.  FF2 getting new customers but at the expense of FF customer as they upgrade.   This is as expected but the growth rate for new customers is not keeping pace.  We are about 400 short of 2010 FF levels after 1.5 years and leveling off.</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Refunds as proxy for lost revenue don’t like the trend upward in refund per customer.  Losing higher value customers.</a:t>
            </a:r>
          </a:p>
          <a:p>
            <a:r>
              <a:rPr lang="en-US" sz="1200" b="0" i="0" kern="1200" dirty="0">
                <a:solidFill>
                  <a:schemeClr val="tx1"/>
                </a:solidFill>
                <a:effectLst/>
                <a:latin typeface="+mn-lt"/>
                <a:ea typeface="+mn-ea"/>
                <a:cs typeface="+mn-cs"/>
              </a:rPr>
              <a:t>Total refunds is also for only half of the 2013 year.</a:t>
            </a:r>
          </a:p>
          <a:p>
            <a:endParaRPr lang="en-US" dirty="0"/>
          </a:p>
        </p:txBody>
      </p:sp>
      <p:sp>
        <p:nvSpPr>
          <p:cNvPr id="4" name="Slide Number Placeholder 3"/>
          <p:cNvSpPr>
            <a:spLocks noGrp="1"/>
          </p:cNvSpPr>
          <p:nvPr>
            <p:ph type="sldNum" sz="quarter" idx="5"/>
          </p:nvPr>
        </p:nvSpPr>
        <p:spPr/>
        <p:txBody>
          <a:bodyPr/>
          <a:lstStyle/>
          <a:p>
            <a:fld id="{5F9D04FC-6CCA-44ED-8219-8FFA695531FD}" type="slidenum">
              <a:rPr lang="en-US" smtClean="0"/>
              <a:t>4</a:t>
            </a:fld>
            <a:endParaRPr lang="en-US"/>
          </a:p>
        </p:txBody>
      </p:sp>
    </p:spTree>
    <p:extLst>
      <p:ext uri="{BB962C8B-B14F-4D97-AF65-F5344CB8AC3E}">
        <p14:creationId xmlns:p14="http://schemas.microsoft.com/office/powerpoint/2010/main" val="169604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Average Revenue Per Account. </a:t>
            </a:r>
          </a:p>
          <a:p>
            <a:r>
              <a:rPr lang="en-US" dirty="0"/>
              <a:t>Look at the revenue per customer in both an average and median fashion FF2.  Compare against average against FF1. Median to represent growth without the effect of the large right tail. Then focus on the FF2 growth.  There are negative revenue growth months which is concerning.  Losing higher value customers to push the tail in.</a:t>
            </a:r>
          </a:p>
          <a:p>
            <a:endParaRPr lang="en-US" dirty="0"/>
          </a:p>
          <a:p>
            <a:r>
              <a:rPr lang="en-US" dirty="0"/>
              <a:t>Positive right skew on RPT pushes us to investigate at the top rank for revenue</a:t>
            </a:r>
          </a:p>
          <a:p>
            <a:endParaRPr lang="en-US" dirty="0"/>
          </a:p>
          <a:p>
            <a:r>
              <a:rPr lang="en-US" dirty="0"/>
              <a:t>Monthly reoccurring revenue by product / total revenue customer counts by product discounting refund customers time points.  Figure not included but shows flat growth with high variability.  Effects of changes in that long tail may be to blame.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F9D04FC-6CCA-44ED-8219-8FFA695531FD}" type="slidenum">
              <a:rPr lang="en-US" smtClean="0"/>
              <a:t>5</a:t>
            </a:fld>
            <a:endParaRPr lang="en-US"/>
          </a:p>
        </p:txBody>
      </p:sp>
    </p:spTree>
    <p:extLst>
      <p:ext uri="{BB962C8B-B14F-4D97-AF65-F5344CB8AC3E}">
        <p14:creationId xmlns:p14="http://schemas.microsoft.com/office/powerpoint/2010/main" val="1695715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Percentage from active users versus inactive for the last full year of transactions.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Summed revenue for all products held to calculate RPT against the transaction history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Check with sales on the subscriber list of the top 100.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Focus on these large subscribers as they hurt bottom line more when they cancel.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5F9D04FC-6CCA-44ED-8219-8FFA695531FD}" type="slidenum">
              <a:rPr lang="en-US" smtClean="0"/>
              <a:t>6</a:t>
            </a:fld>
            <a:endParaRPr lang="en-US"/>
          </a:p>
        </p:txBody>
      </p:sp>
    </p:spTree>
    <p:extLst>
      <p:ext uri="{BB962C8B-B14F-4D97-AF65-F5344CB8AC3E}">
        <p14:creationId xmlns:p14="http://schemas.microsoft.com/office/powerpoint/2010/main" val="2723102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FF2 churn risk is 3 times higher in users who are inactive based on </a:t>
            </a:r>
            <a:r>
              <a:rPr lang="en-US" dirty="0" err="1"/>
              <a:t>logrank</a:t>
            </a:r>
            <a:r>
              <a:rPr lang="en-US" dirty="0"/>
              <a:t> test to get hazard ratio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Confidence interval around curves shows they are significantly different until ~760 days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Logrank</a:t>
            </a:r>
            <a:r>
              <a:rPr lang="en-US" dirty="0"/>
              <a:t> test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Provide hazard curve explanation and </a:t>
            </a:r>
            <a:r>
              <a:rPr lang="en-US" dirty="0" err="1"/>
              <a:t>logrank</a:t>
            </a:r>
            <a:r>
              <a:rPr lang="en-US" dirty="0"/>
              <a:t> test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Tenure is based on derived values from revenue data. First and last positive revenue value dates by customer for FF2.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Average tenure is 833 days.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Correlation not causation but it is concerning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We can look at the transactions data directly and see it is increasing but we don't know which product accounts for the transactions </a:t>
            </a:r>
            <a:r>
              <a:rPr lang="en-US" dirty="0"/>
              <a:t> </a:t>
            </a:r>
          </a:p>
          <a:p>
            <a:pPr rtl="0" eaLnBrk="1" fontAlgn="b" latinLnBrk="0" hangingPunct="1"/>
            <a:r>
              <a:rPr lang="en-US" sz="1200" b="0" i="0" u="none" strike="noStrike" kern="1200" dirty="0">
                <a:solidFill>
                  <a:schemeClr val="tx1"/>
                </a:solidFill>
                <a:effectLst/>
                <a:latin typeface="+mn-lt"/>
                <a:ea typeface="+mn-ea"/>
                <a:cs typeface="+mn-cs"/>
              </a:rPr>
              <a:t>2010 -&gt; 1124</a:t>
            </a:r>
          </a:p>
          <a:p>
            <a:pPr rtl="0" eaLnBrk="1" fontAlgn="b" latinLnBrk="0" hangingPunct="1"/>
            <a:r>
              <a:rPr lang="en-US" sz="1200" b="0" i="0" u="none" strike="noStrike" kern="1200" dirty="0">
                <a:solidFill>
                  <a:schemeClr val="tx1"/>
                </a:solidFill>
                <a:effectLst/>
                <a:latin typeface="+mn-lt"/>
                <a:ea typeface="+mn-ea"/>
                <a:cs typeface="+mn-cs"/>
              </a:rPr>
              <a:t>2011 -&gt; 1420</a:t>
            </a:r>
          </a:p>
          <a:p>
            <a:pPr rtl="0" eaLnBrk="1" fontAlgn="b" latinLnBrk="0" hangingPunct="1"/>
            <a:r>
              <a:rPr lang="en-US" sz="1200" b="0" i="0" u="none" strike="noStrike" kern="1200" dirty="0">
                <a:solidFill>
                  <a:schemeClr val="tx1"/>
                </a:solidFill>
                <a:effectLst/>
                <a:latin typeface="+mn-lt"/>
                <a:ea typeface="+mn-ea"/>
                <a:cs typeface="+mn-cs"/>
              </a:rPr>
              <a:t>2012 -&gt; 1763</a:t>
            </a:r>
          </a:p>
          <a:p>
            <a:endParaRPr lang="en-US" dirty="0"/>
          </a:p>
        </p:txBody>
      </p:sp>
      <p:sp>
        <p:nvSpPr>
          <p:cNvPr id="4" name="Slide Number Placeholder 3"/>
          <p:cNvSpPr>
            <a:spLocks noGrp="1"/>
          </p:cNvSpPr>
          <p:nvPr>
            <p:ph type="sldNum" sz="quarter" idx="5"/>
          </p:nvPr>
        </p:nvSpPr>
        <p:spPr/>
        <p:txBody>
          <a:bodyPr/>
          <a:lstStyle/>
          <a:p>
            <a:fld id="{5F9D04FC-6CCA-44ED-8219-8FFA695531FD}" type="slidenum">
              <a:rPr lang="en-US" smtClean="0"/>
              <a:t>7</a:t>
            </a:fld>
            <a:endParaRPr lang="en-US"/>
          </a:p>
        </p:txBody>
      </p:sp>
    </p:spTree>
    <p:extLst>
      <p:ext uri="{BB962C8B-B14F-4D97-AF65-F5344CB8AC3E}">
        <p14:creationId xmlns:p14="http://schemas.microsoft.com/office/powerpoint/2010/main" val="3555227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Hold for questions and discussion of methods of deriving data or explanation of analysis</a:t>
            </a:r>
          </a:p>
          <a:p>
            <a:r>
              <a:rPr lang="en-US" dirty="0"/>
              <a:t>Possible next steps:</a:t>
            </a:r>
          </a:p>
          <a:p>
            <a:pPr marL="171450" indent="-171450">
              <a:buFont typeface="Arial" panose="020B0604020202020204" pitchFamily="34" charset="0"/>
              <a:buChar char="•"/>
            </a:pPr>
            <a:r>
              <a:rPr lang="en-US" dirty="0"/>
              <a:t>Pilot a different program of renewal fees to compare against current or look at first 5 years of </a:t>
            </a:r>
            <a:r>
              <a:rPr lang="en-US" dirty="0" err="1"/>
              <a:t>FraudFinder</a:t>
            </a:r>
            <a:r>
              <a:rPr lang="en-US" dirty="0"/>
              <a:t> to compare against behavior of FruadFidner2 adoption</a:t>
            </a:r>
          </a:p>
          <a:p>
            <a:pPr marL="171450" indent="-171450">
              <a:buFont typeface="Arial" panose="020B0604020202020204" pitchFamily="34" charset="0"/>
              <a:buChar char="•"/>
            </a:pPr>
            <a:r>
              <a:rPr lang="en-US" dirty="0"/>
              <a:t>Customer segmentation transaction behavior</a:t>
            </a:r>
          </a:p>
          <a:p>
            <a:pPr marL="171450" indent="-171450">
              <a:buFont typeface="Arial" panose="020B0604020202020204" pitchFamily="34" charset="0"/>
              <a:buChar char="•"/>
            </a:pPr>
            <a:r>
              <a:rPr lang="en-US" dirty="0"/>
              <a:t>Tracking inception and cancellation dates explicitly</a:t>
            </a:r>
          </a:p>
          <a:p>
            <a:pPr marL="171450" indent="-171450">
              <a:buFont typeface="Arial" panose="020B0604020202020204" pitchFamily="34" charset="0"/>
              <a:buChar char="•"/>
            </a:pPr>
            <a:r>
              <a:rPr lang="en-US" dirty="0"/>
              <a:t>Tracking transaction by month and project for added granularity</a:t>
            </a:r>
          </a:p>
          <a:p>
            <a:pPr marL="171450" indent="-171450">
              <a:buFont typeface="Arial" panose="020B0604020202020204" pitchFamily="34" charset="0"/>
              <a:buChar char="•"/>
            </a:pPr>
            <a:r>
              <a:rPr lang="en-US" dirty="0"/>
              <a:t>Addition of customer marketing spend to assist in determining LTV</a:t>
            </a:r>
          </a:p>
        </p:txBody>
      </p:sp>
      <p:sp>
        <p:nvSpPr>
          <p:cNvPr id="4" name="Slide Number Placeholder 3"/>
          <p:cNvSpPr>
            <a:spLocks noGrp="1"/>
          </p:cNvSpPr>
          <p:nvPr>
            <p:ph type="sldNum" sz="quarter" idx="5"/>
          </p:nvPr>
        </p:nvSpPr>
        <p:spPr/>
        <p:txBody>
          <a:bodyPr/>
          <a:lstStyle/>
          <a:p>
            <a:fld id="{5F9D04FC-6CCA-44ED-8219-8FFA695531FD}" type="slidenum">
              <a:rPr lang="en-US" smtClean="0"/>
              <a:t>8</a:t>
            </a:fld>
            <a:endParaRPr lang="en-US"/>
          </a:p>
        </p:txBody>
      </p:sp>
    </p:spTree>
    <p:extLst>
      <p:ext uri="{BB962C8B-B14F-4D97-AF65-F5344CB8AC3E}">
        <p14:creationId xmlns:p14="http://schemas.microsoft.com/office/powerpoint/2010/main" val="107770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9981E6-7F0B-4523-BC79-AEAE573B1BCD}"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D5EF1-2648-4F14-A0E4-0D1739F31155}" type="slidenum">
              <a:rPr lang="en-US" smtClean="0"/>
              <a:t>‹#›</a:t>
            </a:fld>
            <a:endParaRPr lang="en-US"/>
          </a:p>
        </p:txBody>
      </p:sp>
    </p:spTree>
    <p:extLst>
      <p:ext uri="{BB962C8B-B14F-4D97-AF65-F5344CB8AC3E}">
        <p14:creationId xmlns:p14="http://schemas.microsoft.com/office/powerpoint/2010/main" val="3550276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9981E6-7F0B-4523-BC79-AEAE573B1BCD}"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D5EF1-2648-4F14-A0E4-0D1739F31155}" type="slidenum">
              <a:rPr lang="en-US" smtClean="0"/>
              <a:t>‹#›</a:t>
            </a:fld>
            <a:endParaRPr lang="en-US"/>
          </a:p>
        </p:txBody>
      </p:sp>
    </p:spTree>
    <p:extLst>
      <p:ext uri="{BB962C8B-B14F-4D97-AF65-F5344CB8AC3E}">
        <p14:creationId xmlns:p14="http://schemas.microsoft.com/office/powerpoint/2010/main" val="845170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9981E6-7F0B-4523-BC79-AEAE573B1BCD}"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D5EF1-2648-4F14-A0E4-0D1739F31155}" type="slidenum">
              <a:rPr lang="en-US" smtClean="0"/>
              <a:t>‹#›</a:t>
            </a:fld>
            <a:endParaRPr lang="en-US"/>
          </a:p>
        </p:txBody>
      </p:sp>
    </p:spTree>
    <p:extLst>
      <p:ext uri="{BB962C8B-B14F-4D97-AF65-F5344CB8AC3E}">
        <p14:creationId xmlns:p14="http://schemas.microsoft.com/office/powerpoint/2010/main" val="3094054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9981E6-7F0B-4523-BC79-AEAE573B1BCD}"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D5EF1-2648-4F14-A0E4-0D1739F31155}" type="slidenum">
              <a:rPr lang="en-US" smtClean="0"/>
              <a:t>‹#›</a:t>
            </a:fld>
            <a:endParaRPr lang="en-US"/>
          </a:p>
        </p:txBody>
      </p:sp>
    </p:spTree>
    <p:extLst>
      <p:ext uri="{BB962C8B-B14F-4D97-AF65-F5344CB8AC3E}">
        <p14:creationId xmlns:p14="http://schemas.microsoft.com/office/powerpoint/2010/main" val="1354119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9981E6-7F0B-4523-BC79-AEAE573B1BCD}" type="datetimeFigureOut">
              <a:rPr lang="en-US" smtClean="0"/>
              <a:t>6/6/2019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CD5EF1-2648-4F14-A0E4-0D1739F31155}" type="slidenum">
              <a:rPr lang="en-US" smtClean="0"/>
              <a:t>‹#›</a:t>
            </a:fld>
            <a:endParaRPr lang="en-US"/>
          </a:p>
        </p:txBody>
      </p:sp>
    </p:spTree>
    <p:extLst>
      <p:ext uri="{BB962C8B-B14F-4D97-AF65-F5344CB8AC3E}">
        <p14:creationId xmlns:p14="http://schemas.microsoft.com/office/powerpoint/2010/main" val="3297530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9981E6-7F0B-4523-BC79-AEAE573B1BCD}"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CD5EF1-2648-4F14-A0E4-0D1739F31155}" type="slidenum">
              <a:rPr lang="en-US" smtClean="0"/>
              <a:t>‹#›</a:t>
            </a:fld>
            <a:endParaRPr lang="en-US"/>
          </a:p>
        </p:txBody>
      </p:sp>
    </p:spTree>
    <p:extLst>
      <p:ext uri="{BB962C8B-B14F-4D97-AF65-F5344CB8AC3E}">
        <p14:creationId xmlns:p14="http://schemas.microsoft.com/office/powerpoint/2010/main" val="4015477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9981E6-7F0B-4523-BC79-AEAE573B1BCD}" type="datetimeFigureOut">
              <a:rPr lang="en-US" smtClean="0"/>
              <a:t>6/6/2019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CD5EF1-2648-4F14-A0E4-0D1739F31155}" type="slidenum">
              <a:rPr lang="en-US" smtClean="0"/>
              <a:t>‹#›</a:t>
            </a:fld>
            <a:endParaRPr lang="en-US"/>
          </a:p>
        </p:txBody>
      </p:sp>
    </p:spTree>
    <p:extLst>
      <p:ext uri="{BB962C8B-B14F-4D97-AF65-F5344CB8AC3E}">
        <p14:creationId xmlns:p14="http://schemas.microsoft.com/office/powerpoint/2010/main" val="412211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9981E6-7F0B-4523-BC79-AEAE573B1BCD}" type="datetimeFigureOut">
              <a:rPr lang="en-US" smtClean="0"/>
              <a:t>6/6/2019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CD5EF1-2648-4F14-A0E4-0D1739F31155}" type="slidenum">
              <a:rPr lang="en-US" smtClean="0"/>
              <a:t>‹#›</a:t>
            </a:fld>
            <a:endParaRPr lang="en-US"/>
          </a:p>
        </p:txBody>
      </p:sp>
    </p:spTree>
    <p:extLst>
      <p:ext uri="{BB962C8B-B14F-4D97-AF65-F5344CB8AC3E}">
        <p14:creationId xmlns:p14="http://schemas.microsoft.com/office/powerpoint/2010/main" val="4252604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9981E6-7F0B-4523-BC79-AEAE573B1BCD}" type="datetimeFigureOut">
              <a:rPr lang="en-US" smtClean="0"/>
              <a:t>6/6/2019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CD5EF1-2648-4F14-A0E4-0D1739F31155}" type="slidenum">
              <a:rPr lang="en-US" smtClean="0"/>
              <a:t>‹#›</a:t>
            </a:fld>
            <a:endParaRPr lang="en-US"/>
          </a:p>
        </p:txBody>
      </p:sp>
    </p:spTree>
    <p:extLst>
      <p:ext uri="{BB962C8B-B14F-4D97-AF65-F5344CB8AC3E}">
        <p14:creationId xmlns:p14="http://schemas.microsoft.com/office/powerpoint/2010/main" val="2893725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9981E6-7F0B-4523-BC79-AEAE573B1BCD}"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CD5EF1-2648-4F14-A0E4-0D1739F31155}" type="slidenum">
              <a:rPr lang="en-US" smtClean="0"/>
              <a:t>‹#›</a:t>
            </a:fld>
            <a:endParaRPr lang="en-US"/>
          </a:p>
        </p:txBody>
      </p:sp>
    </p:spTree>
    <p:extLst>
      <p:ext uri="{BB962C8B-B14F-4D97-AF65-F5344CB8AC3E}">
        <p14:creationId xmlns:p14="http://schemas.microsoft.com/office/powerpoint/2010/main" val="85519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9981E6-7F0B-4523-BC79-AEAE573B1BCD}" type="datetimeFigureOut">
              <a:rPr lang="en-US" smtClean="0"/>
              <a:t>6/6/2019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CD5EF1-2648-4F14-A0E4-0D1739F31155}" type="slidenum">
              <a:rPr lang="en-US" smtClean="0"/>
              <a:t>‹#›</a:t>
            </a:fld>
            <a:endParaRPr lang="en-US"/>
          </a:p>
        </p:txBody>
      </p:sp>
    </p:spTree>
    <p:extLst>
      <p:ext uri="{BB962C8B-B14F-4D97-AF65-F5344CB8AC3E}">
        <p14:creationId xmlns:p14="http://schemas.microsoft.com/office/powerpoint/2010/main" val="450567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9981E6-7F0B-4523-BC79-AEAE573B1BCD}" type="datetimeFigureOut">
              <a:rPr lang="en-US" smtClean="0"/>
              <a:t>6/6/2019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CD5EF1-2648-4F14-A0E4-0D1739F31155}" type="slidenum">
              <a:rPr lang="en-US" smtClean="0"/>
              <a:t>‹#›</a:t>
            </a:fld>
            <a:endParaRPr lang="en-US"/>
          </a:p>
        </p:txBody>
      </p:sp>
    </p:spTree>
    <p:extLst>
      <p:ext uri="{BB962C8B-B14F-4D97-AF65-F5344CB8AC3E}">
        <p14:creationId xmlns:p14="http://schemas.microsoft.com/office/powerpoint/2010/main" val="37459440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B85E-FC62-486A-A70E-5E1931D93588}"/>
              </a:ext>
            </a:extLst>
          </p:cNvPr>
          <p:cNvSpPr>
            <a:spLocks noGrp="1"/>
          </p:cNvSpPr>
          <p:nvPr>
            <p:ph type="ctrTitle"/>
          </p:nvPr>
        </p:nvSpPr>
        <p:spPr/>
        <p:txBody>
          <a:bodyPr/>
          <a:lstStyle/>
          <a:p>
            <a:r>
              <a:rPr lang="en-US" dirty="0" err="1"/>
              <a:t>FraudFinder</a:t>
            </a:r>
            <a:r>
              <a:rPr lang="en-US" dirty="0"/>
              <a:t> 2.0 </a:t>
            </a:r>
            <a:br>
              <a:rPr lang="en-US" dirty="0"/>
            </a:br>
            <a:r>
              <a:rPr lang="en-US" dirty="0"/>
              <a:t>Product Study</a:t>
            </a:r>
          </a:p>
        </p:txBody>
      </p:sp>
      <p:sp>
        <p:nvSpPr>
          <p:cNvPr id="3" name="Subtitle 2">
            <a:extLst>
              <a:ext uri="{FF2B5EF4-FFF2-40B4-BE49-F238E27FC236}">
                <a16:creationId xmlns:a16="http://schemas.microsoft.com/office/drawing/2014/main" id="{E0F149AF-49D9-487B-A831-D200C51B13F8}"/>
              </a:ext>
            </a:extLst>
          </p:cNvPr>
          <p:cNvSpPr>
            <a:spLocks noGrp="1"/>
          </p:cNvSpPr>
          <p:nvPr>
            <p:ph type="subTitle" idx="1"/>
          </p:nvPr>
        </p:nvSpPr>
        <p:spPr>
          <a:xfrm>
            <a:off x="1524000" y="3509963"/>
            <a:ext cx="9144000" cy="1655762"/>
          </a:xfrm>
        </p:spPr>
        <p:txBody>
          <a:bodyPr/>
          <a:lstStyle/>
          <a:p>
            <a:r>
              <a:rPr lang="en-US" dirty="0"/>
              <a:t>Evan Miracle</a:t>
            </a:r>
          </a:p>
        </p:txBody>
      </p:sp>
    </p:spTree>
    <p:extLst>
      <p:ext uri="{BB962C8B-B14F-4D97-AF65-F5344CB8AC3E}">
        <p14:creationId xmlns:p14="http://schemas.microsoft.com/office/powerpoint/2010/main" val="3994720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1E92B-A594-4CD2-9685-2FD24B0B922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09DC487-BB71-4095-8163-1FF185B381A1}"/>
              </a:ext>
            </a:extLst>
          </p:cNvPr>
          <p:cNvSpPr>
            <a:spLocks noGrp="1"/>
          </p:cNvSpPr>
          <p:nvPr>
            <p:ph idx="1"/>
          </p:nvPr>
        </p:nvSpPr>
        <p:spPr/>
        <p:txBody>
          <a:bodyPr>
            <a:normAutofit/>
          </a:bodyPr>
          <a:lstStyle/>
          <a:p>
            <a:r>
              <a:rPr lang="en-US" dirty="0"/>
              <a:t>Monthly Recurring Revenue (MRR) </a:t>
            </a:r>
          </a:p>
          <a:p>
            <a:r>
              <a:rPr lang="en-US" dirty="0"/>
              <a:t>Customer Counts and Revenue Churn</a:t>
            </a:r>
          </a:p>
          <a:p>
            <a:r>
              <a:rPr lang="en-US" dirty="0"/>
              <a:t>Average Revenue Per Account (ARPA) / Revenue Per Transaction (RPT)</a:t>
            </a:r>
          </a:p>
          <a:p>
            <a:r>
              <a:rPr lang="en-US" dirty="0"/>
              <a:t>Customer Engagement (transactions)</a:t>
            </a:r>
          </a:p>
          <a:p>
            <a:r>
              <a:rPr lang="en-US" dirty="0"/>
              <a:t>Risk  </a:t>
            </a:r>
          </a:p>
          <a:p>
            <a:r>
              <a:rPr lang="en-US" dirty="0"/>
              <a:t>Customer Churn (survival)</a:t>
            </a:r>
          </a:p>
          <a:p>
            <a:pPr marL="0" indent="0">
              <a:buNone/>
            </a:pPr>
            <a:endParaRPr lang="en-US" dirty="0"/>
          </a:p>
          <a:p>
            <a:pPr marL="0" indent="0">
              <a:buNone/>
            </a:pPr>
            <a:r>
              <a:rPr lang="en-US" dirty="0"/>
              <a:t>Summary:  FraudFinder2.0 is growing, but </a:t>
            </a:r>
            <a:r>
              <a:rPr lang="en-US" dirty="0">
                <a:solidFill>
                  <a:srgbClr val="C00000"/>
                </a:solidFill>
              </a:rPr>
              <a:t>revenue is at risk</a:t>
            </a:r>
          </a:p>
          <a:p>
            <a:endParaRPr lang="en-US" dirty="0"/>
          </a:p>
        </p:txBody>
      </p:sp>
    </p:spTree>
    <p:extLst>
      <p:ext uri="{BB962C8B-B14F-4D97-AF65-F5344CB8AC3E}">
        <p14:creationId xmlns:p14="http://schemas.microsoft.com/office/powerpoint/2010/main" val="2606592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hart 14">
            <a:extLst>
              <a:ext uri="{FF2B5EF4-FFF2-40B4-BE49-F238E27FC236}">
                <a16:creationId xmlns:a16="http://schemas.microsoft.com/office/drawing/2014/main" id="{B0006B6F-6C07-4499-A163-82F589DA571F}"/>
              </a:ext>
            </a:extLst>
          </p:cNvPr>
          <p:cNvGraphicFramePr>
            <a:graphicFrameLocks/>
          </p:cNvGraphicFramePr>
          <p:nvPr>
            <p:extLst>
              <p:ext uri="{D42A27DB-BD31-4B8C-83A1-F6EECF244321}">
                <p14:modId xmlns:p14="http://schemas.microsoft.com/office/powerpoint/2010/main" val="1078718914"/>
              </p:ext>
            </p:extLst>
          </p:nvPr>
        </p:nvGraphicFramePr>
        <p:xfrm>
          <a:off x="299884" y="160033"/>
          <a:ext cx="11592232" cy="653793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Table 12">
            <a:extLst>
              <a:ext uri="{FF2B5EF4-FFF2-40B4-BE49-F238E27FC236}">
                <a16:creationId xmlns:a16="http://schemas.microsoft.com/office/drawing/2014/main" id="{EFBE2CDF-B957-49D0-9DD0-81F948B96132}"/>
              </a:ext>
            </a:extLst>
          </p:cNvPr>
          <p:cNvGraphicFramePr>
            <a:graphicFrameLocks noGrp="1"/>
          </p:cNvGraphicFramePr>
          <p:nvPr>
            <p:extLst>
              <p:ext uri="{D42A27DB-BD31-4B8C-83A1-F6EECF244321}">
                <p14:modId xmlns:p14="http://schemas.microsoft.com/office/powerpoint/2010/main" val="4185806492"/>
              </p:ext>
            </p:extLst>
          </p:nvPr>
        </p:nvGraphicFramePr>
        <p:xfrm>
          <a:off x="1542996" y="1109938"/>
          <a:ext cx="5323025" cy="1409700"/>
        </p:xfrm>
        <a:graphic>
          <a:graphicData uri="http://schemas.openxmlformats.org/drawingml/2006/table">
            <a:tbl>
              <a:tblPr>
                <a:tableStyleId>{2D5ABB26-0587-4C30-8999-92F81FD0307C}</a:tableStyleId>
              </a:tblPr>
              <a:tblGrid>
                <a:gridCol w="1920140">
                  <a:extLst>
                    <a:ext uri="{9D8B030D-6E8A-4147-A177-3AD203B41FA5}">
                      <a16:colId xmlns:a16="http://schemas.microsoft.com/office/drawing/2014/main" val="1889700843"/>
                    </a:ext>
                  </a:extLst>
                </a:gridCol>
                <a:gridCol w="1812189">
                  <a:extLst>
                    <a:ext uri="{9D8B030D-6E8A-4147-A177-3AD203B41FA5}">
                      <a16:colId xmlns:a16="http://schemas.microsoft.com/office/drawing/2014/main" val="2594422568"/>
                    </a:ext>
                  </a:extLst>
                </a:gridCol>
                <a:gridCol w="1590696">
                  <a:extLst>
                    <a:ext uri="{9D8B030D-6E8A-4147-A177-3AD203B41FA5}">
                      <a16:colId xmlns:a16="http://schemas.microsoft.com/office/drawing/2014/main" val="2453203243"/>
                    </a:ext>
                  </a:extLst>
                </a:gridCol>
              </a:tblGrid>
              <a:tr h="265692">
                <a:tc>
                  <a:txBody>
                    <a:bodyPr/>
                    <a:lstStyle/>
                    <a:p>
                      <a:pPr algn="ctr" fontAlgn="b"/>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sng" strike="noStrike" dirty="0">
                          <a:effectLst/>
                        </a:rPr>
                        <a:t>total revenue</a:t>
                      </a:r>
                      <a:endParaRPr lang="en-US" sz="1800" b="0" i="0" u="sng"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sng" strike="noStrike" dirty="0">
                          <a:effectLst/>
                        </a:rPr>
                        <a:t>growth </a:t>
                      </a:r>
                      <a:endParaRPr lang="en-US" sz="1800" b="0" i="0" u="sng"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50672034"/>
                  </a:ext>
                </a:extLst>
              </a:tr>
              <a:tr h="265692">
                <a:tc>
                  <a:txBody>
                    <a:bodyPr/>
                    <a:lstStyle/>
                    <a:p>
                      <a:pPr algn="ctr" fontAlgn="b"/>
                      <a:r>
                        <a:rPr lang="en-US" sz="1800" u="none" strike="noStrike">
                          <a:effectLst/>
                        </a:rPr>
                        <a:t>2010</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a:effectLst/>
                        </a:rPr>
                        <a:t>$12,975,758.93</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7578559"/>
                  </a:ext>
                </a:extLst>
              </a:tr>
              <a:tr h="265692">
                <a:tc>
                  <a:txBody>
                    <a:bodyPr/>
                    <a:lstStyle/>
                    <a:p>
                      <a:pPr algn="ctr" fontAlgn="b"/>
                      <a:r>
                        <a:rPr lang="en-US" sz="1800" u="none" strike="noStrike">
                          <a:effectLst/>
                        </a:rPr>
                        <a:t>2011</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dirty="0">
                          <a:effectLst/>
                        </a:rPr>
                        <a:t>$14,872,017.98</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a:effectLst/>
                        </a:rPr>
                        <a:t>14.6%</a:t>
                      </a:r>
                      <a:endParaRPr lang="en-US"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31123541"/>
                  </a:ext>
                </a:extLst>
              </a:tr>
              <a:tr h="265692">
                <a:tc>
                  <a:txBody>
                    <a:bodyPr/>
                    <a:lstStyle/>
                    <a:p>
                      <a:pPr algn="ctr" fontAlgn="b"/>
                      <a:r>
                        <a:rPr lang="en-US" sz="1800" u="none" strike="noStrike">
                          <a:effectLst/>
                        </a:rPr>
                        <a:t>2012</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a:effectLst/>
                        </a:rPr>
                        <a:t>$16,838,889.43</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dirty="0">
                          <a:effectLst/>
                        </a:rPr>
                        <a:t>13.2%</a:t>
                      </a:r>
                      <a:endParaRPr lang="en-US"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48275956"/>
                  </a:ext>
                </a:extLst>
              </a:tr>
              <a:tr h="265692">
                <a:tc>
                  <a:txBody>
                    <a:bodyPr/>
                    <a:lstStyle/>
                    <a:p>
                      <a:pPr algn="ctr" fontAlgn="b"/>
                      <a:r>
                        <a:rPr lang="en-US" sz="1800" u="none" strike="noStrike">
                          <a:effectLst/>
                        </a:rPr>
                        <a:t>up to 6/2013 </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dirty="0">
                          <a:effectLst/>
                        </a:rPr>
                        <a:t>$9,123,754.76</a:t>
                      </a:r>
                      <a:endParaRPr lang="en-U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dirty="0">
                          <a:effectLst/>
                        </a:rPr>
                        <a:t>8.4%</a:t>
                      </a:r>
                      <a:endParaRPr lang="en-US"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01455721"/>
                  </a:ext>
                </a:extLst>
              </a:tr>
            </a:tbl>
          </a:graphicData>
        </a:graphic>
      </p:graphicFrame>
    </p:spTree>
    <p:extLst>
      <p:ext uri="{BB962C8B-B14F-4D97-AF65-F5344CB8AC3E}">
        <p14:creationId xmlns:p14="http://schemas.microsoft.com/office/powerpoint/2010/main" val="3157408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962D5FD7-3459-40AE-882E-5DD343420E8D}"/>
              </a:ext>
            </a:extLst>
          </p:cNvPr>
          <p:cNvGraphicFramePr>
            <a:graphicFrameLocks/>
          </p:cNvGraphicFramePr>
          <p:nvPr>
            <p:extLst>
              <p:ext uri="{D42A27DB-BD31-4B8C-83A1-F6EECF244321}">
                <p14:modId xmlns:p14="http://schemas.microsoft.com/office/powerpoint/2010/main" val="2721128281"/>
              </p:ext>
            </p:extLst>
          </p:nvPr>
        </p:nvGraphicFramePr>
        <p:xfrm>
          <a:off x="7462684" y="176244"/>
          <a:ext cx="4429431" cy="629829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9E617315-9972-48C6-95FE-FDC5AFF87BA1}"/>
              </a:ext>
            </a:extLst>
          </p:cNvPr>
          <p:cNvGraphicFramePr>
            <a:graphicFrameLocks/>
          </p:cNvGraphicFramePr>
          <p:nvPr>
            <p:extLst>
              <p:ext uri="{D42A27DB-BD31-4B8C-83A1-F6EECF244321}">
                <p14:modId xmlns:p14="http://schemas.microsoft.com/office/powerpoint/2010/main" val="2428260658"/>
              </p:ext>
            </p:extLst>
          </p:nvPr>
        </p:nvGraphicFramePr>
        <p:xfrm>
          <a:off x="299885" y="205740"/>
          <a:ext cx="7162799" cy="629829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37502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AC2A1C03-280C-4A81-8FFB-D5DAE83AEE9A}"/>
              </a:ext>
            </a:extLst>
          </p:cNvPr>
          <p:cNvGraphicFramePr>
            <a:graphicFrameLocks/>
          </p:cNvGraphicFramePr>
          <p:nvPr>
            <p:extLst>
              <p:ext uri="{D42A27DB-BD31-4B8C-83A1-F6EECF244321}">
                <p14:modId xmlns:p14="http://schemas.microsoft.com/office/powerpoint/2010/main" val="1401609188"/>
              </p:ext>
            </p:extLst>
          </p:nvPr>
        </p:nvGraphicFramePr>
        <p:xfrm>
          <a:off x="6657473" y="194871"/>
          <a:ext cx="5273971" cy="439317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BD0D9D58-6ADF-4ACA-BEF4-96C93084D5CE}"/>
              </a:ext>
            </a:extLst>
          </p:cNvPr>
          <p:cNvGraphicFramePr>
            <a:graphicFrameLocks/>
          </p:cNvGraphicFramePr>
          <p:nvPr>
            <p:extLst>
              <p:ext uri="{D42A27DB-BD31-4B8C-83A1-F6EECF244321}">
                <p14:modId xmlns:p14="http://schemas.microsoft.com/office/powerpoint/2010/main" val="3329159746"/>
              </p:ext>
            </p:extLst>
          </p:nvPr>
        </p:nvGraphicFramePr>
        <p:xfrm>
          <a:off x="260555" y="194872"/>
          <a:ext cx="5879173" cy="446876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Table 5">
            <a:extLst>
              <a:ext uri="{FF2B5EF4-FFF2-40B4-BE49-F238E27FC236}">
                <a16:creationId xmlns:a16="http://schemas.microsoft.com/office/drawing/2014/main" id="{F0F5178F-3E7B-454B-B841-618F8764A8FF}"/>
              </a:ext>
            </a:extLst>
          </p:cNvPr>
          <p:cNvGraphicFramePr>
            <a:graphicFrameLocks noGrp="1"/>
          </p:cNvGraphicFramePr>
          <p:nvPr>
            <p:extLst>
              <p:ext uri="{D42A27DB-BD31-4B8C-83A1-F6EECF244321}">
                <p14:modId xmlns:p14="http://schemas.microsoft.com/office/powerpoint/2010/main" val="3581578607"/>
              </p:ext>
            </p:extLst>
          </p:nvPr>
        </p:nvGraphicFramePr>
        <p:xfrm>
          <a:off x="500825" y="5154368"/>
          <a:ext cx="11277806" cy="1653920"/>
        </p:xfrm>
        <a:graphic>
          <a:graphicData uri="http://schemas.openxmlformats.org/drawingml/2006/table">
            <a:tbl>
              <a:tblPr>
                <a:tableStyleId>{7E9639D4-E3E2-4D34-9284-5A2195B3D0D7}</a:tableStyleId>
              </a:tblPr>
              <a:tblGrid>
                <a:gridCol w="2913193">
                  <a:extLst>
                    <a:ext uri="{9D8B030D-6E8A-4147-A177-3AD203B41FA5}">
                      <a16:colId xmlns:a16="http://schemas.microsoft.com/office/drawing/2014/main" val="2094801201"/>
                    </a:ext>
                  </a:extLst>
                </a:gridCol>
                <a:gridCol w="2509553">
                  <a:extLst>
                    <a:ext uri="{9D8B030D-6E8A-4147-A177-3AD203B41FA5}">
                      <a16:colId xmlns:a16="http://schemas.microsoft.com/office/drawing/2014/main" val="1027225158"/>
                    </a:ext>
                  </a:extLst>
                </a:gridCol>
                <a:gridCol w="3196546">
                  <a:extLst>
                    <a:ext uri="{9D8B030D-6E8A-4147-A177-3AD203B41FA5}">
                      <a16:colId xmlns:a16="http://schemas.microsoft.com/office/drawing/2014/main" val="474957019"/>
                    </a:ext>
                  </a:extLst>
                </a:gridCol>
                <a:gridCol w="2658514">
                  <a:extLst>
                    <a:ext uri="{9D8B030D-6E8A-4147-A177-3AD203B41FA5}">
                      <a16:colId xmlns:a16="http://schemas.microsoft.com/office/drawing/2014/main" val="4077185455"/>
                    </a:ext>
                  </a:extLst>
                </a:gridCol>
              </a:tblGrid>
              <a:tr h="230239">
                <a:tc>
                  <a:txBody>
                    <a:bodyPr/>
                    <a:lstStyle/>
                    <a:p>
                      <a:pPr algn="ctr" fontAlgn="b"/>
                      <a:endParaRPr lang="en-US" sz="1800" b="1" i="0" u="none" strike="noStrike" dirty="0">
                        <a:solidFill>
                          <a:srgbClr val="000000"/>
                        </a:solidFill>
                        <a:effectLst/>
                        <a:latin typeface="Calibri" panose="020F0502020204030204" pitchFamily="34" charset="0"/>
                      </a:endParaRPr>
                    </a:p>
                  </a:txBody>
                  <a:tcPr marL="7620" marR="7620" marT="7620" marB="0" anchor="b">
                    <a:lnL w="6350" cap="flat" cmpd="sng" algn="ctr">
                      <a:noFill/>
                      <a:prstDash val="solid"/>
                      <a:miter lim="800000"/>
                    </a:lnL>
                    <a:lnR>
                      <a:noFill/>
                    </a:lnR>
                    <a:lnT w="6350" cap="flat" cmpd="sng" algn="ctr">
                      <a:noFill/>
                      <a:prstDash val="solid"/>
                      <a:miter lim="800000"/>
                    </a:lnT>
                    <a:lnB>
                      <a:noFill/>
                    </a:lnB>
                    <a:lnTlToBr w="12700" cmpd="sng">
                      <a:noFill/>
                      <a:prstDash val="solid"/>
                    </a:lnTlToBr>
                    <a:lnBlToTr w="12700" cmpd="sng">
                      <a:noFill/>
                      <a:prstDash val="solid"/>
                    </a:lnBlToTr>
                  </a:tcPr>
                </a:tc>
                <a:tc>
                  <a:txBody>
                    <a:bodyPr/>
                    <a:lstStyle/>
                    <a:p>
                      <a:pPr algn="ctr" fontAlgn="b"/>
                      <a:r>
                        <a:rPr lang="en-US" sz="1800" b="1" u="none" strike="noStrike" dirty="0">
                          <a:effectLst/>
                        </a:rPr>
                        <a:t>2010</a:t>
                      </a:r>
                      <a:endParaRPr lang="en-US" sz="1800" b="1" i="0" u="none" strike="noStrike" dirty="0">
                        <a:solidFill>
                          <a:srgbClr val="000000"/>
                        </a:solidFill>
                        <a:effectLst/>
                        <a:latin typeface="Calibri" panose="020F0502020204030204" pitchFamily="34" charset="0"/>
                      </a:endParaRPr>
                    </a:p>
                  </a:txBody>
                  <a:tcPr marL="7620" marR="7620" marT="7620" marB="0" anchor="b">
                    <a:lnL>
                      <a:noFill/>
                    </a:lnL>
                    <a:lnR>
                      <a:noFill/>
                    </a:lnR>
                    <a:lnT w="6350" cap="flat" cmpd="sng" algn="ctr">
                      <a:noFill/>
                      <a:prstDash val="solid"/>
                      <a:miter lim="800000"/>
                    </a:lnT>
                    <a:lnB>
                      <a:noFill/>
                    </a:lnB>
                    <a:lnTlToBr w="12700" cmpd="sng">
                      <a:noFill/>
                      <a:prstDash val="solid"/>
                    </a:lnTlToBr>
                    <a:lnBlToTr w="12700" cmpd="sng">
                      <a:noFill/>
                      <a:prstDash val="solid"/>
                    </a:lnBlToTr>
                  </a:tcPr>
                </a:tc>
                <a:tc>
                  <a:txBody>
                    <a:bodyPr/>
                    <a:lstStyle/>
                    <a:p>
                      <a:pPr algn="ctr" fontAlgn="b"/>
                      <a:r>
                        <a:rPr lang="en-US" sz="1800" b="1" u="none" strike="noStrike" dirty="0">
                          <a:effectLst/>
                        </a:rPr>
                        <a:t>2011</a:t>
                      </a:r>
                      <a:endParaRPr lang="en-US" sz="1800" b="1" i="0" u="none" strike="noStrike" dirty="0">
                        <a:solidFill>
                          <a:srgbClr val="000000"/>
                        </a:solidFill>
                        <a:effectLst/>
                        <a:latin typeface="Calibri" panose="020F0502020204030204" pitchFamily="34" charset="0"/>
                      </a:endParaRPr>
                    </a:p>
                  </a:txBody>
                  <a:tcPr marL="7620" marR="7620" marT="7620" marB="0" anchor="b">
                    <a:lnL>
                      <a:noFill/>
                    </a:lnL>
                    <a:lnR>
                      <a:noFill/>
                    </a:lnR>
                    <a:lnT w="6350" cap="flat" cmpd="sng" algn="ctr">
                      <a:noFill/>
                      <a:prstDash val="solid"/>
                      <a:miter lim="800000"/>
                    </a:lnT>
                    <a:lnB>
                      <a:noFill/>
                    </a:lnB>
                    <a:lnTlToBr w="12700" cmpd="sng">
                      <a:noFill/>
                      <a:prstDash val="solid"/>
                    </a:lnTlToBr>
                    <a:lnBlToTr w="12700" cmpd="sng">
                      <a:noFill/>
                      <a:prstDash val="solid"/>
                    </a:lnBlToTr>
                  </a:tcPr>
                </a:tc>
                <a:tc>
                  <a:txBody>
                    <a:bodyPr/>
                    <a:lstStyle/>
                    <a:p>
                      <a:pPr algn="ctr" fontAlgn="b"/>
                      <a:r>
                        <a:rPr lang="en-US" sz="1800" b="1" u="none" strike="noStrike" dirty="0">
                          <a:effectLst/>
                        </a:rPr>
                        <a:t>2012</a:t>
                      </a:r>
                      <a:endParaRPr lang="en-US" sz="1800" b="1" i="0" u="none" strike="noStrike" dirty="0">
                        <a:solidFill>
                          <a:srgbClr val="000000"/>
                        </a:solidFill>
                        <a:effectLst/>
                        <a:latin typeface="Calibri" panose="020F0502020204030204" pitchFamily="34" charset="0"/>
                      </a:endParaRPr>
                    </a:p>
                  </a:txBody>
                  <a:tcPr marL="7620" marR="7620" marT="7620" marB="0" anchor="b">
                    <a:lnL>
                      <a:noFill/>
                    </a:lnL>
                    <a:lnR w="6350" cap="flat" cmpd="sng" algn="ctr">
                      <a:noFill/>
                      <a:prstDash val="solid"/>
                      <a:miter lim="800000"/>
                    </a:lnR>
                    <a:lnT w="6350" cap="flat" cmpd="sng" algn="ctr">
                      <a:noFill/>
                      <a:prstDash val="solid"/>
                      <a:miter lim="800000"/>
                    </a:lnT>
                    <a:lnB>
                      <a:noFill/>
                    </a:lnB>
                    <a:lnTlToBr w="12700" cmpd="sng">
                      <a:noFill/>
                      <a:prstDash val="solid"/>
                    </a:lnTlToBr>
                    <a:lnBlToTr w="12700" cmpd="sng">
                      <a:noFill/>
                      <a:prstDash val="solid"/>
                    </a:lnBlToTr>
                  </a:tcPr>
                </a:tc>
                <a:extLst>
                  <a:ext uri="{0D108BD9-81ED-4DB2-BD59-A6C34878D82A}">
                    <a16:rowId xmlns:a16="http://schemas.microsoft.com/office/drawing/2014/main" val="3005693220"/>
                  </a:ext>
                </a:extLst>
              </a:tr>
              <a:tr h="205348">
                <a:tc>
                  <a:txBody>
                    <a:bodyPr/>
                    <a:lstStyle/>
                    <a:p>
                      <a:pPr algn="ctr" fontAlgn="b"/>
                      <a:r>
                        <a:rPr lang="en-US" sz="1600" u="none" strike="noStrike" dirty="0">
                          <a:effectLst/>
                        </a:rPr>
                        <a:t>Average RPT</a:t>
                      </a:r>
                      <a:endParaRPr lang="en-US" sz="1600" b="0" i="0" u="none" strike="noStrike" dirty="0">
                        <a:solidFill>
                          <a:srgbClr val="000000"/>
                        </a:solidFill>
                        <a:effectLst/>
                        <a:latin typeface="Calibri" panose="020F0502020204030204" pitchFamily="34" charset="0"/>
                      </a:endParaRPr>
                    </a:p>
                  </a:txBody>
                  <a:tcPr marL="7620" marR="7620" marT="7620" marB="0" anchor="b">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dirty="0">
                          <a:solidFill>
                            <a:srgbClr val="C00000"/>
                          </a:solidFill>
                          <a:effectLst/>
                        </a:rPr>
                        <a:t>$116.57 </a:t>
                      </a:r>
                      <a:endParaRPr lang="en-US" sz="1600" b="0" i="0" u="none" strike="noStrike" dirty="0">
                        <a:solidFill>
                          <a:srgbClr val="C00000"/>
                        </a:solidFill>
                        <a:effectLst/>
                        <a:latin typeface="Calibri" panose="020F0502020204030204" pitchFamily="34"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dirty="0">
                          <a:solidFill>
                            <a:srgbClr val="C00000"/>
                          </a:solidFill>
                          <a:effectLst/>
                        </a:rPr>
                        <a:t>$46.28 </a:t>
                      </a:r>
                      <a:endParaRPr lang="en-US" sz="1600" b="0" i="0" u="none" strike="noStrike" dirty="0">
                        <a:solidFill>
                          <a:srgbClr val="C00000"/>
                        </a:solidFill>
                        <a:effectLst/>
                        <a:latin typeface="Calibri" panose="020F0502020204030204" pitchFamily="34"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dirty="0">
                          <a:solidFill>
                            <a:srgbClr val="C00000"/>
                          </a:solidFill>
                          <a:effectLst/>
                        </a:rPr>
                        <a:t>$31.00 </a:t>
                      </a:r>
                      <a:endParaRPr lang="en-US" sz="1600" b="0" i="0" u="none" strike="noStrike" dirty="0">
                        <a:solidFill>
                          <a:srgbClr val="C00000"/>
                        </a:solidFill>
                        <a:effectLst/>
                        <a:latin typeface="Calibri" panose="020F0502020204030204" pitchFamily="34" charset="0"/>
                      </a:endParaRPr>
                    </a:p>
                  </a:txBody>
                  <a:tcPr marL="7620" marR="7620" marT="7620" marB="0" anchor="b">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10818923"/>
                  </a:ext>
                </a:extLst>
              </a:tr>
              <a:tr h="205348">
                <a:tc>
                  <a:txBody>
                    <a:bodyPr/>
                    <a:lstStyle/>
                    <a:p>
                      <a:pPr algn="ctr" fontAlgn="b"/>
                      <a:r>
                        <a:rPr lang="en-US" sz="1600" u="none" strike="noStrike" dirty="0">
                          <a:effectLst/>
                        </a:rPr>
                        <a:t>Median RPT</a:t>
                      </a:r>
                      <a:endParaRPr lang="en-US" sz="1600" b="0" i="0" u="none" strike="noStrike" dirty="0">
                        <a:solidFill>
                          <a:srgbClr val="000000"/>
                        </a:solidFill>
                        <a:effectLst/>
                        <a:latin typeface="Calibri" panose="020F0502020204030204" pitchFamily="34" charset="0"/>
                      </a:endParaRPr>
                    </a:p>
                  </a:txBody>
                  <a:tcPr marL="7620" marR="7620" marT="7620" marB="0" anchor="b">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dirty="0">
                          <a:effectLst/>
                        </a:rPr>
                        <a:t>$0.0400 </a:t>
                      </a:r>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dirty="0">
                          <a:effectLst/>
                        </a:rPr>
                        <a:t>$0.0415 </a:t>
                      </a:r>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dirty="0">
                          <a:effectLst/>
                        </a:rPr>
                        <a:t>$0.0489 </a:t>
                      </a:r>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552145589"/>
                  </a:ext>
                </a:extLst>
              </a:tr>
              <a:tr h="308800">
                <a:tc>
                  <a:txBody>
                    <a:bodyPr/>
                    <a:lstStyle/>
                    <a:p>
                      <a:pPr algn="ctr" fontAlgn="b"/>
                      <a:r>
                        <a:rPr lang="en-US" sz="1600" u="none" strike="noStrike" dirty="0">
                          <a:effectLst/>
                        </a:rPr>
                        <a:t>Average # transactions</a:t>
                      </a:r>
                      <a:endParaRPr lang="en-US" sz="1600" b="0" i="0" u="none" strike="noStrike" dirty="0">
                        <a:solidFill>
                          <a:srgbClr val="000000"/>
                        </a:solidFill>
                        <a:effectLst/>
                        <a:latin typeface="Calibri" panose="020F0502020204030204" pitchFamily="34" charset="0"/>
                      </a:endParaRPr>
                    </a:p>
                  </a:txBody>
                  <a:tcPr marL="7620" marR="7620" marT="7620" marB="0" anchor="b">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dirty="0">
                          <a:effectLst/>
                        </a:rPr>
                        <a:t>860291</a:t>
                      </a:r>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dirty="0">
                          <a:effectLst/>
                        </a:rPr>
                        <a:t>1144050</a:t>
                      </a:r>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dirty="0">
                          <a:effectLst/>
                        </a:rPr>
                        <a:t>1334759</a:t>
                      </a:r>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849406466"/>
                  </a:ext>
                </a:extLst>
              </a:tr>
              <a:tr h="205348">
                <a:tc>
                  <a:txBody>
                    <a:bodyPr/>
                    <a:lstStyle/>
                    <a:p>
                      <a:pPr algn="ctr" fontAlgn="b"/>
                      <a:r>
                        <a:rPr lang="en-US" sz="1600" u="none" strike="noStrike" dirty="0">
                          <a:effectLst/>
                        </a:rPr>
                        <a:t>Median # transactions</a:t>
                      </a:r>
                      <a:endParaRPr lang="en-US" sz="1600" b="0" i="0" u="none" strike="noStrike" dirty="0">
                        <a:solidFill>
                          <a:srgbClr val="000000"/>
                        </a:solidFill>
                        <a:effectLst/>
                        <a:latin typeface="Calibri" panose="020F0502020204030204" pitchFamily="34" charset="0"/>
                      </a:endParaRPr>
                    </a:p>
                  </a:txBody>
                  <a:tcPr marL="7620" marR="7620" marT="7620" marB="0" anchor="b">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effectLst/>
                        </a:rPr>
                        <a:t>37687</a:t>
                      </a:r>
                      <a:endParaRPr lang="en-US"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a:effectLst/>
                        </a:rPr>
                        <a:t>40783</a:t>
                      </a:r>
                      <a:endParaRPr lang="en-US"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ctr" fontAlgn="b"/>
                      <a:r>
                        <a:rPr lang="en-US" sz="1600" u="none" strike="noStrike" dirty="0">
                          <a:effectLst/>
                        </a:rPr>
                        <a:t>41904</a:t>
                      </a:r>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80465021"/>
                  </a:ext>
                </a:extLst>
              </a:tr>
              <a:tr h="308800">
                <a:tc>
                  <a:txBody>
                    <a:bodyPr/>
                    <a:lstStyle/>
                    <a:p>
                      <a:pPr algn="ctr" fontAlgn="b"/>
                      <a:r>
                        <a:rPr lang="en-US" sz="1600" u="none" strike="noStrike" dirty="0">
                          <a:effectLst/>
                        </a:rPr>
                        <a:t>Active transaction customers</a:t>
                      </a:r>
                      <a:endParaRPr lang="en-US" sz="1600" b="0" i="0" u="none" strike="noStrike" dirty="0">
                        <a:solidFill>
                          <a:srgbClr val="000000"/>
                        </a:solidFill>
                        <a:effectLst/>
                        <a:latin typeface="Calibri" panose="020F0502020204030204" pitchFamily="34" charset="0"/>
                      </a:endParaRPr>
                    </a:p>
                  </a:txBody>
                  <a:tcPr marL="7620" marR="7620" marT="7620" marB="0" anchor="b">
                    <a:lnL w="6350" cap="flat" cmpd="sng" algn="ctr">
                      <a:noFill/>
                      <a:prstDash val="solid"/>
                      <a:miter lim="800000"/>
                    </a:lnL>
                    <a:lnR>
                      <a:noFill/>
                    </a:lnR>
                    <a:lnT>
                      <a:noFill/>
                    </a:lnT>
                    <a:lnB w="6350" cap="flat" cmpd="sng" algn="ctr">
                      <a:noFill/>
                      <a:prstDash val="solid"/>
                      <a:miter lim="800000"/>
                    </a:lnB>
                    <a:lnTlToBr w="12700" cmpd="sng">
                      <a:noFill/>
                      <a:prstDash val="solid"/>
                    </a:lnTlToBr>
                    <a:lnBlToTr w="12700" cmpd="sng">
                      <a:noFill/>
                      <a:prstDash val="solid"/>
                    </a:lnBlToTr>
                  </a:tcPr>
                </a:tc>
                <a:tc>
                  <a:txBody>
                    <a:bodyPr/>
                    <a:lstStyle/>
                    <a:p>
                      <a:pPr algn="ctr" fontAlgn="b"/>
                      <a:r>
                        <a:rPr lang="en-US" sz="1600" u="none" strike="noStrike" dirty="0">
                          <a:effectLst/>
                        </a:rPr>
                        <a:t>1124</a:t>
                      </a:r>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w="6350" cap="flat" cmpd="sng" algn="ctr">
                      <a:noFill/>
                      <a:prstDash val="solid"/>
                      <a:miter lim="800000"/>
                    </a:lnB>
                    <a:lnTlToBr w="12700" cmpd="sng">
                      <a:noFill/>
                      <a:prstDash val="solid"/>
                    </a:lnTlToBr>
                    <a:lnBlToTr w="12700" cmpd="sng">
                      <a:noFill/>
                      <a:prstDash val="solid"/>
                    </a:lnBlToTr>
                  </a:tcPr>
                </a:tc>
                <a:tc>
                  <a:txBody>
                    <a:bodyPr/>
                    <a:lstStyle/>
                    <a:p>
                      <a:pPr algn="ctr" fontAlgn="b"/>
                      <a:r>
                        <a:rPr lang="en-US" sz="1600" u="none" strike="noStrike" dirty="0">
                          <a:effectLst/>
                        </a:rPr>
                        <a:t>1420</a:t>
                      </a:r>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w="6350" cap="flat" cmpd="sng" algn="ctr">
                      <a:noFill/>
                      <a:prstDash val="solid"/>
                      <a:miter lim="800000"/>
                    </a:lnB>
                    <a:lnTlToBr w="12700" cmpd="sng">
                      <a:noFill/>
                      <a:prstDash val="solid"/>
                    </a:lnTlToBr>
                    <a:lnBlToTr w="12700" cmpd="sng">
                      <a:noFill/>
                      <a:prstDash val="solid"/>
                    </a:lnBlToTr>
                  </a:tcPr>
                </a:tc>
                <a:tc>
                  <a:txBody>
                    <a:bodyPr/>
                    <a:lstStyle/>
                    <a:p>
                      <a:pPr algn="ctr" fontAlgn="b"/>
                      <a:r>
                        <a:rPr lang="en-US" sz="1600" u="none" strike="noStrike" dirty="0">
                          <a:effectLst/>
                        </a:rPr>
                        <a:t>1763</a:t>
                      </a:r>
                      <a:endParaRPr lang="en-US" sz="1600" b="0" i="0" u="none" strike="noStrike" dirty="0">
                        <a:solidFill>
                          <a:srgbClr val="000000"/>
                        </a:solidFill>
                        <a:effectLst/>
                        <a:latin typeface="Calibri" panose="020F0502020204030204" pitchFamily="34" charset="0"/>
                      </a:endParaRPr>
                    </a:p>
                  </a:txBody>
                  <a:tcPr marL="7620" marR="7620" marT="7620" marB="0" anchor="b">
                    <a:lnL>
                      <a:noFill/>
                    </a:lnL>
                    <a:lnR w="6350" cap="flat" cmpd="sng" algn="ctr">
                      <a:noFill/>
                      <a:prstDash val="solid"/>
                      <a:miter lim="800000"/>
                    </a:lnR>
                    <a:lnT>
                      <a:noFill/>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011302342"/>
                  </a:ext>
                </a:extLst>
              </a:tr>
            </a:tbl>
          </a:graphicData>
        </a:graphic>
      </p:graphicFrame>
      <p:sp>
        <p:nvSpPr>
          <p:cNvPr id="2" name="Rectangle 1">
            <a:extLst>
              <a:ext uri="{FF2B5EF4-FFF2-40B4-BE49-F238E27FC236}">
                <a16:creationId xmlns:a16="http://schemas.microsoft.com/office/drawing/2014/main" id="{ADFAB1BB-A834-4278-AA2F-127C569CCE33}"/>
              </a:ext>
            </a:extLst>
          </p:cNvPr>
          <p:cNvSpPr/>
          <p:nvPr/>
        </p:nvSpPr>
        <p:spPr>
          <a:xfrm>
            <a:off x="526877" y="4785036"/>
            <a:ext cx="2809808" cy="400110"/>
          </a:xfrm>
          <a:prstGeom prst="rect">
            <a:avLst/>
          </a:prstGeom>
        </p:spPr>
        <p:txBody>
          <a:bodyPr wrap="none">
            <a:spAutoFit/>
          </a:bodyPr>
          <a:lstStyle/>
          <a:p>
            <a:pPr algn="ctr" fontAlgn="b"/>
            <a:r>
              <a:rPr lang="en-US" sz="2000" b="1" dirty="0">
                <a:solidFill>
                  <a:srgbClr val="000000"/>
                </a:solidFill>
                <a:latin typeface="Calibri" panose="020F0502020204030204" pitchFamily="34" charset="0"/>
              </a:rPr>
              <a:t>Revenue per Transaction</a:t>
            </a:r>
          </a:p>
        </p:txBody>
      </p:sp>
      <p:cxnSp>
        <p:nvCxnSpPr>
          <p:cNvPr id="7" name="Straight Connector 6">
            <a:extLst>
              <a:ext uri="{FF2B5EF4-FFF2-40B4-BE49-F238E27FC236}">
                <a16:creationId xmlns:a16="http://schemas.microsoft.com/office/drawing/2014/main" id="{CD606E2D-9C31-47B7-B7EC-3F114A4697F3}"/>
              </a:ext>
            </a:extLst>
          </p:cNvPr>
          <p:cNvCxnSpPr/>
          <p:nvPr/>
        </p:nvCxnSpPr>
        <p:spPr>
          <a:xfrm>
            <a:off x="526877" y="5154368"/>
            <a:ext cx="10574260" cy="307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568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1F7C6-3601-4B11-821A-5C236A260D72}"/>
              </a:ext>
            </a:extLst>
          </p:cNvPr>
          <p:cNvSpPr>
            <a:spLocks noGrp="1"/>
          </p:cNvSpPr>
          <p:nvPr>
            <p:ph type="title"/>
          </p:nvPr>
        </p:nvSpPr>
        <p:spPr/>
        <p:txBody>
          <a:bodyPr>
            <a:normAutofit/>
          </a:bodyPr>
          <a:lstStyle/>
          <a:p>
            <a:r>
              <a:rPr lang="en-US" sz="2800" dirty="0"/>
              <a:t>Revenue per transaction (RPT) analysis for 2012 revealed significant number of inactive subscribers </a:t>
            </a:r>
            <a:r>
              <a:rPr lang="en-US" sz="2800" dirty="0">
                <a:solidFill>
                  <a:srgbClr val="C00000"/>
                </a:solidFill>
              </a:rPr>
              <a:t>putting revenue at risk</a:t>
            </a:r>
          </a:p>
        </p:txBody>
      </p:sp>
      <p:graphicFrame>
        <p:nvGraphicFramePr>
          <p:cNvPr id="7" name="Table 6">
            <a:extLst>
              <a:ext uri="{FF2B5EF4-FFF2-40B4-BE49-F238E27FC236}">
                <a16:creationId xmlns:a16="http://schemas.microsoft.com/office/drawing/2014/main" id="{B4F5F838-40E0-4B4D-9649-F7D0952AEB7C}"/>
              </a:ext>
            </a:extLst>
          </p:cNvPr>
          <p:cNvGraphicFramePr>
            <a:graphicFrameLocks noGrp="1"/>
          </p:cNvGraphicFramePr>
          <p:nvPr>
            <p:extLst>
              <p:ext uri="{D42A27DB-BD31-4B8C-83A1-F6EECF244321}">
                <p14:modId xmlns:p14="http://schemas.microsoft.com/office/powerpoint/2010/main" val="303840341"/>
              </p:ext>
            </p:extLst>
          </p:nvPr>
        </p:nvGraphicFramePr>
        <p:xfrm>
          <a:off x="988141" y="1965489"/>
          <a:ext cx="10515600" cy="3630110"/>
        </p:xfrm>
        <a:graphic>
          <a:graphicData uri="http://schemas.openxmlformats.org/drawingml/2006/table">
            <a:tbl>
              <a:tblPr>
                <a:tableStyleId>{7E9639D4-E3E2-4D34-9284-5A2195B3D0D7}</a:tableStyleId>
              </a:tblPr>
              <a:tblGrid>
                <a:gridCol w="8155859">
                  <a:extLst>
                    <a:ext uri="{9D8B030D-6E8A-4147-A177-3AD203B41FA5}">
                      <a16:colId xmlns:a16="http://schemas.microsoft.com/office/drawing/2014/main" val="284147773"/>
                    </a:ext>
                  </a:extLst>
                </a:gridCol>
                <a:gridCol w="2359741">
                  <a:extLst>
                    <a:ext uri="{9D8B030D-6E8A-4147-A177-3AD203B41FA5}">
                      <a16:colId xmlns:a16="http://schemas.microsoft.com/office/drawing/2014/main" val="2591917994"/>
                    </a:ext>
                  </a:extLst>
                </a:gridCol>
              </a:tblGrid>
              <a:tr h="394490">
                <a:tc gridSpan="2">
                  <a:txBody>
                    <a:bodyPr/>
                    <a:lstStyle/>
                    <a:p>
                      <a:pPr algn="l" fontAlgn="b"/>
                      <a:endParaRPr lang="en-US" sz="2000" b="0" i="0" u="none" strike="noStrike" dirty="0">
                        <a:solidFill>
                          <a:srgbClr val="000000"/>
                        </a:solidFill>
                        <a:effectLst/>
                        <a:latin typeface="Calibri" panose="020F0502020204030204" pitchFamily="34" charset="0"/>
                      </a:endParaRPr>
                    </a:p>
                  </a:txBody>
                  <a:tcPr marL="7620" marR="7620" marT="7620" marB="0" anchor="b">
                    <a:lnL w="6350" cap="flat" cmpd="sng" algn="ctr">
                      <a:noFill/>
                      <a:prstDash val="solid"/>
                      <a:miter lim="800000"/>
                    </a:lnL>
                    <a:lnR w="6350" cap="flat" cmpd="sng" algn="ctr">
                      <a:noFill/>
                      <a:prstDash val="solid"/>
                      <a:miter lim="800000"/>
                    </a:lnR>
                    <a:lnT w="6350" cap="flat" cmpd="sng" algn="ctr">
                      <a:noFill/>
                      <a:prstDash val="solid"/>
                      <a:miter lim="800000"/>
                    </a:lnT>
                    <a:lnB>
                      <a:noFill/>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4277847920"/>
                  </a:ext>
                </a:extLst>
              </a:tr>
              <a:tr h="394490">
                <a:tc>
                  <a:txBody>
                    <a:bodyPr/>
                    <a:lstStyle/>
                    <a:p>
                      <a:pPr algn="l" fontAlgn="b"/>
                      <a:r>
                        <a:rPr lang="en-US" sz="2000" u="none" strike="noStrike" dirty="0">
                          <a:effectLst/>
                        </a:rPr>
                        <a:t>% active in the top 100 revenue generators</a:t>
                      </a:r>
                      <a:endParaRPr lang="en-US" sz="2000" b="0" i="0" u="none" strike="noStrike" dirty="0">
                        <a:solidFill>
                          <a:srgbClr val="000000"/>
                        </a:solidFill>
                        <a:effectLst/>
                        <a:latin typeface="Calibri" panose="020F0502020204030204" pitchFamily="34" charset="0"/>
                      </a:endParaRPr>
                    </a:p>
                  </a:txBody>
                  <a:tcPr marL="7620" marR="7620" marT="7620" marB="0" anchor="b">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algn="l" fontAlgn="b"/>
                      <a:r>
                        <a:rPr lang="en-US" sz="2000" u="none" strike="noStrike" dirty="0">
                          <a:effectLst/>
                        </a:rPr>
                        <a:t>40</a:t>
                      </a:r>
                      <a:endParaRPr lang="en-US" sz="2000" b="0" i="0" u="none" strike="noStrike" dirty="0">
                        <a:solidFill>
                          <a:srgbClr val="000000"/>
                        </a:solidFill>
                        <a:effectLst/>
                        <a:latin typeface="Calibri" panose="020F0502020204030204" pitchFamily="34" charset="0"/>
                      </a:endParaRPr>
                    </a:p>
                  </a:txBody>
                  <a:tcPr marL="7620" marR="7620" marT="7620" marB="0" anchor="b">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236079702"/>
                  </a:ext>
                </a:extLst>
              </a:tr>
              <a:tr h="394490">
                <a:tc>
                  <a:txBody>
                    <a:bodyPr/>
                    <a:lstStyle/>
                    <a:p>
                      <a:pPr algn="l" fontAlgn="b"/>
                      <a:r>
                        <a:rPr lang="en-US" sz="2800" u="none" strike="noStrike" kern="1200" dirty="0">
                          <a:solidFill>
                            <a:srgbClr val="C00000"/>
                          </a:solidFill>
                          <a:effectLst/>
                          <a:latin typeface="+mn-lt"/>
                          <a:ea typeface="+mn-ea"/>
                          <a:cs typeface="+mn-cs"/>
                        </a:rPr>
                        <a:t>% inactive in the top 100 revenue generators</a:t>
                      </a:r>
                    </a:p>
                  </a:txBody>
                  <a:tcPr marL="7620" marR="7620" marT="7620" marB="0" anchor="b">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algn="l" fontAlgn="b"/>
                      <a:r>
                        <a:rPr lang="en-US" sz="2800" u="none" strike="noStrike" kern="1200" dirty="0">
                          <a:solidFill>
                            <a:srgbClr val="C00000"/>
                          </a:solidFill>
                          <a:effectLst/>
                          <a:latin typeface="+mn-lt"/>
                          <a:ea typeface="+mn-ea"/>
                          <a:cs typeface="+mn-cs"/>
                        </a:rPr>
                        <a:t>60</a:t>
                      </a:r>
                    </a:p>
                  </a:txBody>
                  <a:tcPr marL="7620" marR="7620" marT="7620" marB="0" anchor="b">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751983750"/>
                  </a:ext>
                </a:extLst>
              </a:tr>
              <a:tr h="394490">
                <a:tc>
                  <a:txBody>
                    <a:bodyPr/>
                    <a:lstStyle/>
                    <a:p>
                      <a:pPr algn="l" fontAlgn="b"/>
                      <a:r>
                        <a:rPr lang="en-US" sz="2000" u="none" strike="noStrike" dirty="0">
                          <a:effectLst/>
                        </a:rPr>
                        <a:t>Total Revenue</a:t>
                      </a:r>
                      <a:endParaRPr lang="en-US" sz="2000" b="0" i="0" u="none" strike="noStrike" dirty="0">
                        <a:solidFill>
                          <a:srgbClr val="000000"/>
                        </a:solidFill>
                        <a:effectLst/>
                        <a:latin typeface="Calibri" panose="020F0502020204030204" pitchFamily="34" charset="0"/>
                      </a:endParaRPr>
                    </a:p>
                  </a:txBody>
                  <a:tcPr marL="7620" marR="7620" marT="7620" marB="0" anchor="b">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algn="l" fontAlgn="b"/>
                      <a:r>
                        <a:rPr lang="en-US" sz="2000" u="none" strike="noStrike" dirty="0">
                          <a:effectLst/>
                        </a:rPr>
                        <a:t>$16,838,889.43 </a:t>
                      </a:r>
                      <a:endParaRPr lang="en-US" sz="2000" b="0" i="0" u="none" strike="noStrike" dirty="0">
                        <a:solidFill>
                          <a:srgbClr val="000000"/>
                        </a:solidFill>
                        <a:effectLst/>
                        <a:latin typeface="Calibri" panose="020F0502020204030204" pitchFamily="34" charset="0"/>
                      </a:endParaRPr>
                    </a:p>
                  </a:txBody>
                  <a:tcPr marL="7620" marR="7620" marT="7620" marB="0" anchor="b">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798121585"/>
                  </a:ext>
                </a:extLst>
              </a:tr>
              <a:tr h="394490">
                <a:tc>
                  <a:txBody>
                    <a:bodyPr/>
                    <a:lstStyle/>
                    <a:p>
                      <a:pPr algn="l" fontAlgn="b"/>
                      <a:r>
                        <a:rPr lang="en-US" sz="2000" u="none" strike="noStrike" dirty="0">
                          <a:effectLst/>
                        </a:rPr>
                        <a:t>Revenue generated top 100</a:t>
                      </a:r>
                      <a:endParaRPr lang="en-US" sz="2000" b="0" i="0" u="none" strike="noStrike" dirty="0">
                        <a:solidFill>
                          <a:srgbClr val="000000"/>
                        </a:solidFill>
                        <a:effectLst/>
                        <a:latin typeface="Calibri" panose="020F0502020204030204" pitchFamily="34" charset="0"/>
                      </a:endParaRPr>
                    </a:p>
                  </a:txBody>
                  <a:tcPr marL="7620" marR="7620" marT="7620" marB="0" anchor="b">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algn="l" fontAlgn="b"/>
                      <a:r>
                        <a:rPr lang="en-US" sz="2000" u="none" strike="noStrike">
                          <a:effectLst/>
                        </a:rPr>
                        <a:t>$7,271,687.59 </a:t>
                      </a:r>
                      <a:endParaRPr lang="en-US" sz="2000" b="0" i="0" u="none" strike="noStrike">
                        <a:solidFill>
                          <a:srgbClr val="000000"/>
                        </a:solidFill>
                        <a:effectLst/>
                        <a:latin typeface="Calibri" panose="020F0502020204030204" pitchFamily="34" charset="0"/>
                      </a:endParaRPr>
                    </a:p>
                  </a:txBody>
                  <a:tcPr marL="7620" marR="7620" marT="7620" marB="0" anchor="b">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849020016"/>
                  </a:ext>
                </a:extLst>
              </a:tr>
              <a:tr h="394490">
                <a:tc>
                  <a:txBody>
                    <a:bodyPr/>
                    <a:lstStyle/>
                    <a:p>
                      <a:pPr algn="l" fontAlgn="b"/>
                      <a:r>
                        <a:rPr lang="en-US" sz="2000" u="none" strike="noStrike">
                          <a:effectLst/>
                        </a:rPr>
                        <a:t>% of revenue generated by top 100</a:t>
                      </a:r>
                      <a:endParaRPr lang="en-US" sz="2000" b="0" i="0" u="none" strike="noStrike">
                        <a:solidFill>
                          <a:srgbClr val="000000"/>
                        </a:solidFill>
                        <a:effectLst/>
                        <a:latin typeface="Calibri" panose="020F0502020204030204" pitchFamily="34" charset="0"/>
                      </a:endParaRPr>
                    </a:p>
                  </a:txBody>
                  <a:tcPr marL="7620" marR="7620" marT="7620" marB="0" anchor="b">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algn="l" fontAlgn="b"/>
                      <a:r>
                        <a:rPr lang="en-US" sz="2000" u="none" strike="noStrike" dirty="0">
                          <a:effectLst/>
                        </a:rPr>
                        <a:t>43.18%</a:t>
                      </a:r>
                      <a:endParaRPr lang="en-US" sz="2000" b="0" i="0" u="none" strike="noStrike" dirty="0">
                        <a:solidFill>
                          <a:srgbClr val="000000"/>
                        </a:solidFill>
                        <a:effectLst/>
                        <a:latin typeface="Calibri" panose="020F0502020204030204" pitchFamily="34" charset="0"/>
                      </a:endParaRPr>
                    </a:p>
                  </a:txBody>
                  <a:tcPr marL="7620" marR="7620" marT="7620" marB="0" anchor="b">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45545210"/>
                  </a:ext>
                </a:extLst>
              </a:tr>
              <a:tr h="394490">
                <a:tc>
                  <a:txBody>
                    <a:bodyPr/>
                    <a:lstStyle/>
                    <a:p>
                      <a:pPr algn="l" fontAlgn="b"/>
                      <a:r>
                        <a:rPr lang="en-US" sz="2000" u="none" strike="noStrike" dirty="0">
                          <a:effectLst/>
                        </a:rPr>
                        <a:t>Active top 100 customers generated</a:t>
                      </a:r>
                      <a:endParaRPr lang="en-US" sz="2000" b="0" i="0" u="none" strike="noStrike" dirty="0">
                        <a:solidFill>
                          <a:srgbClr val="000000"/>
                        </a:solidFill>
                        <a:effectLst/>
                        <a:latin typeface="Calibri" panose="020F0502020204030204" pitchFamily="34" charset="0"/>
                      </a:endParaRPr>
                    </a:p>
                  </a:txBody>
                  <a:tcPr marL="7620" marR="7620" marT="7620" marB="0" anchor="b">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algn="l" fontAlgn="b"/>
                      <a:r>
                        <a:rPr lang="en-US" sz="2000" u="none" strike="noStrike">
                          <a:effectLst/>
                        </a:rPr>
                        <a:t>$1,799,957.60 </a:t>
                      </a:r>
                      <a:endParaRPr lang="en-US" sz="2000" b="0" i="0" u="none" strike="noStrike">
                        <a:solidFill>
                          <a:srgbClr val="000000"/>
                        </a:solidFill>
                        <a:effectLst/>
                        <a:latin typeface="Calibri" panose="020F0502020204030204" pitchFamily="34" charset="0"/>
                      </a:endParaRPr>
                    </a:p>
                  </a:txBody>
                  <a:tcPr marL="7620" marR="7620" marT="7620" marB="0" anchor="b">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586693539"/>
                  </a:ext>
                </a:extLst>
              </a:tr>
              <a:tr h="394490">
                <a:tc>
                  <a:txBody>
                    <a:bodyPr/>
                    <a:lstStyle/>
                    <a:p>
                      <a:pPr algn="l" fontAlgn="b"/>
                      <a:r>
                        <a:rPr lang="en-US" sz="2800" u="none" strike="noStrike" dirty="0">
                          <a:solidFill>
                            <a:srgbClr val="C00000"/>
                          </a:solidFill>
                          <a:effectLst/>
                        </a:rPr>
                        <a:t>Inactive top 100 customers generated</a:t>
                      </a:r>
                      <a:endParaRPr lang="en-US" sz="2800" b="0" i="0" u="none" strike="noStrike" dirty="0">
                        <a:solidFill>
                          <a:srgbClr val="C00000"/>
                        </a:solidFill>
                        <a:effectLst/>
                        <a:latin typeface="Calibri" panose="020F0502020204030204" pitchFamily="34" charset="0"/>
                      </a:endParaRPr>
                    </a:p>
                  </a:txBody>
                  <a:tcPr marL="7620" marR="7620" marT="7620" marB="0" anchor="b">
                    <a:lnL w="6350" cap="flat" cmpd="sng" algn="ctr">
                      <a:noFill/>
                      <a:prstDash val="solid"/>
                      <a:miter lim="800000"/>
                    </a:lnL>
                    <a:lnR>
                      <a:noFill/>
                    </a:lnR>
                    <a:lnT>
                      <a:noFill/>
                    </a:lnT>
                    <a:lnB>
                      <a:noFill/>
                    </a:lnB>
                    <a:lnTlToBr w="12700" cmpd="sng">
                      <a:noFill/>
                      <a:prstDash val="solid"/>
                    </a:lnTlToBr>
                    <a:lnBlToTr w="12700" cmpd="sng">
                      <a:noFill/>
                      <a:prstDash val="solid"/>
                    </a:lnBlToTr>
                  </a:tcPr>
                </a:tc>
                <a:tc>
                  <a:txBody>
                    <a:bodyPr/>
                    <a:lstStyle/>
                    <a:p>
                      <a:pPr algn="l" fontAlgn="b"/>
                      <a:r>
                        <a:rPr lang="en-US" sz="2800" u="none" strike="noStrike" dirty="0">
                          <a:solidFill>
                            <a:srgbClr val="C00000"/>
                          </a:solidFill>
                          <a:effectLst/>
                        </a:rPr>
                        <a:t>$5,471,729.99 </a:t>
                      </a:r>
                      <a:endParaRPr lang="en-US" sz="2800" b="0" i="0" u="none" strike="noStrike" dirty="0">
                        <a:solidFill>
                          <a:srgbClr val="C00000"/>
                        </a:solidFill>
                        <a:effectLst/>
                        <a:latin typeface="Calibri" panose="020F0502020204030204" pitchFamily="34" charset="0"/>
                      </a:endParaRPr>
                    </a:p>
                  </a:txBody>
                  <a:tcPr marL="7620" marR="7620" marT="7620" marB="0" anchor="b">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01909952"/>
                  </a:ext>
                </a:extLst>
              </a:tr>
              <a:tr h="394490">
                <a:tc>
                  <a:txBody>
                    <a:bodyPr/>
                    <a:lstStyle/>
                    <a:p>
                      <a:pPr algn="l" fontAlgn="b"/>
                      <a:r>
                        <a:rPr lang="en-US" sz="2000" u="none" strike="noStrike" dirty="0">
                          <a:effectLst/>
                        </a:rPr>
                        <a:t>Represents % of total revenue</a:t>
                      </a:r>
                      <a:endParaRPr lang="en-US" sz="2000" b="0" i="0" u="none" strike="noStrike" dirty="0">
                        <a:solidFill>
                          <a:srgbClr val="000000"/>
                        </a:solidFill>
                        <a:effectLst/>
                        <a:latin typeface="Calibri" panose="020F0502020204030204" pitchFamily="34" charset="0"/>
                      </a:endParaRPr>
                    </a:p>
                  </a:txBody>
                  <a:tcPr marL="7620" marR="7620" marT="7620" marB="0" anchor="b">
                    <a:lnL w="6350" cap="flat" cmpd="sng" algn="ctr">
                      <a:noFill/>
                      <a:prstDash val="solid"/>
                      <a:miter lim="800000"/>
                    </a:lnL>
                    <a:lnR>
                      <a:noFill/>
                    </a:lnR>
                    <a:lnT>
                      <a:noFill/>
                    </a:lnT>
                    <a:lnB w="6350" cap="flat" cmpd="sng" algn="ctr">
                      <a:noFill/>
                      <a:prstDash val="solid"/>
                      <a:miter lim="800000"/>
                    </a:lnB>
                    <a:lnTlToBr w="12700" cmpd="sng">
                      <a:noFill/>
                      <a:prstDash val="solid"/>
                    </a:lnTlToBr>
                    <a:lnBlToTr w="12700" cmpd="sng">
                      <a:noFill/>
                      <a:prstDash val="solid"/>
                    </a:lnBlToTr>
                  </a:tcPr>
                </a:tc>
                <a:tc>
                  <a:txBody>
                    <a:bodyPr/>
                    <a:lstStyle/>
                    <a:p>
                      <a:pPr algn="l" fontAlgn="b"/>
                      <a:r>
                        <a:rPr lang="en-US" sz="2000" u="none" strike="noStrike" dirty="0">
                          <a:effectLst/>
                        </a:rPr>
                        <a:t>32.49%</a:t>
                      </a:r>
                      <a:endParaRPr lang="en-US" sz="2000" b="0" i="0" u="none" strike="noStrike" dirty="0">
                        <a:solidFill>
                          <a:srgbClr val="000000"/>
                        </a:solidFill>
                        <a:effectLst/>
                        <a:latin typeface="Calibri" panose="020F0502020204030204" pitchFamily="34" charset="0"/>
                      </a:endParaRPr>
                    </a:p>
                  </a:txBody>
                  <a:tcPr marL="7620" marR="7620" marT="7620" marB="0" anchor="b">
                    <a:lnL>
                      <a:noFill/>
                    </a:lnL>
                    <a:lnR w="6350" cap="flat" cmpd="sng" algn="ctr">
                      <a:noFill/>
                      <a:prstDash val="solid"/>
                      <a:miter lim="800000"/>
                    </a:lnR>
                    <a:lnT>
                      <a:noFill/>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939704758"/>
                  </a:ext>
                </a:extLst>
              </a:tr>
            </a:tbl>
          </a:graphicData>
        </a:graphic>
      </p:graphicFrame>
    </p:spTree>
    <p:extLst>
      <p:ext uri="{BB962C8B-B14F-4D97-AF65-F5344CB8AC3E}">
        <p14:creationId xmlns:p14="http://schemas.microsoft.com/office/powerpoint/2010/main" val="722723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A9D473-E6E5-40BA-A820-73923ED64D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966" y="511339"/>
            <a:ext cx="11768727" cy="6222938"/>
          </a:xfrm>
          <a:prstGeom prst="rect">
            <a:avLst/>
          </a:prstGeom>
        </p:spPr>
      </p:pic>
      <p:sp>
        <p:nvSpPr>
          <p:cNvPr id="6" name="TextBox 5">
            <a:extLst>
              <a:ext uri="{FF2B5EF4-FFF2-40B4-BE49-F238E27FC236}">
                <a16:creationId xmlns:a16="http://schemas.microsoft.com/office/drawing/2014/main" id="{D3A0E3D4-71B7-40B1-A63A-BC97E453BA36}"/>
              </a:ext>
            </a:extLst>
          </p:cNvPr>
          <p:cNvSpPr txBox="1"/>
          <p:nvPr/>
        </p:nvSpPr>
        <p:spPr>
          <a:xfrm>
            <a:off x="15234" y="123723"/>
            <a:ext cx="11768727" cy="954107"/>
          </a:xfrm>
          <a:prstGeom prst="rect">
            <a:avLst/>
          </a:prstGeom>
          <a:solidFill>
            <a:schemeClr val="bg1"/>
          </a:solidFill>
        </p:spPr>
        <p:txBody>
          <a:bodyPr wrap="square" rtlCol="0">
            <a:spAutoFit/>
          </a:bodyPr>
          <a:lstStyle/>
          <a:p>
            <a:pPr algn="ctr"/>
            <a:r>
              <a:rPr lang="en-US" sz="2800" dirty="0"/>
              <a:t>Kaplan-Meier Estimate of Customer Retention by Active Status within 3 Years Indicates </a:t>
            </a:r>
            <a:r>
              <a:rPr lang="en-US" sz="2800" dirty="0">
                <a:solidFill>
                  <a:srgbClr val="C00000"/>
                </a:solidFill>
              </a:rPr>
              <a:t>FF2 Revenue from Inactive Subscribers at Elevated Risk</a:t>
            </a:r>
          </a:p>
        </p:txBody>
      </p:sp>
      <p:cxnSp>
        <p:nvCxnSpPr>
          <p:cNvPr id="10" name="Straight Connector 9">
            <a:extLst>
              <a:ext uri="{FF2B5EF4-FFF2-40B4-BE49-F238E27FC236}">
                <a16:creationId xmlns:a16="http://schemas.microsoft.com/office/drawing/2014/main" id="{403C1131-94FD-436F-8CF8-9E5C4545055C}"/>
              </a:ext>
            </a:extLst>
          </p:cNvPr>
          <p:cNvCxnSpPr>
            <a:cxnSpLocks/>
          </p:cNvCxnSpPr>
          <p:nvPr/>
        </p:nvCxnSpPr>
        <p:spPr>
          <a:xfrm>
            <a:off x="7184275" y="4257387"/>
            <a:ext cx="0" cy="18657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CA88157-409D-4C75-A148-EECF780AC660}"/>
              </a:ext>
            </a:extLst>
          </p:cNvPr>
          <p:cNvCxnSpPr>
            <a:cxnSpLocks/>
          </p:cNvCxnSpPr>
          <p:nvPr/>
        </p:nvCxnSpPr>
        <p:spPr>
          <a:xfrm flipH="1" flipV="1">
            <a:off x="636078" y="4247856"/>
            <a:ext cx="6534743" cy="193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F72542CF-6072-4D00-8974-8640372FC136}"/>
              </a:ext>
            </a:extLst>
          </p:cNvPr>
          <p:cNvSpPr/>
          <p:nvPr/>
        </p:nvSpPr>
        <p:spPr>
          <a:xfrm>
            <a:off x="11774905" y="689811"/>
            <a:ext cx="407248" cy="5272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BDCD993C-6CF1-4ABF-B57E-F47009C1EEBF}"/>
              </a:ext>
            </a:extLst>
          </p:cNvPr>
          <p:cNvSpPr txBox="1"/>
          <p:nvPr/>
        </p:nvSpPr>
        <p:spPr>
          <a:xfrm>
            <a:off x="757909" y="2982723"/>
            <a:ext cx="2755312" cy="923330"/>
          </a:xfrm>
          <a:prstGeom prst="rect">
            <a:avLst/>
          </a:prstGeom>
          <a:noFill/>
        </p:spPr>
        <p:txBody>
          <a:bodyPr wrap="square" rtlCol="0">
            <a:spAutoFit/>
          </a:bodyPr>
          <a:lstStyle/>
          <a:p>
            <a:r>
              <a:rPr lang="en-US" dirty="0">
                <a:solidFill>
                  <a:srgbClr val="C00000"/>
                </a:solidFill>
              </a:rPr>
              <a:t>Inactive customers 3 times more likely to churn </a:t>
            </a:r>
            <a:r>
              <a:rPr lang="en-US" dirty="0"/>
              <a:t>based on </a:t>
            </a:r>
            <a:r>
              <a:rPr lang="en-US" dirty="0" err="1"/>
              <a:t>logrank</a:t>
            </a:r>
            <a:r>
              <a:rPr lang="en-US" dirty="0"/>
              <a:t> hazard ratio</a:t>
            </a:r>
          </a:p>
        </p:txBody>
      </p:sp>
      <p:sp>
        <p:nvSpPr>
          <p:cNvPr id="21" name="TextBox 20">
            <a:extLst>
              <a:ext uri="{FF2B5EF4-FFF2-40B4-BE49-F238E27FC236}">
                <a16:creationId xmlns:a16="http://schemas.microsoft.com/office/drawing/2014/main" id="{409A043C-F3CE-4D8E-A5F4-FA1B4A3A0E78}"/>
              </a:ext>
            </a:extLst>
          </p:cNvPr>
          <p:cNvSpPr txBox="1"/>
          <p:nvPr/>
        </p:nvSpPr>
        <p:spPr>
          <a:xfrm>
            <a:off x="7425388" y="3469412"/>
            <a:ext cx="4523301" cy="646331"/>
          </a:xfrm>
          <a:prstGeom prst="rect">
            <a:avLst/>
          </a:prstGeom>
          <a:noFill/>
        </p:spPr>
        <p:txBody>
          <a:bodyPr wrap="square" rtlCol="0">
            <a:spAutoFit/>
          </a:bodyPr>
          <a:lstStyle/>
          <a:p>
            <a:r>
              <a:rPr lang="en-US" dirty="0"/>
              <a:t>Confidence interval around curves shows they are significantly different until ~760 days</a:t>
            </a:r>
          </a:p>
        </p:txBody>
      </p:sp>
      <p:sp>
        <p:nvSpPr>
          <p:cNvPr id="2" name="Oval 1">
            <a:extLst>
              <a:ext uri="{FF2B5EF4-FFF2-40B4-BE49-F238E27FC236}">
                <a16:creationId xmlns:a16="http://schemas.microsoft.com/office/drawing/2014/main" id="{20EE774F-6FEF-4584-89EB-3AD4459685B6}"/>
              </a:ext>
            </a:extLst>
          </p:cNvPr>
          <p:cNvSpPr/>
          <p:nvPr/>
        </p:nvSpPr>
        <p:spPr>
          <a:xfrm>
            <a:off x="7150393" y="4179276"/>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9837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735F0-55BE-4366-9D17-C534E84C5AD9}"/>
              </a:ext>
            </a:extLst>
          </p:cNvPr>
          <p:cNvSpPr>
            <a:spLocks noGrp="1"/>
          </p:cNvSpPr>
          <p:nvPr>
            <p:ph type="title"/>
          </p:nvPr>
        </p:nvSpPr>
        <p:spPr/>
        <p:txBody>
          <a:bodyPr/>
          <a:lstStyle/>
          <a:p>
            <a:r>
              <a:rPr lang="en-US" dirty="0"/>
              <a:t>Questions and Discussion</a:t>
            </a:r>
          </a:p>
        </p:txBody>
      </p:sp>
    </p:spTree>
    <p:extLst>
      <p:ext uri="{BB962C8B-B14F-4D97-AF65-F5344CB8AC3E}">
        <p14:creationId xmlns:p14="http://schemas.microsoft.com/office/powerpoint/2010/main" val="30529750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1593</TotalTime>
  <Words>855</Words>
  <Application>Microsoft Office PowerPoint</Application>
  <PresentationFormat>Widescreen</PresentationFormat>
  <Paragraphs>149</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FraudFinder 2.0  Product Study</vt:lpstr>
      <vt:lpstr>Agenda</vt:lpstr>
      <vt:lpstr>PowerPoint Presentation</vt:lpstr>
      <vt:lpstr>PowerPoint Presentation</vt:lpstr>
      <vt:lpstr>PowerPoint Presentation</vt:lpstr>
      <vt:lpstr>Revenue per transaction (RPT) analysis for 2012 revealed significant number of inactive subscribers putting revenue at risk</vt:lpstr>
      <vt:lpstr>PowerPoint Presentation</vt:lpstr>
      <vt:lpstr>Questions and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Miracle</dc:creator>
  <cp:lastModifiedBy>Evan Miracle</cp:lastModifiedBy>
  <cp:revision>5</cp:revision>
  <dcterms:created xsi:type="dcterms:W3CDTF">2019-06-05T02:39:03Z</dcterms:created>
  <dcterms:modified xsi:type="dcterms:W3CDTF">2019-06-06T17:42:46Z</dcterms:modified>
</cp:coreProperties>
</file>