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8"/>
  </p:notes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1" charset="1" panose="020B0503030501040103"/>
      <p:regular r:id="rId14"/>
    </p:embeddedFont>
    <p:embeddedFont>
      <p:font typeface="Canva Sans 1 Bold" charset="1" panose="020B0803030501040103"/>
      <p:regular r:id="rId15"/>
    </p:embeddedFont>
    <p:embeddedFont>
      <p:font typeface="Canva Sans 1 Italics" charset="1" panose="020B0503030501040103"/>
      <p:regular r:id="rId16"/>
    </p:embeddedFont>
    <p:embeddedFont>
      <p:font typeface="Canva Sans 1 Bold Italics" charset="1" panose="020B0803030501040103"/>
      <p:regular r:id="rId17"/>
    </p:embeddedFont>
    <p:embeddedFont>
      <p:font typeface="Canva Sans 2" charset="1" panose="020B0503030501040103"/>
      <p:regular r:id="rId18"/>
    </p:embeddedFont>
    <p:embeddedFont>
      <p:font typeface="Canva Sans 2 Bold" charset="1" panose="020B0803030501040103"/>
      <p:regular r:id="rId19"/>
    </p:embeddedFont>
    <p:embeddedFont>
      <p:font typeface="Canva Sans 2 Italics" charset="1" panose="020B0503030501040103"/>
      <p:regular r:id="rId20"/>
    </p:embeddedFont>
    <p:embeddedFont>
      <p:font typeface="Canva Sans 2 Bold Italics" charset="1" panose="020B0803030501040103"/>
      <p:regular r:id="rId21"/>
    </p:embeddedFont>
    <p:embeddedFont>
      <p:font typeface="Canva Sans 2 Medium" charset="1" panose="020B0603030501040103"/>
      <p:regular r:id="rId22"/>
    </p:embeddedFont>
    <p:embeddedFont>
      <p:font typeface="Canva Sans 2 Medium Italics" charset="1" panose="020B06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notesMasters/notesMaster1.xml" Type="http://schemas.openxmlformats.org/officeDocument/2006/relationships/notesMaster"/><Relationship Id="rId39" Target="theme/theme2.xml" Type="http://schemas.openxmlformats.org/officeDocument/2006/relationships/theme"/><Relationship Id="rId4" Target="theme/theme1.xml" Type="http://schemas.openxmlformats.org/officeDocument/2006/relationships/theme"/><Relationship Id="rId40" Target="notesSlides/notesSlide1.xml" Type="http://schemas.openxmlformats.org/officeDocument/2006/relationships/notesSlide"/><Relationship Id="rId41" Target="notesSlides/notesSlide2.xml" Type="http://schemas.openxmlformats.org/officeDocument/2006/relationships/notesSlide"/><Relationship Id="rId42" Target="notesSlides/notesSlide3.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now we will discuss what took the most time to complete. </a:t>
            </a:r>
          </a:p>
          <a:p>
            <a:r>
              <a:rPr lang="en-US"/>
              <a:t/>
            </a:r>
          </a:p>
          <a:p>
            <a:r>
              <a:rPr lang="en-US"/>
              <a:t>For us that was using the backend API calls in the frontend. This took the most time because we would often experience runtime errors after setting up an API call. The most frustrating issues came from unexpected undefined values. These issues tended to take extended periods to resolve as it wasn't clear what caused the issue. Due to the lack of typing in JavaScript which meant that when values were set to undefined unexpectedly the code didn't throw any errors. Instead, the results of the API call would simply not be the expected result. Then even once you had uncovered the cause the solution was often complicated by the asynchronous nature of REACT.</a:t>
            </a:r>
          </a:p>
          <a:p>
            <a:r>
              <a:rPr lang="en-US"/>
              <a:t/>
            </a:r>
          </a:p>
          <a:p>
            <a:r>
              <a:rPr lang="en-US"/>
              <a:t>In contrast, the thing that took the least time to complete was the design for our front end. In our front-end design, we leveraged common design features such as accordion menus, navbars, and pop-ups to build an easy-to-understand application. Because of this not only did we produce a cohesive design but we cut down on design time by reusing components across pages.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we will discuss what we learned about project development.</a:t>
            </a:r>
          </a:p>
          <a:p>
            <a:r>
              <a:rPr lang="en-US"/>
              <a:t>The first thing we learned was how difficult it is to accurately estimate the time needed to complete a task. In our case, we tended to underestimate the time required which caused delays in our development process.</a:t>
            </a:r>
          </a:p>
          <a:p>
            <a:r>
              <a:rPr lang="en-US"/>
              <a:t>We also learned the importance of breaking the project down into small manageable tasks. This helps with the even distribution of tasks and it helps to make the project seem doable and less intimidating.</a:t>
            </a:r>
          </a:p>
          <a:p>
            <a:r>
              <a:rPr lang="en-US"/>
              <a:t>Lastly, we learned the importance of creating tests as you go. This is important to ensure that no code regressions are introduced when new code is merged. Additionally, this helps to ensure comprehensive testing and it speeds up the test creation process as the code under test is still fresh in memory.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Finally, we will discuss how we will apply what we learned to our next project.</a:t>
            </a:r>
          </a:p>
          <a:p>
            <a:r>
              <a:rPr lang="en-US"/>
              <a:t/>
            </a:r>
          </a:p>
          <a:p>
            <a:r>
              <a:rPr lang="en-US"/>
              <a:t>Firstly, we will keep track of time estimates on each issue and we will determine these estimates by using the planning poker technique. To help us keep the project on track and to help balance the workload between developers</a:t>
            </a:r>
          </a:p>
          <a:p>
            <a:r>
              <a:rPr lang="en-US"/>
              <a:t/>
            </a:r>
          </a:p>
          <a:p>
            <a:r>
              <a:rPr lang="en-US"/>
              <a:t>Next, we will set up 10-minute daily standups. Where we will discuss what we have completed, what we are doing now, and any issues we are experiencing. This way we can resolve problems as early as possible and if we need to take over for someone due to illness or other unforeseen circumstances we know what they were doing and where they left off.</a:t>
            </a:r>
          </a:p>
          <a:p>
            <a:r>
              <a:rPr lang="en-US"/>
              <a:t/>
            </a:r>
          </a:p>
          <a:p>
            <a:r>
              <a:rPr lang="en-US"/>
              <a:t>Additionally, we will set up clear standards surrounding commenting, documenting, testing, and formatting code. This will help us to minimize technical debt.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4.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40427"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305630" y="3361052"/>
            <a:ext cx="10620170" cy="1660526"/>
          </a:xfrm>
          <a:prstGeom prst="rect">
            <a:avLst/>
          </a:prstGeom>
        </p:spPr>
        <p:txBody>
          <a:bodyPr anchor="t" rtlCol="false" tIns="0" lIns="0" bIns="0" rIns="0">
            <a:spAutoFit/>
          </a:bodyPr>
          <a:lstStyle/>
          <a:p>
            <a:pPr algn="r">
              <a:lnSpc>
                <a:spcPts val="12500"/>
              </a:lnSpc>
            </a:pPr>
            <a:r>
              <a:rPr lang="en-US" sz="12500">
                <a:solidFill>
                  <a:srgbClr val="FFFFFF"/>
                </a:solidFill>
                <a:latin typeface="DM Sans Bold"/>
              </a:rPr>
              <a:t>WORKSY</a:t>
            </a:r>
          </a:p>
        </p:txBody>
      </p:sp>
      <p:sp>
        <p:nvSpPr>
          <p:cNvPr name="TextBox 7" id="7"/>
          <p:cNvSpPr txBox="true"/>
          <p:nvPr/>
        </p:nvSpPr>
        <p:spPr>
          <a:xfrm rot="0">
            <a:off x="10203684" y="6640827"/>
            <a:ext cx="5722116" cy="1037596"/>
          </a:xfrm>
          <a:prstGeom prst="rect">
            <a:avLst/>
          </a:prstGeom>
        </p:spPr>
        <p:txBody>
          <a:bodyPr anchor="t" rtlCol="false" tIns="0" lIns="0" bIns="0" rIns="0">
            <a:spAutoFit/>
          </a:bodyPr>
          <a:lstStyle/>
          <a:p>
            <a:pPr algn="r">
              <a:lnSpc>
                <a:spcPts val="4070"/>
              </a:lnSpc>
            </a:pPr>
            <a:r>
              <a:rPr lang="en-US" sz="3700">
                <a:solidFill>
                  <a:srgbClr val="FFFFFF"/>
                </a:solidFill>
                <a:latin typeface="DM Sans Italics"/>
              </a:rPr>
              <a:t>Casandra, Evan, Tung, Noel &amp; Diljot</a:t>
            </a:r>
          </a:p>
        </p:txBody>
      </p:sp>
      <p:sp>
        <p:nvSpPr>
          <p:cNvPr name="Freeform 8" id="8"/>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13844" y="3041217"/>
            <a:ext cx="13879827" cy="987431"/>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Challenges: </a:t>
            </a:r>
            <a:r>
              <a:rPr lang="en-US" sz="3500">
                <a:solidFill>
                  <a:srgbClr val="737373"/>
                </a:solidFill>
                <a:latin typeface="DM Sans"/>
              </a:rPr>
              <a:t>code smell and duplications </a:t>
            </a:r>
          </a:p>
          <a:p>
            <a:pPr>
              <a:lnSpc>
                <a:spcPts val="3850"/>
              </a:lnSpc>
            </a:pPr>
            <a:r>
              <a:rPr lang="en-US" sz="3500">
                <a:solidFill>
                  <a:srgbClr val="737373"/>
                </a:solidFill>
                <a:latin typeface="DM Sans"/>
              </a:rPr>
              <a:t> </a:t>
            </a:r>
          </a:p>
        </p:txBody>
      </p:sp>
      <p:sp>
        <p:nvSpPr>
          <p:cNvPr name="TextBox 4" id="4"/>
          <p:cNvSpPr txBox="true"/>
          <p:nvPr/>
        </p:nvSpPr>
        <p:spPr>
          <a:xfrm rot="0">
            <a:off x="5182262" y="5267228"/>
            <a:ext cx="9525" cy="580390"/>
          </a:xfrm>
          <a:prstGeom prst="rect">
            <a:avLst/>
          </a:prstGeom>
        </p:spPr>
        <p:txBody>
          <a:bodyPr anchor="t" rtlCol="false" tIns="0" lIns="0" bIns="0" rIns="0">
            <a:spAutoFit/>
          </a:bodyPr>
          <a:lstStyle/>
          <a:p>
            <a:pPr algn="ctr">
              <a:lnSpc>
                <a:spcPts val="4759"/>
              </a:lnSpc>
            </a:pPr>
          </a:p>
        </p:txBody>
      </p:sp>
      <p:sp>
        <p:nvSpPr>
          <p:cNvPr name="TextBox 5" id="5"/>
          <p:cNvSpPr txBox="true"/>
          <p:nvPr/>
        </p:nvSpPr>
        <p:spPr>
          <a:xfrm rot="0">
            <a:off x="1913844" y="3633691"/>
            <a:ext cx="15005842" cy="3798570"/>
          </a:xfrm>
          <a:prstGeom prst="rect">
            <a:avLst/>
          </a:prstGeom>
        </p:spPr>
        <p:txBody>
          <a:bodyPr anchor="t" rtlCol="false" tIns="0" lIns="0" bIns="0" rIns="0">
            <a:spAutoFit/>
          </a:bodyPr>
          <a:lstStyle/>
          <a:p>
            <a:pPr>
              <a:lnSpc>
                <a:spcPts val="6119"/>
              </a:lnSpc>
            </a:pPr>
          </a:p>
          <a:p>
            <a:pPr>
              <a:lnSpc>
                <a:spcPts val="6119"/>
              </a:lnSpc>
            </a:pPr>
            <a:r>
              <a:rPr lang="en-US" sz="3399">
                <a:solidFill>
                  <a:srgbClr val="737373"/>
                </a:solidFill>
                <a:latin typeface="DM Sans Bold"/>
              </a:rPr>
              <a:t>Benefit of Sonarcloud </a:t>
            </a:r>
          </a:p>
          <a:p>
            <a:pPr marL="734059" indent="-367030" lvl="1">
              <a:lnSpc>
                <a:spcPts val="6119"/>
              </a:lnSpc>
              <a:buFont typeface="Arial"/>
              <a:buChar char="•"/>
            </a:pPr>
            <a:r>
              <a:rPr lang="en-US" sz="3399">
                <a:solidFill>
                  <a:srgbClr val="000000"/>
                </a:solidFill>
                <a:latin typeface="Canva Sans 2"/>
              </a:rPr>
              <a:t>Not just for security issues but also for cleaner code.</a:t>
            </a:r>
          </a:p>
          <a:p>
            <a:pPr marL="734059" indent="-367030" lvl="1">
              <a:lnSpc>
                <a:spcPts val="6119"/>
              </a:lnSpc>
              <a:buFont typeface="Arial"/>
              <a:buChar char="•"/>
            </a:pPr>
            <a:r>
              <a:rPr lang="en-US" sz="3399">
                <a:solidFill>
                  <a:srgbClr val="000000"/>
                </a:solidFill>
                <a:latin typeface="Canva Sans 2"/>
              </a:rPr>
              <a:t>Highlights code smells and duplications.</a:t>
            </a:r>
          </a:p>
          <a:p>
            <a:pPr>
              <a:lnSpc>
                <a:spcPts val="6119"/>
              </a:lnSpc>
            </a:pPr>
          </a:p>
        </p:txBody>
      </p:sp>
      <p:sp>
        <p:nvSpPr>
          <p:cNvPr name="Freeform 6" id="6"/>
          <p:cNvSpPr/>
          <p:nvPr/>
        </p:nvSpPr>
        <p:spPr>
          <a:xfrm flipH="false" flipV="false" rot="0">
            <a:off x="13113406" y="858795"/>
            <a:ext cx="4145894" cy="4114800"/>
          </a:xfrm>
          <a:custGeom>
            <a:avLst/>
            <a:gdLst/>
            <a:ahLst/>
            <a:cxnLst/>
            <a:rect r="r" b="b" t="t" l="l"/>
            <a:pathLst>
              <a:path h="4114800" w="4145894">
                <a:moveTo>
                  <a:pt x="0" y="0"/>
                </a:moveTo>
                <a:lnTo>
                  <a:pt x="4145894" y="0"/>
                </a:lnTo>
                <a:lnTo>
                  <a:pt x="414589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913844" y="1545455"/>
            <a:ext cx="9708183" cy="720731"/>
          </a:xfrm>
          <a:prstGeom prst="rect">
            <a:avLst/>
          </a:prstGeom>
        </p:spPr>
        <p:txBody>
          <a:bodyPr anchor="t" rtlCol="false" tIns="0" lIns="0" bIns="0" rIns="0">
            <a:spAutoFit/>
          </a:bodyPr>
          <a:lstStyle/>
          <a:p>
            <a:pPr>
              <a:lnSpc>
                <a:spcPts val="5500"/>
              </a:lnSpc>
            </a:pPr>
            <a:r>
              <a:rPr lang="en-US" sz="5000">
                <a:solidFill>
                  <a:srgbClr val="8CA9AD"/>
                </a:solidFill>
                <a:latin typeface="DM Sans Bold"/>
              </a:rPr>
              <a:t>Early Sonarcloud Integration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134984" y="7228852"/>
            <a:ext cx="2124316" cy="2502876"/>
          </a:xfrm>
          <a:custGeom>
            <a:avLst/>
            <a:gdLst/>
            <a:ahLst/>
            <a:cxnLst/>
            <a:rect r="r" b="b" t="t" l="l"/>
            <a:pathLst>
              <a:path h="2502876" w="2124316">
                <a:moveTo>
                  <a:pt x="0" y="0"/>
                </a:moveTo>
                <a:lnTo>
                  <a:pt x="2124316" y="0"/>
                </a:lnTo>
                <a:lnTo>
                  <a:pt x="2124316" y="2502876"/>
                </a:lnTo>
                <a:lnTo>
                  <a:pt x="0" y="2502876"/>
                </a:lnTo>
                <a:lnTo>
                  <a:pt x="0" y="0"/>
                </a:lnTo>
                <a:close/>
              </a:path>
            </a:pathLst>
          </a:custGeom>
          <a:blipFill>
            <a:blip r:embed="rId5"/>
            <a:stretch>
              <a:fillRect l="0" t="0" r="0" b="0"/>
            </a:stretch>
          </a:blipFill>
        </p:spPr>
      </p:sp>
      <p:sp>
        <p:nvSpPr>
          <p:cNvPr name="TextBox 4" id="4"/>
          <p:cNvSpPr txBox="true"/>
          <p:nvPr/>
        </p:nvSpPr>
        <p:spPr>
          <a:xfrm rot="0">
            <a:off x="1913844" y="1545455"/>
            <a:ext cx="8341552" cy="720731"/>
          </a:xfrm>
          <a:prstGeom prst="rect">
            <a:avLst/>
          </a:prstGeom>
        </p:spPr>
        <p:txBody>
          <a:bodyPr anchor="t" rtlCol="false" tIns="0" lIns="0" bIns="0" rIns="0">
            <a:spAutoFit/>
          </a:bodyPr>
          <a:lstStyle/>
          <a:p>
            <a:pPr>
              <a:lnSpc>
                <a:spcPts val="5500"/>
              </a:lnSpc>
            </a:pPr>
            <a:r>
              <a:rPr lang="en-US" sz="5000">
                <a:solidFill>
                  <a:srgbClr val="8CA9AD"/>
                </a:solidFill>
                <a:latin typeface="DM Sans Bold"/>
              </a:rPr>
              <a:t>What took the most time?</a:t>
            </a:r>
          </a:p>
        </p:txBody>
      </p:sp>
      <p:sp>
        <p:nvSpPr>
          <p:cNvPr name="TextBox 5" id="5"/>
          <p:cNvSpPr txBox="true"/>
          <p:nvPr/>
        </p:nvSpPr>
        <p:spPr>
          <a:xfrm rot="0">
            <a:off x="2864287" y="2725318"/>
            <a:ext cx="13879827" cy="2711429"/>
          </a:xfrm>
          <a:prstGeom prst="rect">
            <a:avLst/>
          </a:prstGeom>
        </p:spPr>
        <p:txBody>
          <a:bodyPr anchor="t" rtlCol="false" tIns="0" lIns="0" bIns="0" rIns="0">
            <a:spAutoFit/>
          </a:bodyPr>
          <a:lstStyle/>
          <a:p>
            <a:pPr>
              <a:lnSpc>
                <a:spcPts val="5425"/>
              </a:lnSpc>
            </a:pPr>
            <a:r>
              <a:rPr lang="en-US" sz="3500">
                <a:solidFill>
                  <a:srgbClr val="737373"/>
                </a:solidFill>
                <a:latin typeface="DM Sans"/>
              </a:rPr>
              <a:t>Using the backend APIs in the frontend because</a:t>
            </a:r>
          </a:p>
          <a:p>
            <a:pPr marL="755753" indent="-377876" lvl="1">
              <a:lnSpc>
                <a:spcPts val="5425"/>
              </a:lnSpc>
              <a:buFont typeface="Arial"/>
              <a:buChar char="•"/>
            </a:pPr>
            <a:r>
              <a:rPr lang="en-US" sz="3500">
                <a:solidFill>
                  <a:srgbClr val="737373"/>
                </a:solidFill>
                <a:latin typeface="DM Sans"/>
              </a:rPr>
              <a:t>It often resulted in time-consuming debugging</a:t>
            </a:r>
          </a:p>
          <a:p>
            <a:pPr marL="755753" indent="-377876" lvl="1">
              <a:lnSpc>
                <a:spcPts val="5425"/>
              </a:lnSpc>
              <a:buFont typeface="Arial"/>
              <a:buChar char="•"/>
            </a:pPr>
            <a:r>
              <a:rPr lang="en-US" sz="3500">
                <a:solidFill>
                  <a:srgbClr val="737373"/>
                </a:solidFill>
                <a:latin typeface="DM Sans"/>
              </a:rPr>
              <a:t>Unexpected undefined value.</a:t>
            </a:r>
          </a:p>
          <a:p>
            <a:pPr marL="755753" indent="-377876" lvl="1">
              <a:lnSpc>
                <a:spcPts val="5425"/>
              </a:lnSpc>
              <a:buFont typeface="Arial"/>
              <a:buChar char="•"/>
            </a:pPr>
            <a:r>
              <a:rPr lang="en-US" sz="3500">
                <a:solidFill>
                  <a:srgbClr val="737373"/>
                </a:solidFill>
                <a:latin typeface="DM Sans"/>
              </a:rPr>
              <a:t>Lack of typing in JavaScript</a:t>
            </a:r>
          </a:p>
        </p:txBody>
      </p:sp>
      <p:sp>
        <p:nvSpPr>
          <p:cNvPr name="TextBox 6" id="6"/>
          <p:cNvSpPr txBox="true"/>
          <p:nvPr/>
        </p:nvSpPr>
        <p:spPr>
          <a:xfrm rot="0">
            <a:off x="5182262" y="5267228"/>
            <a:ext cx="9525" cy="580390"/>
          </a:xfrm>
          <a:prstGeom prst="rect">
            <a:avLst/>
          </a:prstGeom>
        </p:spPr>
        <p:txBody>
          <a:bodyPr anchor="t" rtlCol="false" tIns="0" lIns="0" bIns="0" rIns="0">
            <a:spAutoFit/>
          </a:bodyPr>
          <a:lstStyle/>
          <a:p>
            <a:pPr algn="ctr">
              <a:lnSpc>
                <a:spcPts val="4759"/>
              </a:lnSpc>
            </a:pPr>
          </a:p>
        </p:txBody>
      </p:sp>
      <p:sp>
        <p:nvSpPr>
          <p:cNvPr name="TextBox 7" id="7"/>
          <p:cNvSpPr txBox="true"/>
          <p:nvPr/>
        </p:nvSpPr>
        <p:spPr>
          <a:xfrm rot="0">
            <a:off x="1913844" y="5885718"/>
            <a:ext cx="8341552" cy="720731"/>
          </a:xfrm>
          <a:prstGeom prst="rect">
            <a:avLst/>
          </a:prstGeom>
        </p:spPr>
        <p:txBody>
          <a:bodyPr anchor="t" rtlCol="false" tIns="0" lIns="0" bIns="0" rIns="0">
            <a:spAutoFit/>
          </a:bodyPr>
          <a:lstStyle/>
          <a:p>
            <a:pPr>
              <a:lnSpc>
                <a:spcPts val="5500"/>
              </a:lnSpc>
            </a:pPr>
            <a:r>
              <a:rPr lang="en-US" sz="5000">
                <a:solidFill>
                  <a:srgbClr val="8CA9AD"/>
                </a:solidFill>
                <a:latin typeface="DM Sans Bold"/>
              </a:rPr>
              <a:t>What took the least time?</a:t>
            </a:r>
          </a:p>
        </p:txBody>
      </p:sp>
      <p:sp>
        <p:nvSpPr>
          <p:cNvPr name="TextBox 8" id="8"/>
          <p:cNvSpPr txBox="true"/>
          <p:nvPr/>
        </p:nvSpPr>
        <p:spPr>
          <a:xfrm rot="0">
            <a:off x="2864287" y="7025107"/>
            <a:ext cx="13879827" cy="1339829"/>
          </a:xfrm>
          <a:prstGeom prst="rect">
            <a:avLst/>
          </a:prstGeom>
        </p:spPr>
        <p:txBody>
          <a:bodyPr anchor="t" rtlCol="false" tIns="0" lIns="0" bIns="0" rIns="0">
            <a:spAutoFit/>
          </a:bodyPr>
          <a:lstStyle/>
          <a:p>
            <a:pPr marL="755753" indent="-377876" lvl="1">
              <a:lnSpc>
                <a:spcPts val="5425"/>
              </a:lnSpc>
              <a:buFont typeface="Arial"/>
              <a:buChar char="•"/>
            </a:pPr>
            <a:r>
              <a:rPr lang="en-US" sz="3500">
                <a:solidFill>
                  <a:srgbClr val="737373"/>
                </a:solidFill>
                <a:latin typeface="DM Sans"/>
              </a:rPr>
              <a:t>Creating a design for the frontend.</a:t>
            </a:r>
          </a:p>
          <a:p>
            <a:pPr marL="755753" indent="-377876" lvl="1">
              <a:lnSpc>
                <a:spcPts val="5425"/>
              </a:lnSpc>
              <a:buFont typeface="Arial"/>
              <a:buChar char="•"/>
            </a:pPr>
            <a:r>
              <a:rPr lang="en-US" sz="3500">
                <a:solidFill>
                  <a:srgbClr val="737373"/>
                </a:solidFill>
                <a:latin typeface="DM Sans"/>
              </a:rPr>
              <a:t>Creating documentation on our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42899" y="2156179"/>
            <a:ext cx="15802202" cy="720731"/>
          </a:xfrm>
          <a:prstGeom prst="rect">
            <a:avLst/>
          </a:prstGeom>
        </p:spPr>
        <p:txBody>
          <a:bodyPr anchor="t" rtlCol="false" tIns="0" lIns="0" bIns="0" rIns="0">
            <a:spAutoFit/>
          </a:bodyPr>
          <a:lstStyle/>
          <a:p>
            <a:pPr>
              <a:lnSpc>
                <a:spcPts val="5500"/>
              </a:lnSpc>
            </a:pPr>
            <a:r>
              <a:rPr lang="en-US" sz="5000">
                <a:solidFill>
                  <a:srgbClr val="8CA9AD"/>
                </a:solidFill>
                <a:latin typeface="DM Sans Bold"/>
              </a:rPr>
              <a:t>What we learned about large project development</a:t>
            </a:r>
          </a:p>
        </p:txBody>
      </p:sp>
      <p:sp>
        <p:nvSpPr>
          <p:cNvPr name="TextBox 3" id="3"/>
          <p:cNvSpPr txBox="true"/>
          <p:nvPr/>
        </p:nvSpPr>
        <p:spPr>
          <a:xfrm rot="0">
            <a:off x="1784773" y="3896895"/>
            <a:ext cx="14718454" cy="3416306"/>
          </a:xfrm>
          <a:prstGeom prst="rect">
            <a:avLst/>
          </a:prstGeom>
        </p:spPr>
        <p:txBody>
          <a:bodyPr anchor="t" rtlCol="false" tIns="0" lIns="0" bIns="0" rIns="0">
            <a:spAutoFit/>
          </a:bodyPr>
          <a:lstStyle/>
          <a:p>
            <a:pPr marL="755753" indent="-377876" lvl="1">
              <a:lnSpc>
                <a:spcPts val="3850"/>
              </a:lnSpc>
              <a:buFont typeface="Arial"/>
              <a:buChar char="•"/>
            </a:pPr>
            <a:r>
              <a:rPr lang="en-US" sz="3500">
                <a:solidFill>
                  <a:srgbClr val="737373"/>
                </a:solidFill>
                <a:latin typeface="DM Sans"/>
              </a:rPr>
              <a:t>We learned how difficult is to produce accurate estimates of how long a task will take.</a:t>
            </a:r>
          </a:p>
          <a:p>
            <a:pPr>
              <a:lnSpc>
                <a:spcPts val="3850"/>
              </a:lnSpc>
            </a:pPr>
          </a:p>
          <a:p>
            <a:pPr marL="755753" indent="-377876" lvl="1">
              <a:lnSpc>
                <a:spcPts val="3850"/>
              </a:lnSpc>
              <a:buFont typeface="Arial"/>
              <a:buChar char="•"/>
            </a:pPr>
            <a:r>
              <a:rPr lang="en-US" sz="3500">
                <a:solidFill>
                  <a:srgbClr val="737373"/>
                </a:solidFill>
                <a:latin typeface="DM Sans"/>
              </a:rPr>
              <a:t>We also learned the importance of breaking the project down into small manageable tasks.</a:t>
            </a:r>
          </a:p>
          <a:p>
            <a:pPr>
              <a:lnSpc>
                <a:spcPts val="3850"/>
              </a:lnSpc>
            </a:pPr>
          </a:p>
          <a:p>
            <a:pPr marL="755753" indent="-377876" lvl="1">
              <a:lnSpc>
                <a:spcPts val="3850"/>
              </a:lnSpc>
              <a:buFont typeface="Arial"/>
              <a:buChar char="•"/>
            </a:pPr>
            <a:r>
              <a:rPr lang="en-US" sz="3500">
                <a:solidFill>
                  <a:srgbClr val="737373"/>
                </a:solidFill>
                <a:latin typeface="DM Sans"/>
              </a:rPr>
              <a:t>Lastly, we learned the importance of creating tests as you go.</a:t>
            </a:r>
          </a:p>
        </p:txBody>
      </p:sp>
      <p:sp>
        <p:nvSpPr>
          <p:cNvPr name="TextBox 4" id="4"/>
          <p:cNvSpPr txBox="true"/>
          <p:nvPr/>
        </p:nvSpPr>
        <p:spPr>
          <a:xfrm rot="0">
            <a:off x="5182262" y="5267228"/>
            <a:ext cx="9525" cy="580390"/>
          </a:xfrm>
          <a:prstGeom prst="rect">
            <a:avLst/>
          </a:prstGeom>
        </p:spPr>
        <p:txBody>
          <a:bodyPr anchor="t" rtlCol="false" tIns="0" lIns="0" bIns="0" rIns="0">
            <a:spAutoFit/>
          </a:bodyPr>
          <a:lstStyle/>
          <a:p>
            <a:pPr algn="ctr">
              <a:lnSpc>
                <a:spcPts val="475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134984" y="7228852"/>
            <a:ext cx="2124316" cy="2502876"/>
          </a:xfrm>
          <a:custGeom>
            <a:avLst/>
            <a:gdLst/>
            <a:ahLst/>
            <a:cxnLst/>
            <a:rect r="r" b="b" t="t" l="l"/>
            <a:pathLst>
              <a:path h="2502876" w="2124316">
                <a:moveTo>
                  <a:pt x="0" y="0"/>
                </a:moveTo>
                <a:lnTo>
                  <a:pt x="2124316" y="0"/>
                </a:lnTo>
                <a:lnTo>
                  <a:pt x="2124316" y="2502876"/>
                </a:lnTo>
                <a:lnTo>
                  <a:pt x="0" y="2502876"/>
                </a:lnTo>
                <a:lnTo>
                  <a:pt x="0" y="0"/>
                </a:lnTo>
                <a:close/>
              </a:path>
            </a:pathLst>
          </a:custGeom>
          <a:blipFill>
            <a:blip r:embed="rId5"/>
            <a:stretch>
              <a:fillRect l="0" t="0" r="0" b="0"/>
            </a:stretch>
          </a:blipFill>
        </p:spPr>
      </p:sp>
      <p:sp>
        <p:nvSpPr>
          <p:cNvPr name="TextBox 4" id="4"/>
          <p:cNvSpPr txBox="true"/>
          <p:nvPr/>
        </p:nvSpPr>
        <p:spPr>
          <a:xfrm rot="0">
            <a:off x="5182262" y="5267228"/>
            <a:ext cx="9525" cy="580390"/>
          </a:xfrm>
          <a:prstGeom prst="rect">
            <a:avLst/>
          </a:prstGeom>
        </p:spPr>
        <p:txBody>
          <a:bodyPr anchor="t" rtlCol="false" tIns="0" lIns="0" bIns="0" rIns="0">
            <a:spAutoFit/>
          </a:bodyPr>
          <a:lstStyle/>
          <a:p>
            <a:pPr algn="ctr">
              <a:lnSpc>
                <a:spcPts val="4759"/>
              </a:lnSpc>
            </a:pPr>
          </a:p>
        </p:txBody>
      </p:sp>
      <p:sp>
        <p:nvSpPr>
          <p:cNvPr name="TextBox 5" id="5"/>
          <p:cNvSpPr txBox="true"/>
          <p:nvPr/>
        </p:nvSpPr>
        <p:spPr>
          <a:xfrm rot="0">
            <a:off x="1242899" y="1071140"/>
            <a:ext cx="15802202" cy="1416056"/>
          </a:xfrm>
          <a:prstGeom prst="rect">
            <a:avLst/>
          </a:prstGeom>
        </p:spPr>
        <p:txBody>
          <a:bodyPr anchor="t" rtlCol="false" tIns="0" lIns="0" bIns="0" rIns="0">
            <a:spAutoFit/>
          </a:bodyPr>
          <a:lstStyle/>
          <a:p>
            <a:pPr>
              <a:lnSpc>
                <a:spcPts val="5500"/>
              </a:lnSpc>
            </a:pPr>
            <a:r>
              <a:rPr lang="en-US" sz="5000">
                <a:solidFill>
                  <a:srgbClr val="8CA9AD"/>
                </a:solidFill>
                <a:latin typeface="DM Sans Bold"/>
              </a:rPr>
              <a:t>How we will apply what we learned to our next project?</a:t>
            </a:r>
          </a:p>
        </p:txBody>
      </p:sp>
      <p:sp>
        <p:nvSpPr>
          <p:cNvPr name="TextBox 6" id="6"/>
          <p:cNvSpPr txBox="true"/>
          <p:nvPr/>
        </p:nvSpPr>
        <p:spPr>
          <a:xfrm rot="0">
            <a:off x="1784773" y="2911375"/>
            <a:ext cx="14718454" cy="4387856"/>
          </a:xfrm>
          <a:prstGeom prst="rect">
            <a:avLst/>
          </a:prstGeom>
        </p:spPr>
        <p:txBody>
          <a:bodyPr anchor="t" rtlCol="false" tIns="0" lIns="0" bIns="0" rIns="0">
            <a:spAutoFit/>
          </a:bodyPr>
          <a:lstStyle/>
          <a:p>
            <a:pPr marL="755753" indent="-377876" lvl="1">
              <a:lnSpc>
                <a:spcPts val="3850"/>
              </a:lnSpc>
              <a:buFont typeface="Arial"/>
              <a:buChar char="•"/>
            </a:pPr>
            <a:r>
              <a:rPr lang="en-US" sz="3500">
                <a:solidFill>
                  <a:srgbClr val="737373"/>
                </a:solidFill>
                <a:latin typeface="DM Sans"/>
              </a:rPr>
              <a:t>Firstly, we will keep track of time estimates on each issue and we will determine these estimates by using the planning poker technique.</a:t>
            </a:r>
          </a:p>
          <a:p>
            <a:pPr>
              <a:lnSpc>
                <a:spcPts val="3850"/>
              </a:lnSpc>
            </a:pPr>
          </a:p>
          <a:p>
            <a:pPr marL="755753" indent="-377876" lvl="1">
              <a:lnSpc>
                <a:spcPts val="3850"/>
              </a:lnSpc>
              <a:buFont typeface="Arial"/>
              <a:buChar char="•"/>
            </a:pPr>
            <a:r>
              <a:rPr lang="en-US" sz="3500">
                <a:solidFill>
                  <a:srgbClr val="737373"/>
                </a:solidFill>
                <a:latin typeface="DM Sans"/>
              </a:rPr>
              <a:t>We will set up 10-minute daily standups.</a:t>
            </a:r>
          </a:p>
          <a:p>
            <a:pPr>
              <a:lnSpc>
                <a:spcPts val="3850"/>
              </a:lnSpc>
            </a:pPr>
          </a:p>
          <a:p>
            <a:pPr marL="755753" indent="-377876" lvl="1">
              <a:lnSpc>
                <a:spcPts val="3850"/>
              </a:lnSpc>
              <a:buFont typeface="Arial"/>
              <a:buChar char="•"/>
            </a:pPr>
            <a:r>
              <a:rPr lang="en-US" sz="3500">
                <a:solidFill>
                  <a:srgbClr val="737373"/>
                </a:solidFill>
                <a:latin typeface="DM Sans"/>
              </a:rPr>
              <a:t>Additionally, we will setup clear standards surrounding commenting, documenting, testing and formatting code. To help minimize technical debt.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245946" y="3130544"/>
            <a:ext cx="10620170" cy="1660526"/>
          </a:xfrm>
          <a:prstGeom prst="rect">
            <a:avLst/>
          </a:prstGeom>
        </p:spPr>
        <p:txBody>
          <a:bodyPr anchor="t" rtlCol="false" tIns="0" lIns="0" bIns="0" rIns="0">
            <a:spAutoFit/>
          </a:bodyPr>
          <a:lstStyle/>
          <a:p>
            <a:pPr algn="r">
              <a:lnSpc>
                <a:spcPts val="12500"/>
              </a:lnSpc>
            </a:pPr>
            <a:r>
              <a:rPr lang="en-US" sz="12500">
                <a:solidFill>
                  <a:srgbClr val="FFFFFF"/>
                </a:solidFill>
                <a:latin typeface="DM Sans Bold"/>
              </a:rPr>
              <a:t>THANK YOU</a:t>
            </a:r>
          </a:p>
        </p:txBody>
      </p:sp>
      <p:sp>
        <p:nvSpPr>
          <p:cNvPr name="TextBox 8" id="8"/>
          <p:cNvSpPr txBox="true"/>
          <p:nvPr/>
        </p:nvSpPr>
        <p:spPr>
          <a:xfrm rot="0">
            <a:off x="9144000" y="4819644"/>
            <a:ext cx="5722116" cy="501656"/>
          </a:xfrm>
          <a:prstGeom prst="rect">
            <a:avLst/>
          </a:prstGeom>
        </p:spPr>
        <p:txBody>
          <a:bodyPr anchor="t" rtlCol="false" tIns="0" lIns="0" bIns="0" rIns="0">
            <a:spAutoFit/>
          </a:bodyPr>
          <a:lstStyle/>
          <a:p>
            <a:pPr algn="r">
              <a:lnSpc>
                <a:spcPts val="3850"/>
              </a:lnSpc>
            </a:pPr>
            <a:r>
              <a:rPr lang="en-US" sz="3500">
                <a:solidFill>
                  <a:srgbClr val="FFFFFF"/>
                </a:solidFill>
                <a:latin typeface="DM Sans Bold"/>
              </a:rPr>
              <a:t>Have any question?</a:t>
            </a:r>
          </a:p>
        </p:txBody>
      </p:sp>
      <p:sp>
        <p:nvSpPr>
          <p:cNvPr name="Freeform 9" id="9"/>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1388068" y="5575097"/>
            <a:ext cx="2519461" cy="2749753"/>
          </a:xfrm>
          <a:custGeom>
            <a:avLst/>
            <a:gdLst/>
            <a:ahLst/>
            <a:cxnLst/>
            <a:rect r="r" b="b" t="t" l="l"/>
            <a:pathLst>
              <a:path h="2749753" w="2519461">
                <a:moveTo>
                  <a:pt x="0" y="0"/>
                </a:moveTo>
                <a:lnTo>
                  <a:pt x="2519462" y="0"/>
                </a:lnTo>
                <a:lnTo>
                  <a:pt x="2519462" y="2749753"/>
                </a:lnTo>
                <a:lnTo>
                  <a:pt x="0" y="2749753"/>
                </a:lnTo>
                <a:lnTo>
                  <a:pt x="0" y="0"/>
                </a:lnTo>
                <a:close/>
              </a:path>
            </a:pathLst>
          </a:custGeom>
          <a:blipFill>
            <a:blip r:embed="rId8"/>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17556" y="2337274"/>
            <a:ext cx="13434049"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OUR ORIGINAL VISION </a:t>
            </a:r>
          </a:p>
        </p:txBody>
      </p:sp>
      <p:sp>
        <p:nvSpPr>
          <p:cNvPr name="TextBox 4" id="4"/>
          <p:cNvSpPr txBox="true"/>
          <p:nvPr/>
        </p:nvSpPr>
        <p:spPr>
          <a:xfrm rot="0">
            <a:off x="2300644" y="4452198"/>
            <a:ext cx="13686712" cy="2930531"/>
          </a:xfrm>
          <a:prstGeom prst="rect">
            <a:avLst/>
          </a:prstGeom>
        </p:spPr>
        <p:txBody>
          <a:bodyPr anchor="t" rtlCol="false" tIns="0" lIns="0" bIns="0" rIns="0">
            <a:spAutoFit/>
          </a:bodyPr>
          <a:lstStyle/>
          <a:p>
            <a:pPr>
              <a:lnSpc>
                <a:spcPts val="3850"/>
              </a:lnSpc>
            </a:pPr>
            <a:r>
              <a:rPr lang="en-US" sz="3500">
                <a:solidFill>
                  <a:srgbClr val="737373"/>
                </a:solidFill>
                <a:latin typeface="DM Sans"/>
              </a:rPr>
              <a:t>In a world where many students face challenges due to limited experience and professional networks, Worksy emerges as an indispensable solution. Worksy is committed to bridging the gap between students seeking valuable work opportunities and anyone in need of specialized services.</a:t>
            </a:r>
          </a:p>
          <a:p>
            <a:pPr>
              <a:lnSpc>
                <a:spcPts val="3850"/>
              </a:lnSpc>
            </a:pPr>
          </a:p>
        </p:txBody>
      </p:sp>
      <p:sp>
        <p:nvSpPr>
          <p:cNvPr name="Freeform 5" id="5"/>
          <p:cNvSpPr/>
          <p:nvPr/>
        </p:nvSpPr>
        <p:spPr>
          <a:xfrm flipH="false" flipV="false" rot="0">
            <a:off x="12001290" y="-491107"/>
            <a:ext cx="4102978" cy="3133183"/>
          </a:xfrm>
          <a:custGeom>
            <a:avLst/>
            <a:gdLst/>
            <a:ahLst/>
            <a:cxnLst/>
            <a:rect r="r" b="b" t="t" l="l"/>
            <a:pathLst>
              <a:path h="3133183" w="4102978">
                <a:moveTo>
                  <a:pt x="0" y="0"/>
                </a:moveTo>
                <a:lnTo>
                  <a:pt x="4102978" y="0"/>
                </a:lnTo>
                <a:lnTo>
                  <a:pt x="4102978" y="3133184"/>
                </a:lnTo>
                <a:lnTo>
                  <a:pt x="0" y="3133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17556" y="2337274"/>
            <a:ext cx="13434049"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FEATURES OVERVIEW</a:t>
            </a:r>
          </a:p>
        </p:txBody>
      </p:sp>
      <p:sp>
        <p:nvSpPr>
          <p:cNvPr name="Freeform 4" id="4"/>
          <p:cNvSpPr/>
          <p:nvPr/>
        </p:nvSpPr>
        <p:spPr>
          <a:xfrm flipH="false" flipV="false" rot="0">
            <a:off x="12001290" y="-491107"/>
            <a:ext cx="4102978" cy="3133183"/>
          </a:xfrm>
          <a:custGeom>
            <a:avLst/>
            <a:gdLst/>
            <a:ahLst/>
            <a:cxnLst/>
            <a:rect r="r" b="b" t="t" l="l"/>
            <a:pathLst>
              <a:path h="3133183" w="4102978">
                <a:moveTo>
                  <a:pt x="0" y="0"/>
                </a:moveTo>
                <a:lnTo>
                  <a:pt x="4102978" y="0"/>
                </a:lnTo>
                <a:lnTo>
                  <a:pt x="4102978" y="3133184"/>
                </a:lnTo>
                <a:lnTo>
                  <a:pt x="0" y="3133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34081" y="3907824"/>
            <a:ext cx="994719" cy="994719"/>
          </a:xfrm>
          <a:custGeom>
            <a:avLst/>
            <a:gdLst/>
            <a:ahLst/>
            <a:cxnLst/>
            <a:rect r="r" b="b" t="t" l="l"/>
            <a:pathLst>
              <a:path h="994719" w="994719">
                <a:moveTo>
                  <a:pt x="0" y="0"/>
                </a:moveTo>
                <a:lnTo>
                  <a:pt x="994719" y="0"/>
                </a:lnTo>
                <a:lnTo>
                  <a:pt x="994719" y="994719"/>
                </a:lnTo>
                <a:lnTo>
                  <a:pt x="0" y="994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72297" y="5175320"/>
            <a:ext cx="1056503" cy="1056503"/>
          </a:xfrm>
          <a:custGeom>
            <a:avLst/>
            <a:gdLst/>
            <a:ahLst/>
            <a:cxnLst/>
            <a:rect r="r" b="b" t="t" l="l"/>
            <a:pathLst>
              <a:path h="1056503" w="1056503">
                <a:moveTo>
                  <a:pt x="0" y="0"/>
                </a:moveTo>
                <a:lnTo>
                  <a:pt x="1056503" y="0"/>
                </a:lnTo>
                <a:lnTo>
                  <a:pt x="1056503" y="1056503"/>
                </a:lnTo>
                <a:lnTo>
                  <a:pt x="0" y="10565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417556" y="3820757"/>
            <a:ext cx="13686712" cy="3678561"/>
          </a:xfrm>
          <a:prstGeom prst="rect">
            <a:avLst/>
          </a:prstGeom>
        </p:spPr>
        <p:txBody>
          <a:bodyPr anchor="t" rtlCol="false" tIns="0" lIns="0" bIns="0" rIns="0">
            <a:spAutoFit/>
          </a:bodyPr>
          <a:lstStyle/>
          <a:p>
            <a:pPr>
              <a:lnSpc>
                <a:spcPts val="2640"/>
              </a:lnSpc>
            </a:pPr>
            <a:r>
              <a:rPr lang="en-US" sz="2400">
                <a:solidFill>
                  <a:srgbClr val="737373"/>
                </a:solidFill>
                <a:latin typeface="DM Sans Bold"/>
              </a:rPr>
              <a:t>Account - </a:t>
            </a:r>
            <a:r>
              <a:rPr lang="en-US" sz="2400">
                <a:solidFill>
                  <a:srgbClr val="737373"/>
                </a:solidFill>
                <a:latin typeface="DM Sans"/>
              </a:rPr>
              <a:t>An account is an important feature in any application where you need to differentiate between users. In our application, this feature is required as there is 2 types of users; students and non-students. Only students are allowed to create posts.</a:t>
            </a:r>
          </a:p>
          <a:p>
            <a:pPr>
              <a:lnSpc>
                <a:spcPts val="2640"/>
              </a:lnSpc>
            </a:pPr>
          </a:p>
          <a:p>
            <a:pPr>
              <a:lnSpc>
                <a:spcPts val="2640"/>
              </a:lnSpc>
            </a:pPr>
            <a:r>
              <a:rPr lang="en-US" sz="2400">
                <a:solidFill>
                  <a:srgbClr val="737373"/>
                </a:solidFill>
                <a:latin typeface="DM Sans Bold"/>
              </a:rPr>
              <a:t>Post - </a:t>
            </a:r>
            <a:r>
              <a:rPr lang="en-US" sz="2400">
                <a:solidFill>
                  <a:srgbClr val="737373"/>
                </a:solidFill>
                <a:latin typeface="DM Sans"/>
              </a:rPr>
              <a:t>Posts allow users to create detailed listings for the products and services they wish to buy or sell. Users can include information such as titles, descriptions, and prices. Each post serves as a communication hub between users. </a:t>
            </a:r>
          </a:p>
          <a:p>
            <a:pPr>
              <a:lnSpc>
                <a:spcPts val="2640"/>
              </a:lnSpc>
            </a:pPr>
          </a:p>
          <a:p>
            <a:pPr>
              <a:lnSpc>
                <a:spcPts val="2640"/>
              </a:lnSpc>
            </a:pPr>
            <a:r>
              <a:rPr lang="en-US" sz="2400">
                <a:solidFill>
                  <a:srgbClr val="737373"/>
                </a:solidFill>
                <a:latin typeface="DM Sans Bold"/>
              </a:rPr>
              <a:t>Search - </a:t>
            </a:r>
            <a:r>
              <a:rPr lang="en-US" sz="2400">
                <a:solidFill>
                  <a:srgbClr val="737373"/>
                </a:solidFill>
                <a:latin typeface="DM Sans"/>
              </a:rPr>
              <a:t>The search function allows users to find a post that offers the service that they are looking for. Users are able to filter their searches by applying price ranges and categories. Along with this users are able to sort by relevance, date and price.</a:t>
            </a:r>
          </a:p>
        </p:txBody>
      </p:sp>
      <p:sp>
        <p:nvSpPr>
          <p:cNvPr name="Freeform 8" id="8"/>
          <p:cNvSpPr/>
          <p:nvPr/>
        </p:nvSpPr>
        <p:spPr>
          <a:xfrm flipH="false" flipV="false" rot="0">
            <a:off x="895865" y="6504600"/>
            <a:ext cx="994719" cy="994719"/>
          </a:xfrm>
          <a:custGeom>
            <a:avLst/>
            <a:gdLst/>
            <a:ahLst/>
            <a:cxnLst/>
            <a:rect r="r" b="b" t="t" l="l"/>
            <a:pathLst>
              <a:path h="994719" w="994719">
                <a:moveTo>
                  <a:pt x="0" y="0"/>
                </a:moveTo>
                <a:lnTo>
                  <a:pt x="994719" y="0"/>
                </a:lnTo>
                <a:lnTo>
                  <a:pt x="994719" y="994719"/>
                </a:lnTo>
                <a:lnTo>
                  <a:pt x="0" y="9947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17556" y="2337274"/>
            <a:ext cx="13434049"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FEATURES OVERVIEW  </a:t>
            </a:r>
          </a:p>
        </p:txBody>
      </p:sp>
      <p:sp>
        <p:nvSpPr>
          <p:cNvPr name="Freeform 4" id="4"/>
          <p:cNvSpPr/>
          <p:nvPr/>
        </p:nvSpPr>
        <p:spPr>
          <a:xfrm flipH="false" flipV="false" rot="0">
            <a:off x="12001290" y="-491107"/>
            <a:ext cx="4102978" cy="3133183"/>
          </a:xfrm>
          <a:custGeom>
            <a:avLst/>
            <a:gdLst/>
            <a:ahLst/>
            <a:cxnLst/>
            <a:rect r="r" b="b" t="t" l="l"/>
            <a:pathLst>
              <a:path h="3133183" w="4102978">
                <a:moveTo>
                  <a:pt x="0" y="0"/>
                </a:moveTo>
                <a:lnTo>
                  <a:pt x="4102978" y="0"/>
                </a:lnTo>
                <a:lnTo>
                  <a:pt x="4102978" y="3133184"/>
                </a:lnTo>
                <a:lnTo>
                  <a:pt x="0" y="3133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41405" y="5557695"/>
            <a:ext cx="1086244" cy="1056619"/>
          </a:xfrm>
          <a:custGeom>
            <a:avLst/>
            <a:gdLst/>
            <a:ahLst/>
            <a:cxnLst/>
            <a:rect r="r" b="b" t="t" l="l"/>
            <a:pathLst>
              <a:path h="1056619" w="1086244">
                <a:moveTo>
                  <a:pt x="0" y="0"/>
                </a:moveTo>
                <a:lnTo>
                  <a:pt x="1086244" y="0"/>
                </a:lnTo>
                <a:lnTo>
                  <a:pt x="1086244" y="1056619"/>
                </a:lnTo>
                <a:lnTo>
                  <a:pt x="0" y="10566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417556" y="4269252"/>
            <a:ext cx="13686712" cy="2345061"/>
          </a:xfrm>
          <a:prstGeom prst="rect">
            <a:avLst/>
          </a:prstGeom>
        </p:spPr>
        <p:txBody>
          <a:bodyPr anchor="t" rtlCol="false" tIns="0" lIns="0" bIns="0" rIns="0">
            <a:spAutoFit/>
          </a:bodyPr>
          <a:lstStyle/>
          <a:p>
            <a:pPr>
              <a:lnSpc>
                <a:spcPts val="2640"/>
              </a:lnSpc>
            </a:pPr>
            <a:r>
              <a:rPr lang="en-US" sz="2400">
                <a:solidFill>
                  <a:srgbClr val="737373"/>
                </a:solidFill>
                <a:latin typeface="DM Sans Bold"/>
              </a:rPr>
              <a:t>Review - </a:t>
            </a:r>
            <a:r>
              <a:rPr lang="en-US" sz="2400">
                <a:solidFill>
                  <a:srgbClr val="737373"/>
                </a:solidFill>
                <a:latin typeface="DM Sans"/>
              </a:rPr>
              <a:t>The review feature allows users to rate and comment on a posting. This gives the posting user direct feedback on their product or service. An averaged review score is displayed on each post. </a:t>
            </a:r>
          </a:p>
          <a:p>
            <a:pPr>
              <a:lnSpc>
                <a:spcPts val="2640"/>
              </a:lnSpc>
            </a:pPr>
          </a:p>
          <a:p>
            <a:pPr>
              <a:lnSpc>
                <a:spcPts val="2640"/>
              </a:lnSpc>
            </a:pPr>
            <a:r>
              <a:rPr lang="en-US" sz="2400">
                <a:solidFill>
                  <a:srgbClr val="737373"/>
                </a:solidFill>
                <a:latin typeface="DM Sans Bold"/>
              </a:rPr>
              <a:t>Chat -</a:t>
            </a:r>
            <a:r>
              <a:rPr lang="en-US" sz="2400">
                <a:solidFill>
                  <a:srgbClr val="737373"/>
                </a:solidFill>
                <a:latin typeface="DM Sans"/>
              </a:rPr>
              <a:t>The chat feature allows for one-on-one chats between users. A chat can only be created between the user who has created a post and an inquiring user. All chats can be found in one centralized location where you can view all of your ongoing chats so that they are easy to find.</a:t>
            </a:r>
          </a:p>
        </p:txBody>
      </p:sp>
      <p:sp>
        <p:nvSpPr>
          <p:cNvPr name="Freeform 7" id="7"/>
          <p:cNvSpPr/>
          <p:nvPr/>
        </p:nvSpPr>
        <p:spPr>
          <a:xfrm flipH="false" flipV="false" rot="0">
            <a:off x="370703" y="4449889"/>
            <a:ext cx="1827649" cy="279132"/>
          </a:xfrm>
          <a:custGeom>
            <a:avLst/>
            <a:gdLst/>
            <a:ahLst/>
            <a:cxnLst/>
            <a:rect r="r" b="b" t="t" l="l"/>
            <a:pathLst>
              <a:path h="279132" w="1827649">
                <a:moveTo>
                  <a:pt x="0" y="0"/>
                </a:moveTo>
                <a:lnTo>
                  <a:pt x="1827649" y="0"/>
                </a:lnTo>
                <a:lnTo>
                  <a:pt x="1827649" y="279132"/>
                </a:lnTo>
                <a:lnTo>
                  <a:pt x="0" y="2791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bstract Minimalist Dots Shapes"/>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028700" y="1028700"/>
            <a:ext cx="16230600" cy="8229600"/>
          </a:xfrm>
          <a:prstGeom prst="rect">
            <a:avLst/>
          </a:prstGeom>
          <a:solidFill>
            <a:srgbClr val="93A2A4"/>
          </a:solidFill>
        </p:spPr>
      </p:sp>
      <p:sp>
        <p:nvSpPr>
          <p:cNvPr name="Freeform 4" id="4"/>
          <p:cNvSpPr/>
          <p:nvPr/>
        </p:nvSpPr>
        <p:spPr>
          <a:xfrm flipH="false" flipV="false" rot="0">
            <a:off x="9951093" y="3501463"/>
            <a:ext cx="5864418" cy="3284074"/>
          </a:xfrm>
          <a:custGeom>
            <a:avLst/>
            <a:gdLst/>
            <a:ahLst/>
            <a:cxnLst/>
            <a:rect r="r" b="b" t="t" l="l"/>
            <a:pathLst>
              <a:path h="3284074" w="5864418">
                <a:moveTo>
                  <a:pt x="0" y="0"/>
                </a:moveTo>
                <a:lnTo>
                  <a:pt x="5864417" y="0"/>
                </a:lnTo>
                <a:lnTo>
                  <a:pt x="5864417" y="3284074"/>
                </a:lnTo>
                <a:lnTo>
                  <a:pt x="0" y="3284074"/>
                </a:lnTo>
                <a:lnTo>
                  <a:pt x="0" y="0"/>
                </a:lnTo>
                <a:close/>
              </a:path>
            </a:pathLst>
          </a:custGeom>
          <a:blipFill>
            <a:blip r:embed="rId4"/>
            <a:stretch>
              <a:fillRect l="0" t="0" r="0" b="0"/>
            </a:stretch>
          </a:blipFill>
        </p:spPr>
      </p:sp>
      <p:sp>
        <p:nvSpPr>
          <p:cNvPr name="TextBox 5" id="5"/>
          <p:cNvSpPr txBox="true"/>
          <p:nvPr/>
        </p:nvSpPr>
        <p:spPr>
          <a:xfrm rot="0">
            <a:off x="2742409" y="4000500"/>
            <a:ext cx="4948638" cy="2295525"/>
          </a:xfrm>
          <a:prstGeom prst="rect">
            <a:avLst/>
          </a:prstGeom>
        </p:spPr>
        <p:txBody>
          <a:bodyPr anchor="t" rtlCol="false" tIns="0" lIns="0" bIns="0" rIns="0">
            <a:spAutoFit/>
          </a:bodyPr>
          <a:lstStyle/>
          <a:p>
            <a:pPr algn="ctr" marL="0" indent="0" lvl="0">
              <a:lnSpc>
                <a:spcPts val="9090"/>
              </a:lnSpc>
            </a:pPr>
            <a:r>
              <a:rPr lang="en-US" sz="7575">
                <a:solidFill>
                  <a:srgbClr val="000000"/>
                </a:solidFill>
                <a:latin typeface="DM Sans Bold"/>
              </a:rPr>
              <a:t>PROJECT DEMO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17556" y="2337274"/>
            <a:ext cx="13845398"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CHANGES FROM OUR INITIAL VISION</a:t>
            </a:r>
          </a:p>
        </p:txBody>
      </p:sp>
      <p:sp>
        <p:nvSpPr>
          <p:cNvPr name="TextBox 4" id="4"/>
          <p:cNvSpPr txBox="true"/>
          <p:nvPr/>
        </p:nvSpPr>
        <p:spPr>
          <a:xfrm rot="0">
            <a:off x="2417556" y="3817934"/>
            <a:ext cx="14314629" cy="2670181"/>
          </a:xfrm>
          <a:prstGeom prst="rect">
            <a:avLst/>
          </a:prstGeom>
        </p:spPr>
        <p:txBody>
          <a:bodyPr anchor="t" rtlCol="false" tIns="0" lIns="0" bIns="0" rIns="0">
            <a:spAutoFit/>
          </a:bodyPr>
          <a:lstStyle/>
          <a:p>
            <a:pPr>
              <a:lnSpc>
                <a:spcPts val="3300"/>
              </a:lnSpc>
            </a:pPr>
            <a:r>
              <a:rPr lang="en-US" sz="3000">
                <a:solidFill>
                  <a:srgbClr val="737373"/>
                </a:solidFill>
                <a:latin typeface="DM Sans Bold"/>
              </a:rPr>
              <a:t>Post -</a:t>
            </a:r>
            <a:r>
              <a:rPr lang="en-US" sz="3000">
                <a:solidFill>
                  <a:srgbClr val="737373"/>
                </a:solidFill>
                <a:latin typeface="DM Sans"/>
              </a:rPr>
              <a:t> Ability to add images to a post got scrapped. Posts now focus on offering a service rather than a product. </a:t>
            </a:r>
          </a:p>
          <a:p>
            <a:pPr>
              <a:lnSpc>
                <a:spcPts val="3300"/>
              </a:lnSpc>
            </a:pPr>
          </a:p>
          <a:p>
            <a:pPr>
              <a:lnSpc>
                <a:spcPts val="3300"/>
              </a:lnSpc>
            </a:pPr>
          </a:p>
          <a:p>
            <a:pPr>
              <a:lnSpc>
                <a:spcPts val="3850"/>
              </a:lnSpc>
            </a:pPr>
          </a:p>
          <a:p>
            <a:pPr>
              <a:lnSpc>
                <a:spcPts val="3850"/>
              </a:lnSpc>
            </a:pPr>
          </a:p>
        </p:txBody>
      </p:sp>
      <p:sp>
        <p:nvSpPr>
          <p:cNvPr name="Freeform 5" id="5"/>
          <p:cNvSpPr/>
          <p:nvPr/>
        </p:nvSpPr>
        <p:spPr>
          <a:xfrm flipH="false" flipV="false" rot="0">
            <a:off x="13747234" y="5746234"/>
            <a:ext cx="3512066" cy="3512066"/>
          </a:xfrm>
          <a:custGeom>
            <a:avLst/>
            <a:gdLst/>
            <a:ahLst/>
            <a:cxnLst/>
            <a:rect r="r" b="b" t="t" l="l"/>
            <a:pathLst>
              <a:path h="3512066" w="3512066">
                <a:moveTo>
                  <a:pt x="0" y="0"/>
                </a:moveTo>
                <a:lnTo>
                  <a:pt x="3512066" y="0"/>
                </a:lnTo>
                <a:lnTo>
                  <a:pt x="3512066" y="3512066"/>
                </a:lnTo>
                <a:lnTo>
                  <a:pt x="0" y="3512066"/>
                </a:lnTo>
                <a:lnTo>
                  <a:pt x="0" y="0"/>
                </a:lnTo>
                <a:close/>
              </a:path>
            </a:pathLst>
          </a:custGeom>
          <a:blipFill>
            <a:blip r:embed="rId4"/>
            <a:stretch>
              <a:fillRect l="0" t="0" r="0" b="0"/>
            </a:stretch>
          </a:blipFill>
        </p:spPr>
      </p:sp>
      <p:sp>
        <p:nvSpPr>
          <p:cNvPr name="TextBox 6" id="6"/>
          <p:cNvSpPr txBox="true"/>
          <p:nvPr/>
        </p:nvSpPr>
        <p:spPr>
          <a:xfrm rot="0">
            <a:off x="2417556" y="5162550"/>
            <a:ext cx="11066103" cy="1695456"/>
          </a:xfrm>
          <a:prstGeom prst="rect">
            <a:avLst/>
          </a:prstGeom>
        </p:spPr>
        <p:txBody>
          <a:bodyPr anchor="t" rtlCol="false" tIns="0" lIns="0" bIns="0" rIns="0">
            <a:spAutoFit/>
          </a:bodyPr>
          <a:lstStyle/>
          <a:p>
            <a:pPr>
              <a:lnSpc>
                <a:spcPts val="3300"/>
              </a:lnSpc>
            </a:pPr>
            <a:r>
              <a:rPr lang="en-US" sz="3000">
                <a:solidFill>
                  <a:srgbClr val="737373"/>
                </a:solidFill>
                <a:latin typeface="DM Sans Bold"/>
              </a:rPr>
              <a:t>Account - </a:t>
            </a:r>
            <a:r>
              <a:rPr lang="en-US" sz="3000">
                <a:solidFill>
                  <a:srgbClr val="737373"/>
                </a:solidFill>
                <a:latin typeface="DM Sans"/>
              </a:rPr>
              <a:t>User privacy settings got scrapped. Instead of having the user chose what account information can be seen,   users are restricted to only be able to see a users first name and last name.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31501" y="5958453"/>
            <a:ext cx="3299847" cy="3299847"/>
          </a:xfrm>
          <a:custGeom>
            <a:avLst/>
            <a:gdLst/>
            <a:ahLst/>
            <a:cxnLst/>
            <a:rect r="r" b="b" t="t" l="l"/>
            <a:pathLst>
              <a:path h="3299847" w="3299847">
                <a:moveTo>
                  <a:pt x="0" y="0"/>
                </a:moveTo>
                <a:lnTo>
                  <a:pt x="3299846" y="0"/>
                </a:lnTo>
                <a:lnTo>
                  <a:pt x="3299846" y="3299847"/>
                </a:lnTo>
                <a:lnTo>
                  <a:pt x="0" y="3299847"/>
                </a:lnTo>
                <a:lnTo>
                  <a:pt x="0" y="0"/>
                </a:lnTo>
                <a:close/>
              </a:path>
            </a:pathLst>
          </a:custGeom>
          <a:blipFill>
            <a:blip r:embed="rId4"/>
            <a:stretch>
              <a:fillRect l="0" t="0" r="0" b="0"/>
            </a:stretch>
          </a:blipFill>
        </p:spPr>
      </p:sp>
      <p:sp>
        <p:nvSpPr>
          <p:cNvPr name="TextBox 4" id="4"/>
          <p:cNvSpPr txBox="true"/>
          <p:nvPr/>
        </p:nvSpPr>
        <p:spPr>
          <a:xfrm rot="0">
            <a:off x="2417556" y="2337274"/>
            <a:ext cx="6726444"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WHAT WENT RIGHT</a:t>
            </a:r>
          </a:p>
        </p:txBody>
      </p:sp>
      <p:sp>
        <p:nvSpPr>
          <p:cNvPr name="TextBox 5" id="5"/>
          <p:cNvSpPr txBox="true"/>
          <p:nvPr/>
        </p:nvSpPr>
        <p:spPr>
          <a:xfrm rot="0">
            <a:off x="2417556" y="4018730"/>
            <a:ext cx="13463868" cy="3196596"/>
          </a:xfrm>
          <a:prstGeom prst="rect">
            <a:avLst/>
          </a:prstGeom>
        </p:spPr>
        <p:txBody>
          <a:bodyPr anchor="t" rtlCol="false" tIns="0" lIns="0" bIns="0" rIns="0">
            <a:spAutoFit/>
          </a:bodyPr>
          <a:lstStyle/>
          <a:p>
            <a:pPr>
              <a:lnSpc>
                <a:spcPts val="3300"/>
              </a:lnSpc>
            </a:pPr>
            <a:r>
              <a:rPr lang="en-US" sz="3000">
                <a:solidFill>
                  <a:srgbClr val="737373"/>
                </a:solidFill>
                <a:latin typeface="DM Sans Bold"/>
              </a:rPr>
              <a:t>Variety of Skills - </a:t>
            </a:r>
            <a:r>
              <a:rPr lang="en-US" sz="3000">
                <a:solidFill>
                  <a:srgbClr val="737373"/>
                </a:solidFill>
                <a:latin typeface="DM Sans"/>
              </a:rPr>
              <a:t>We all have our strengths and weaknesses, but as a group we were able to cover all necessary skills for MERN stack development. </a:t>
            </a:r>
          </a:p>
          <a:p>
            <a:pPr>
              <a:lnSpc>
                <a:spcPts val="3300"/>
              </a:lnSpc>
            </a:pPr>
          </a:p>
          <a:p>
            <a:pPr>
              <a:lnSpc>
                <a:spcPts val="3300"/>
              </a:lnSpc>
            </a:pPr>
            <a:r>
              <a:rPr lang="en-US" sz="3000">
                <a:solidFill>
                  <a:srgbClr val="737373"/>
                </a:solidFill>
                <a:latin typeface="DM Sans Bold"/>
              </a:rPr>
              <a:t>Initial Vision - </a:t>
            </a:r>
            <a:r>
              <a:rPr lang="en-US" sz="3000">
                <a:solidFill>
                  <a:srgbClr val="737373"/>
                </a:solidFill>
                <a:latin typeface="DM Sans"/>
              </a:rPr>
              <a:t>We stuck true to our original vision for Worksy with the original proposed core features. We had a plan and succeeded in following through until the end. </a:t>
            </a:r>
          </a:p>
          <a:p>
            <a:pPr>
              <a:lnSpc>
                <a:spcPts val="2640"/>
              </a:lnSpc>
            </a:pPr>
          </a:p>
          <a:p>
            <a:pPr>
              <a:lnSpc>
                <a:spcPts val="264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bstract Minimalist Dots Shapes"/>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028700" y="1028700"/>
            <a:ext cx="16230600" cy="8229600"/>
          </a:xfrm>
          <a:prstGeom prst="rect">
            <a:avLst/>
          </a:prstGeom>
          <a:solidFill>
            <a:srgbClr val="93A2A4"/>
          </a:solidFill>
        </p:spPr>
      </p:sp>
      <p:sp>
        <p:nvSpPr>
          <p:cNvPr name="TextBox 4" id="4"/>
          <p:cNvSpPr txBox="true"/>
          <p:nvPr/>
        </p:nvSpPr>
        <p:spPr>
          <a:xfrm rot="0">
            <a:off x="5604886" y="3424237"/>
            <a:ext cx="7078227" cy="3448050"/>
          </a:xfrm>
          <a:prstGeom prst="rect">
            <a:avLst/>
          </a:prstGeom>
        </p:spPr>
        <p:txBody>
          <a:bodyPr anchor="t" rtlCol="false" tIns="0" lIns="0" bIns="0" rIns="0">
            <a:spAutoFit/>
          </a:bodyPr>
          <a:lstStyle/>
          <a:p>
            <a:pPr algn="ctr" marL="0" indent="0" lvl="0">
              <a:lnSpc>
                <a:spcPts val="9090"/>
              </a:lnSpc>
            </a:pPr>
            <a:r>
              <a:rPr lang="en-US" sz="7575">
                <a:solidFill>
                  <a:srgbClr val="000000"/>
                </a:solidFill>
                <a:latin typeface="DM Sans Bold"/>
              </a:rPr>
              <a:t>WHAT WOULD WE DO DIFFERENTLY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13844" y="3041217"/>
            <a:ext cx="13879827" cy="987431"/>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Challenges in Collaboration:</a:t>
            </a:r>
            <a:r>
              <a:rPr lang="en-US" sz="3500">
                <a:solidFill>
                  <a:srgbClr val="737373"/>
                </a:solidFill>
                <a:latin typeface="DM Sans"/>
              </a:rPr>
              <a:t> different schedule in team </a:t>
            </a:r>
          </a:p>
          <a:p>
            <a:pPr>
              <a:lnSpc>
                <a:spcPts val="3850"/>
              </a:lnSpc>
            </a:pPr>
            <a:r>
              <a:rPr lang="en-US" sz="3500">
                <a:solidFill>
                  <a:srgbClr val="737373"/>
                </a:solidFill>
                <a:latin typeface="DM Sans"/>
              </a:rPr>
              <a:t> </a:t>
            </a:r>
          </a:p>
        </p:txBody>
      </p:sp>
      <p:sp>
        <p:nvSpPr>
          <p:cNvPr name="TextBox 4" id="4"/>
          <p:cNvSpPr txBox="true"/>
          <p:nvPr/>
        </p:nvSpPr>
        <p:spPr>
          <a:xfrm rot="0">
            <a:off x="5182262" y="5267228"/>
            <a:ext cx="9525" cy="580390"/>
          </a:xfrm>
          <a:prstGeom prst="rect">
            <a:avLst/>
          </a:prstGeom>
        </p:spPr>
        <p:txBody>
          <a:bodyPr anchor="t" rtlCol="false" tIns="0" lIns="0" bIns="0" rIns="0">
            <a:spAutoFit/>
          </a:bodyPr>
          <a:lstStyle/>
          <a:p>
            <a:pPr algn="ctr">
              <a:lnSpc>
                <a:spcPts val="4759"/>
              </a:lnSpc>
            </a:pPr>
          </a:p>
        </p:txBody>
      </p:sp>
      <p:sp>
        <p:nvSpPr>
          <p:cNvPr name="TextBox 5" id="5"/>
          <p:cNvSpPr txBox="true"/>
          <p:nvPr/>
        </p:nvSpPr>
        <p:spPr>
          <a:xfrm rot="0">
            <a:off x="1913844" y="3633691"/>
            <a:ext cx="15005842" cy="4570095"/>
          </a:xfrm>
          <a:prstGeom prst="rect">
            <a:avLst/>
          </a:prstGeom>
        </p:spPr>
        <p:txBody>
          <a:bodyPr anchor="t" rtlCol="false" tIns="0" lIns="0" bIns="0" rIns="0">
            <a:spAutoFit/>
          </a:bodyPr>
          <a:lstStyle/>
          <a:p>
            <a:pPr>
              <a:lnSpc>
                <a:spcPts val="6119"/>
              </a:lnSpc>
            </a:pPr>
          </a:p>
          <a:p>
            <a:pPr>
              <a:lnSpc>
                <a:spcPts val="6119"/>
              </a:lnSpc>
            </a:pPr>
            <a:r>
              <a:rPr lang="en-US" sz="3399">
                <a:solidFill>
                  <a:srgbClr val="737373"/>
                </a:solidFill>
                <a:latin typeface="DM Sans Bold"/>
              </a:rPr>
              <a:t>Benefit of Code Reviews:</a:t>
            </a:r>
          </a:p>
          <a:p>
            <a:pPr marL="734059" indent="-367030" lvl="1">
              <a:lnSpc>
                <a:spcPts val="6119"/>
              </a:lnSpc>
              <a:buFont typeface="Arial"/>
              <a:buChar char="•"/>
            </a:pPr>
            <a:r>
              <a:rPr lang="en-US" sz="3399">
                <a:solidFill>
                  <a:srgbClr val="000000"/>
                </a:solidFill>
                <a:latin typeface="Canva Sans 2"/>
              </a:rPr>
              <a:t>Knowle</a:t>
            </a:r>
            <a:r>
              <a:rPr lang="en-US" sz="3399">
                <a:solidFill>
                  <a:srgbClr val="000000"/>
                </a:solidFill>
                <a:latin typeface="Canva Sans 2"/>
              </a:rPr>
              <a:t>dge sharing and learning opportunity.</a:t>
            </a:r>
          </a:p>
          <a:p>
            <a:pPr marL="734059" indent="-367030" lvl="1">
              <a:lnSpc>
                <a:spcPts val="6119"/>
              </a:lnSpc>
              <a:buFont typeface="Arial"/>
              <a:buChar char="•"/>
            </a:pPr>
            <a:r>
              <a:rPr lang="en-US" sz="3399">
                <a:solidFill>
                  <a:srgbClr val="000000"/>
                </a:solidFill>
                <a:latin typeface="Canva Sans 2"/>
              </a:rPr>
              <a:t>The writer of the code explains their thought process, making it easier for everyone to understand.</a:t>
            </a:r>
          </a:p>
          <a:p>
            <a:pPr>
              <a:lnSpc>
                <a:spcPts val="6119"/>
              </a:lnSpc>
            </a:pPr>
          </a:p>
        </p:txBody>
      </p:sp>
      <p:sp>
        <p:nvSpPr>
          <p:cNvPr name="Freeform 6" id="6"/>
          <p:cNvSpPr/>
          <p:nvPr/>
        </p:nvSpPr>
        <p:spPr>
          <a:xfrm flipH="false" flipV="false" rot="0">
            <a:off x="13942128" y="2538450"/>
            <a:ext cx="3171591" cy="2980396"/>
          </a:xfrm>
          <a:custGeom>
            <a:avLst/>
            <a:gdLst/>
            <a:ahLst/>
            <a:cxnLst/>
            <a:rect r="r" b="b" t="t" l="l"/>
            <a:pathLst>
              <a:path h="2980396" w="3171591">
                <a:moveTo>
                  <a:pt x="0" y="0"/>
                </a:moveTo>
                <a:lnTo>
                  <a:pt x="3171591" y="0"/>
                </a:lnTo>
                <a:lnTo>
                  <a:pt x="3171591" y="2980396"/>
                </a:lnTo>
                <a:lnTo>
                  <a:pt x="0" y="29803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913844" y="1545455"/>
            <a:ext cx="8341552" cy="720731"/>
          </a:xfrm>
          <a:prstGeom prst="rect">
            <a:avLst/>
          </a:prstGeom>
        </p:spPr>
        <p:txBody>
          <a:bodyPr anchor="t" rtlCol="false" tIns="0" lIns="0" bIns="0" rIns="0">
            <a:spAutoFit/>
          </a:bodyPr>
          <a:lstStyle/>
          <a:p>
            <a:pPr>
              <a:lnSpc>
                <a:spcPts val="5500"/>
              </a:lnSpc>
            </a:pPr>
            <a:r>
              <a:rPr lang="en-US" sz="5000">
                <a:solidFill>
                  <a:srgbClr val="8CA9AD"/>
                </a:solidFill>
                <a:latin typeface="DM Sans Bold"/>
              </a:rPr>
              <a:t>Weekly Code Reviews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DAF1x8FAZCM</dc:identifier>
  <dcterms:modified xsi:type="dcterms:W3CDTF">2011-08-01T06:04:30Z</dcterms:modified>
  <cp:revision>1</cp:revision>
  <dc:title>4350-Project presentation</dc:title>
</cp:coreProperties>
</file>