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5" r:id="rId4"/>
    <p:sldId id="262" r:id="rId5"/>
    <p:sldId id="263" r:id="rId6"/>
    <p:sldId id="269" r:id="rId7"/>
    <p:sldId id="273" r:id="rId8"/>
    <p:sldId id="266" r:id="rId9"/>
    <p:sldId id="271" r:id="rId10"/>
    <p:sldId id="267" r:id="rId11"/>
    <p:sldId id="268" r:id="rId12"/>
    <p:sldId id="257" r:id="rId13"/>
    <p:sldId id="258" r:id="rId14"/>
    <p:sldId id="259" r:id="rId15"/>
    <p:sldId id="274" r:id="rId16"/>
    <p:sldId id="26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9"/>
    <p:restoredTop sz="94666"/>
  </p:normalViewPr>
  <p:slideViewPr>
    <p:cSldViewPr snapToGrid="0">
      <p:cViewPr>
        <p:scale>
          <a:sx n="103" d="100"/>
          <a:sy n="103" d="100"/>
        </p:scale>
        <p:origin x="3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6AD22-33F9-5A47-BE83-7525661D47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77D59-CBB0-FF4F-A518-87B9C540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77D59-CBB0-FF4F-A518-87B9C540D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Encodes a lipid metabolism protein responsible for lipid and cholesterol transport between tissues and cells</a:t>
            </a:r>
          </a:p>
          <a:p>
            <a:r>
              <a:rPr lang="en-US" dirty="0"/>
              <a:t>3 different apolipoprotein E gene 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6426-040A-344E-BD66-4A10FC9FD8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7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Load necessary libraries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jsonlite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dplyr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purrr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library(ggplot2)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ggpubr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library(scales)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Function to get neuron data from the API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get_all_neurons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function(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max_pages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10,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page_size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500) {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base_url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"http://cng.gmu.edu:8080/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/neuron"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all_neurons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list()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for (page in 0:(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max_pages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- 1)) {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tryCatch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query &lt;- list(size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page_size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page = page)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response &lt;- GET(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base_url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query = query)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if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status_code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(response) != 200) {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message("Stopping: Received status code ",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status_code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(response), " on page ", page)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break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json_data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content(response, as = "text", encoding = "UTF-8")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data &lt;-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fromJSON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json_data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flatten = TRUE)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if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is.null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(data$`_embedded`$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neuronResources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 {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message("No more data available at page ", page)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break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all_neurons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[[page + 1]] &lt;- data$`_embedded`$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neuronResources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message("Successfully retrieved page ", page + 1)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}, error = function(e) {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message("Error on page ", page, ": ",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e$message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break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bind_rows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all_neurons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%&gt;% distinct()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77D59-CBB0-FF4F-A518-87B9C540D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77D59-CBB0-FF4F-A518-87B9C540D4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library(scales)</a:t>
            </a:r>
          </a:p>
          <a:p>
            <a:r>
              <a:rPr lang="en-US" dirty="0"/>
              <a:t>library(</a:t>
            </a:r>
            <a:r>
              <a:rPr lang="en-US" dirty="0" err="1"/>
              <a:t>rstatix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Combine and filter specific strains of interest</a:t>
            </a:r>
          </a:p>
          <a:p>
            <a:r>
              <a:rPr lang="en-US" dirty="0" err="1"/>
              <a:t>filtered_data</a:t>
            </a:r>
            <a:r>
              <a:rPr lang="en-US" dirty="0"/>
              <a:t> &lt;- </a:t>
            </a:r>
            <a:r>
              <a:rPr lang="en-US" dirty="0" err="1"/>
              <a:t>filtered_data</a:t>
            </a:r>
            <a:r>
              <a:rPr lang="en-US" dirty="0"/>
              <a:t> %&gt;%</a:t>
            </a:r>
          </a:p>
          <a:p>
            <a:r>
              <a:rPr lang="en-US" dirty="0"/>
              <a:t>  mutate(</a:t>
            </a:r>
          </a:p>
          <a:p>
            <a:r>
              <a:rPr lang="en-US" dirty="0"/>
              <a:t>    strain = </a:t>
            </a:r>
            <a:r>
              <a:rPr lang="en-US" dirty="0" err="1"/>
              <a:t>case_when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("C57BL/6J", strain, </a:t>
            </a:r>
            <a:r>
              <a:rPr lang="en-US" dirty="0" err="1"/>
              <a:t>ignore.case</a:t>
            </a:r>
            <a:r>
              <a:rPr lang="en-US" dirty="0"/>
              <a:t> = TRUE) ~ "C57BL/6",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("C57BL/6", strain, </a:t>
            </a:r>
            <a:r>
              <a:rPr lang="en-US" dirty="0" err="1"/>
              <a:t>ignore.case</a:t>
            </a:r>
            <a:r>
              <a:rPr lang="en-US" dirty="0"/>
              <a:t> = TRUE) ~ "C57BL/6",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ApoE</a:t>
            </a:r>
            <a:r>
              <a:rPr lang="en-US" dirty="0"/>
              <a:t>-Knockout", strain, </a:t>
            </a:r>
            <a:r>
              <a:rPr lang="en-US" dirty="0" err="1"/>
              <a:t>ignore.case</a:t>
            </a:r>
            <a:r>
              <a:rPr lang="en-US" dirty="0"/>
              <a:t> = TRUE) ~ "</a:t>
            </a:r>
            <a:r>
              <a:rPr lang="en-US" dirty="0" err="1"/>
              <a:t>ApoE</a:t>
            </a:r>
            <a:r>
              <a:rPr lang="en-US" dirty="0"/>
              <a:t>-Knockout",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("Humanized ApoE3", strain, </a:t>
            </a:r>
            <a:r>
              <a:rPr lang="en-US" dirty="0" err="1"/>
              <a:t>ignore.case</a:t>
            </a:r>
            <a:r>
              <a:rPr lang="en-US" dirty="0"/>
              <a:t> = TRUE) ~ "Humanized ApoE3",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("Humanized ApoE4", strain, </a:t>
            </a:r>
            <a:r>
              <a:rPr lang="en-US" dirty="0" err="1"/>
              <a:t>ignore.case</a:t>
            </a:r>
            <a:r>
              <a:rPr lang="en-US" dirty="0"/>
              <a:t> = TRUE) ~ "Humanized ApoE4",</a:t>
            </a:r>
          </a:p>
          <a:p>
            <a:r>
              <a:rPr lang="en-US" dirty="0"/>
              <a:t>      TRUE ~ </a:t>
            </a:r>
            <a:r>
              <a:rPr lang="en-US" dirty="0" err="1"/>
              <a:t>NA_character</a:t>
            </a:r>
            <a:r>
              <a:rPr lang="en-US" dirty="0"/>
              <a:t>_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) %&gt;%</a:t>
            </a:r>
          </a:p>
          <a:p>
            <a:r>
              <a:rPr lang="en-US" dirty="0"/>
              <a:t>  filter(strain %in% c("C57BL/6", "</a:t>
            </a:r>
            <a:r>
              <a:rPr lang="en-US" dirty="0" err="1"/>
              <a:t>ApoE</a:t>
            </a:r>
            <a:r>
              <a:rPr lang="en-US" dirty="0"/>
              <a:t>-Knockout", "Humanized ApoE3", "Humanized ApoE4")) %&gt;%</a:t>
            </a:r>
          </a:p>
          <a:p>
            <a:r>
              <a:rPr lang="en-US" dirty="0"/>
              <a:t>  mutate(volume = </a:t>
            </a:r>
            <a:r>
              <a:rPr lang="en-US" dirty="0" err="1"/>
              <a:t>as.numeric</a:t>
            </a:r>
            <a:r>
              <a:rPr lang="en-US" dirty="0"/>
              <a:t>(volume)) %&gt;%</a:t>
            </a:r>
          </a:p>
          <a:p>
            <a:r>
              <a:rPr lang="en-US" dirty="0"/>
              <a:t>  filter(!</a:t>
            </a:r>
            <a:r>
              <a:rPr lang="en-US" dirty="0" err="1"/>
              <a:t>is.na</a:t>
            </a:r>
            <a:r>
              <a:rPr lang="en-US" dirty="0"/>
              <a:t>(volume))</a:t>
            </a:r>
          </a:p>
          <a:p>
            <a:endParaRPr lang="en-US" dirty="0"/>
          </a:p>
          <a:p>
            <a:r>
              <a:rPr lang="en-US" dirty="0"/>
              <a:t># Generate all unique pairwise strain combinations</a:t>
            </a:r>
          </a:p>
          <a:p>
            <a:r>
              <a:rPr lang="en-US" dirty="0" err="1"/>
              <a:t>strain_pairs</a:t>
            </a:r>
            <a:r>
              <a:rPr lang="en-US" dirty="0"/>
              <a:t> &lt;- </a:t>
            </a:r>
            <a:r>
              <a:rPr lang="en-US" dirty="0" err="1"/>
              <a:t>combn</a:t>
            </a:r>
            <a:r>
              <a:rPr lang="en-US" dirty="0"/>
              <a:t>(unique(</a:t>
            </a:r>
            <a:r>
              <a:rPr lang="en-US" dirty="0" err="1"/>
              <a:t>filtered_data$strain</a:t>
            </a:r>
            <a:r>
              <a:rPr lang="en-US" dirty="0"/>
              <a:t>), 2, simplify = FALSE)</a:t>
            </a:r>
          </a:p>
          <a:p>
            <a:endParaRPr lang="en-US" dirty="0"/>
          </a:p>
          <a:p>
            <a:r>
              <a:rPr lang="en-US" dirty="0"/>
              <a:t># Compute Wilcoxon test results</a:t>
            </a:r>
          </a:p>
          <a:p>
            <a:r>
              <a:rPr lang="en-US" dirty="0" err="1"/>
              <a:t>p_table</a:t>
            </a:r>
            <a:r>
              <a:rPr lang="en-US" dirty="0"/>
              <a:t> &lt;- </a:t>
            </a:r>
            <a:r>
              <a:rPr lang="en-US" dirty="0" err="1"/>
              <a:t>map_dfr</a:t>
            </a:r>
            <a:r>
              <a:rPr lang="en-US" dirty="0"/>
              <a:t>(</a:t>
            </a:r>
            <a:r>
              <a:rPr lang="en-US" dirty="0" err="1"/>
              <a:t>strain_pairs</a:t>
            </a:r>
            <a:r>
              <a:rPr lang="en-US" dirty="0"/>
              <a:t>, function(pair) {</a:t>
            </a:r>
          </a:p>
          <a:p>
            <a:r>
              <a:rPr lang="en-US" dirty="0"/>
              <a:t>  group1 &lt;- </a:t>
            </a:r>
            <a:r>
              <a:rPr lang="en-US" dirty="0" err="1"/>
              <a:t>filtered_data</a:t>
            </a:r>
            <a:r>
              <a:rPr lang="en-US" dirty="0"/>
              <a:t> %&gt;% filter(strain == pair[1]) %&gt;% pull(volume)</a:t>
            </a:r>
          </a:p>
          <a:p>
            <a:r>
              <a:rPr lang="en-US" dirty="0"/>
              <a:t>  group2 &lt;- </a:t>
            </a:r>
            <a:r>
              <a:rPr lang="en-US" dirty="0" err="1"/>
              <a:t>filtered_data</a:t>
            </a:r>
            <a:r>
              <a:rPr lang="en-US" dirty="0"/>
              <a:t> %&gt;% filter(strain == pair[2]) %&gt;% pull(volume)</a:t>
            </a:r>
          </a:p>
          <a:p>
            <a:r>
              <a:rPr lang="en-US" dirty="0"/>
              <a:t>  test &lt;- </a:t>
            </a:r>
            <a:r>
              <a:rPr lang="en-US" dirty="0" err="1"/>
              <a:t>wilcox.test</a:t>
            </a:r>
            <a:r>
              <a:rPr lang="en-US" dirty="0"/>
              <a:t>(group1, group2)</a:t>
            </a:r>
          </a:p>
          <a:p>
            <a:r>
              <a:rPr lang="en-US" dirty="0"/>
              <a:t>  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   group1 = pair[1],</a:t>
            </a:r>
          </a:p>
          <a:p>
            <a:r>
              <a:rPr lang="en-US" dirty="0"/>
              <a:t>    group2 = pair[2],</a:t>
            </a:r>
          </a:p>
          <a:p>
            <a:r>
              <a:rPr lang="en-US" dirty="0"/>
              <a:t>    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test$p.value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p_signif</a:t>
            </a:r>
            <a:r>
              <a:rPr lang="en-US" dirty="0"/>
              <a:t> = </a:t>
            </a:r>
            <a:r>
              <a:rPr lang="en-US" dirty="0" err="1"/>
              <a:t>symnum</a:t>
            </a:r>
            <a:r>
              <a:rPr lang="en-US" dirty="0"/>
              <a:t>(</a:t>
            </a:r>
            <a:r>
              <a:rPr lang="en-US" dirty="0" err="1"/>
              <a:t>test$p.value</a:t>
            </a:r>
            <a:r>
              <a:rPr lang="en-US" dirty="0"/>
              <a:t>, </a:t>
            </a:r>
            <a:r>
              <a:rPr lang="en-US" dirty="0" err="1"/>
              <a:t>corr</a:t>
            </a:r>
            <a:r>
              <a:rPr lang="en-US" dirty="0"/>
              <a:t> = FALSE,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cutpoints</a:t>
            </a:r>
            <a:r>
              <a:rPr lang="en-US" dirty="0"/>
              <a:t> = c(0, 0.0001, 0.001, 0.01, 0.05, 1),</a:t>
            </a:r>
          </a:p>
          <a:p>
            <a:r>
              <a:rPr lang="en-US" dirty="0"/>
              <a:t>                      symbols = c("****", "***", "**", "*", "ns"))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# Save p-value table</a:t>
            </a:r>
          </a:p>
          <a:p>
            <a:r>
              <a:rPr lang="en-US" dirty="0" err="1"/>
              <a:t>write.csv</a:t>
            </a:r>
            <a:r>
              <a:rPr lang="en-US" dirty="0"/>
              <a:t>(</a:t>
            </a:r>
            <a:r>
              <a:rPr lang="en-US" dirty="0" err="1"/>
              <a:t>p_table</a:t>
            </a:r>
            <a:r>
              <a:rPr lang="en-US" dirty="0"/>
              <a:t>, "</a:t>
            </a:r>
            <a:r>
              <a:rPr lang="en-US" dirty="0" err="1"/>
              <a:t>soma_volume_filtered_pvalues.csv</a:t>
            </a:r>
            <a:r>
              <a:rPr lang="en-US" dirty="0"/>
              <a:t>", </a:t>
            </a:r>
            <a:r>
              <a:rPr lang="en-US" dirty="0" err="1"/>
              <a:t>row.names</a:t>
            </a:r>
            <a:r>
              <a:rPr lang="en-US" dirty="0"/>
              <a:t> = FALSE)</a:t>
            </a:r>
          </a:p>
          <a:p>
            <a:endParaRPr lang="en-US" dirty="0"/>
          </a:p>
          <a:p>
            <a:r>
              <a:rPr lang="en-US" dirty="0"/>
              <a:t># Create violin plot</a:t>
            </a:r>
          </a:p>
          <a:p>
            <a:r>
              <a:rPr lang="en-US" dirty="0" err="1"/>
              <a:t>volume_strain_plot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filtered_data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reorder(strain, volume, median), y = volume, fill = strain)) +</a:t>
            </a:r>
          </a:p>
          <a:p>
            <a:r>
              <a:rPr lang="en-US" dirty="0"/>
              <a:t>  </a:t>
            </a:r>
            <a:r>
              <a:rPr lang="en-US" dirty="0" err="1"/>
              <a:t>geom_violin</a:t>
            </a:r>
            <a:r>
              <a:rPr lang="en-US" dirty="0"/>
              <a:t>(alpha = 0.5, trim = FALSE)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(width = 0.2, alpha = 0.7, </a:t>
            </a:r>
            <a:r>
              <a:rPr lang="en-US" dirty="0" err="1"/>
              <a:t>outlier.shape</a:t>
            </a:r>
            <a:r>
              <a:rPr lang="en-US" dirty="0"/>
              <a:t> = NA) +</a:t>
            </a:r>
          </a:p>
          <a:p>
            <a:r>
              <a:rPr lang="en-US" dirty="0"/>
              <a:t>  </a:t>
            </a:r>
            <a:r>
              <a:rPr lang="en-US" dirty="0" err="1"/>
              <a:t>geom_jitter</a:t>
            </a:r>
            <a:r>
              <a:rPr lang="en-US" dirty="0"/>
              <a:t>(width = 0.1, size = 1.5, alpha = 0.4) +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</a:t>
            </a:r>
          </a:p>
          <a:p>
            <a:r>
              <a:rPr lang="en-US" dirty="0"/>
              <a:t>    method = "</a:t>
            </a:r>
            <a:r>
              <a:rPr lang="en-US" dirty="0" err="1"/>
              <a:t>wilcox.test</a:t>
            </a:r>
            <a:r>
              <a:rPr lang="en-US" dirty="0"/>
              <a:t>",</a:t>
            </a:r>
          </a:p>
          <a:p>
            <a:r>
              <a:rPr lang="en-US" dirty="0"/>
              <a:t>    comparisons = </a:t>
            </a:r>
            <a:r>
              <a:rPr lang="en-US" dirty="0" err="1"/>
              <a:t>strain_pairs</a:t>
            </a:r>
            <a:r>
              <a:rPr lang="en-US" dirty="0"/>
              <a:t>,</a:t>
            </a:r>
          </a:p>
          <a:p>
            <a:r>
              <a:rPr lang="en-US" dirty="0"/>
              <a:t>    label = "</a:t>
            </a:r>
            <a:r>
              <a:rPr lang="en-US" dirty="0" err="1"/>
              <a:t>p.signif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dirty="0" err="1"/>
              <a:t>tip.length</a:t>
            </a:r>
            <a:r>
              <a:rPr lang="en-US" dirty="0"/>
              <a:t> = 0.01,</a:t>
            </a:r>
          </a:p>
          <a:p>
            <a:r>
              <a:rPr lang="en-US" dirty="0"/>
              <a:t>    </a:t>
            </a:r>
            <a:r>
              <a:rPr lang="en-US" dirty="0" err="1"/>
              <a:t>step.increase</a:t>
            </a:r>
            <a:r>
              <a:rPr lang="en-US" dirty="0"/>
              <a:t> = 0.08,</a:t>
            </a:r>
          </a:p>
          <a:p>
            <a:r>
              <a:rPr lang="en-US" dirty="0"/>
              <a:t>    </a:t>
            </a:r>
            <a:r>
              <a:rPr lang="en-US" dirty="0" err="1"/>
              <a:t>hide.ns</a:t>
            </a:r>
            <a:r>
              <a:rPr lang="en-US" dirty="0"/>
              <a:t> = FALSE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scale_fill_colorblind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scale_y_continuous</a:t>
            </a:r>
            <a:r>
              <a:rPr lang="en-US" dirty="0"/>
              <a:t>(labels = comma) +</a:t>
            </a:r>
          </a:p>
          <a:p>
            <a:r>
              <a:rPr lang="en-US" dirty="0"/>
              <a:t>  </a:t>
            </a:r>
            <a:r>
              <a:rPr lang="en-US" dirty="0" err="1"/>
              <a:t>coord_flip</a:t>
            </a:r>
            <a:r>
              <a:rPr lang="en-US" dirty="0"/>
              <a:t>() +</a:t>
            </a:r>
          </a:p>
          <a:p>
            <a:r>
              <a:rPr lang="en-US" dirty="0"/>
              <a:t>  labs(</a:t>
            </a:r>
          </a:p>
          <a:p>
            <a:r>
              <a:rPr lang="en-US" dirty="0"/>
              <a:t>    title = "Comparative Soma Volume in Key Mouse Strains",</a:t>
            </a:r>
          </a:p>
          <a:p>
            <a:r>
              <a:rPr lang="en-US" dirty="0"/>
              <a:t>    subtitle = "Hippocampal Neurons (Filtered for </a:t>
            </a:r>
            <a:r>
              <a:rPr lang="en-US" dirty="0" err="1"/>
              <a:t>ApoE</a:t>
            </a:r>
            <a:r>
              <a:rPr lang="en-US" dirty="0"/>
              <a:t>-Knockout, ApoE3, ApoE4, C57BL/6)",</a:t>
            </a:r>
          </a:p>
          <a:p>
            <a:r>
              <a:rPr lang="en-US" dirty="0"/>
              <a:t>    x = NULL,</a:t>
            </a:r>
          </a:p>
          <a:p>
            <a:r>
              <a:rPr lang="en-US" dirty="0"/>
              <a:t>    y = expression(paste("Soma Volume (", mu, m^3, ")")),</a:t>
            </a:r>
          </a:p>
          <a:p>
            <a:r>
              <a:rPr lang="en-US" dirty="0"/>
              <a:t>    caption = paste("Figure: Violin plot of soma volume across selected strains.\n",</a:t>
            </a:r>
          </a:p>
          <a:p>
            <a:r>
              <a:rPr lang="en-US" dirty="0"/>
              <a:t>                    "n =",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filtered_data</a:t>
            </a:r>
            <a:r>
              <a:rPr lang="en-US" dirty="0"/>
              <a:t>), "neurons | Wilcoxon p-values shown")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theme_classic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12) +</a:t>
            </a:r>
          </a:p>
          <a:p>
            <a:r>
              <a:rPr lang="en-US" dirty="0"/>
              <a:t>  theme(</a:t>
            </a:r>
          </a:p>
          <a:p>
            <a:r>
              <a:rPr lang="en-US" dirty="0"/>
              <a:t>    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(face = "bold", </a:t>
            </a:r>
            <a:r>
              <a:rPr lang="en-US" dirty="0" err="1"/>
              <a:t>hjust</a:t>
            </a:r>
            <a:r>
              <a:rPr lang="en-US" dirty="0"/>
              <a:t> = 0.5),</a:t>
            </a:r>
          </a:p>
          <a:p>
            <a:r>
              <a:rPr lang="en-US" dirty="0"/>
              <a:t>    </a:t>
            </a:r>
            <a:r>
              <a:rPr lang="en-US" dirty="0" err="1"/>
              <a:t>plot.subtitle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0.5, color = "gray40"),</a:t>
            </a:r>
          </a:p>
          <a:p>
            <a:r>
              <a:rPr lang="en-US" dirty="0"/>
              <a:t>    </a:t>
            </a:r>
            <a:r>
              <a:rPr lang="en-US" dirty="0" err="1"/>
              <a:t>legend.position</a:t>
            </a:r>
            <a:r>
              <a:rPr lang="en-US" dirty="0"/>
              <a:t> = "none",</a:t>
            </a:r>
          </a:p>
          <a:p>
            <a:r>
              <a:rPr lang="en-US" dirty="0"/>
              <a:t>    </a:t>
            </a:r>
            <a:r>
              <a:rPr lang="en-US" dirty="0" err="1"/>
              <a:t>plot.caption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10, </a:t>
            </a:r>
            <a:r>
              <a:rPr lang="en-US" dirty="0" err="1"/>
              <a:t>hjust</a:t>
            </a:r>
            <a:r>
              <a:rPr lang="en-US" dirty="0"/>
              <a:t> = 0)</a:t>
            </a:r>
          </a:p>
          <a:p>
            <a:r>
              <a:rPr lang="en-US" dirty="0"/>
              <a:t>  )</a:t>
            </a:r>
          </a:p>
          <a:p>
            <a:endParaRPr lang="en-US" dirty="0"/>
          </a:p>
          <a:p>
            <a:r>
              <a:rPr lang="en-US" dirty="0"/>
              <a:t># Format p-value table for display</a:t>
            </a:r>
          </a:p>
          <a:p>
            <a:r>
              <a:rPr lang="en-US" dirty="0" err="1"/>
              <a:t>p_table_plot</a:t>
            </a:r>
            <a:r>
              <a:rPr lang="en-US" dirty="0"/>
              <a:t> &lt;- </a:t>
            </a:r>
            <a:r>
              <a:rPr lang="en-US" dirty="0" err="1"/>
              <a:t>p_table</a:t>
            </a:r>
            <a:r>
              <a:rPr lang="en-US" dirty="0"/>
              <a:t> %&gt;%</a:t>
            </a:r>
          </a:p>
          <a:p>
            <a:r>
              <a:rPr lang="en-US" dirty="0"/>
              <a:t>  arrange(</a:t>
            </a:r>
            <a:r>
              <a:rPr lang="en-US" dirty="0" err="1"/>
              <a:t>p_value</a:t>
            </a:r>
            <a:r>
              <a:rPr lang="en-US" dirty="0"/>
              <a:t>) %&gt;%</a:t>
            </a:r>
          </a:p>
          <a:p>
            <a:r>
              <a:rPr lang="en-US" dirty="0"/>
              <a:t>  mutate(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signif</a:t>
            </a:r>
            <a:r>
              <a:rPr lang="en-US" dirty="0"/>
              <a:t>(</a:t>
            </a:r>
            <a:r>
              <a:rPr lang="en-US" dirty="0" err="1"/>
              <a:t>p_value</a:t>
            </a:r>
            <a:r>
              <a:rPr lang="en-US" dirty="0"/>
              <a:t>, 3)) %&gt;%</a:t>
            </a:r>
          </a:p>
          <a:p>
            <a:r>
              <a:rPr lang="en-US" dirty="0"/>
              <a:t>  </a:t>
            </a:r>
            <a:r>
              <a:rPr lang="en-US" dirty="0" err="1"/>
              <a:t>ggtexttable</a:t>
            </a:r>
            <a:r>
              <a:rPr lang="en-US" dirty="0"/>
              <a:t>(rows = NULL, theme = </a:t>
            </a:r>
            <a:r>
              <a:rPr lang="en-US" dirty="0" err="1"/>
              <a:t>ttheme</a:t>
            </a:r>
            <a:r>
              <a:rPr lang="en-US" dirty="0"/>
              <a:t>("light"))</a:t>
            </a:r>
          </a:p>
          <a:p>
            <a:endParaRPr lang="en-US" dirty="0"/>
          </a:p>
          <a:p>
            <a:r>
              <a:rPr lang="en-US" dirty="0"/>
              <a:t># Combine plot and table</a:t>
            </a:r>
          </a:p>
          <a:p>
            <a:r>
              <a:rPr lang="en-US" dirty="0" err="1"/>
              <a:t>combined_plot</a:t>
            </a:r>
            <a:r>
              <a:rPr lang="en-US" dirty="0"/>
              <a:t> &lt;- </a:t>
            </a:r>
            <a:r>
              <a:rPr lang="en-US" dirty="0" err="1"/>
              <a:t>ggarrange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volume_strain_plot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p_table_plot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ncol</a:t>
            </a:r>
            <a:r>
              <a:rPr lang="en-US" dirty="0"/>
              <a:t> = 1,</a:t>
            </a:r>
          </a:p>
          <a:p>
            <a:r>
              <a:rPr lang="en-US" dirty="0"/>
              <a:t>  heights = c(3, 1.5)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Save and show the combined figure</a:t>
            </a:r>
          </a:p>
          <a:p>
            <a:r>
              <a:rPr lang="en-US" dirty="0" err="1"/>
              <a:t>ggsave</a:t>
            </a:r>
            <a:r>
              <a:rPr lang="en-US" dirty="0"/>
              <a:t>("</a:t>
            </a:r>
            <a:r>
              <a:rPr lang="en-US" dirty="0" err="1"/>
              <a:t>filtered_soma_volume_plot_with_table.png</a:t>
            </a:r>
            <a:r>
              <a:rPr lang="en-US" dirty="0"/>
              <a:t>", </a:t>
            </a:r>
            <a:r>
              <a:rPr lang="en-US" dirty="0" err="1"/>
              <a:t>combined_plot</a:t>
            </a:r>
            <a:r>
              <a:rPr lang="en-US" dirty="0"/>
              <a:t>, width = 10, height = 8, dpi = 300)</a:t>
            </a:r>
          </a:p>
          <a:p>
            <a:r>
              <a:rPr lang="en-US" dirty="0"/>
              <a:t>print(</a:t>
            </a:r>
            <a:r>
              <a:rPr lang="en-US" dirty="0" err="1"/>
              <a:t>combined_plot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77D59-CBB0-FF4F-A518-87B9C540D4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library(scales)</a:t>
            </a:r>
          </a:p>
          <a:p>
            <a:r>
              <a:rPr lang="en-US" dirty="0"/>
              <a:t>library(</a:t>
            </a:r>
            <a:r>
              <a:rPr lang="en-US" dirty="0" err="1"/>
              <a:t>rstatix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Combine and filter specific strains of interest</a:t>
            </a:r>
          </a:p>
          <a:p>
            <a:r>
              <a:rPr lang="en-US" dirty="0" err="1"/>
              <a:t>filtered_data</a:t>
            </a:r>
            <a:r>
              <a:rPr lang="en-US" dirty="0"/>
              <a:t> &lt;- </a:t>
            </a:r>
            <a:r>
              <a:rPr lang="en-US" dirty="0" err="1"/>
              <a:t>filtered_data</a:t>
            </a:r>
            <a:r>
              <a:rPr lang="en-US" dirty="0"/>
              <a:t> %&gt;%</a:t>
            </a:r>
          </a:p>
          <a:p>
            <a:r>
              <a:rPr lang="en-US" dirty="0"/>
              <a:t>  mutate(</a:t>
            </a:r>
          </a:p>
          <a:p>
            <a:r>
              <a:rPr lang="en-US" dirty="0"/>
              <a:t>    strain = </a:t>
            </a:r>
            <a:r>
              <a:rPr lang="en-US" dirty="0" err="1"/>
              <a:t>case_when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("C57BL/6J", strain, </a:t>
            </a:r>
            <a:r>
              <a:rPr lang="en-US" dirty="0" err="1"/>
              <a:t>ignore.case</a:t>
            </a:r>
            <a:r>
              <a:rPr lang="en-US" dirty="0"/>
              <a:t> = TRUE) ~ "C57BL/6",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("C57BL/6", strain, </a:t>
            </a:r>
            <a:r>
              <a:rPr lang="en-US" dirty="0" err="1"/>
              <a:t>ignore.case</a:t>
            </a:r>
            <a:r>
              <a:rPr lang="en-US" dirty="0"/>
              <a:t> = TRUE) ~ "C57BL/6",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ApoE</a:t>
            </a:r>
            <a:r>
              <a:rPr lang="en-US" dirty="0"/>
              <a:t>-Knockout", strain, </a:t>
            </a:r>
            <a:r>
              <a:rPr lang="en-US" dirty="0" err="1"/>
              <a:t>ignore.case</a:t>
            </a:r>
            <a:r>
              <a:rPr lang="en-US" dirty="0"/>
              <a:t> = TRUE) ~ "</a:t>
            </a:r>
            <a:r>
              <a:rPr lang="en-US" dirty="0" err="1"/>
              <a:t>ApoE</a:t>
            </a:r>
            <a:r>
              <a:rPr lang="en-US" dirty="0"/>
              <a:t>-Knockout",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("Humanized ApoE3", strain, </a:t>
            </a:r>
            <a:r>
              <a:rPr lang="en-US" dirty="0" err="1"/>
              <a:t>ignore.case</a:t>
            </a:r>
            <a:r>
              <a:rPr lang="en-US" dirty="0"/>
              <a:t> = TRUE) ~ "Humanized ApoE3",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("Humanized ApoE4", strain, </a:t>
            </a:r>
            <a:r>
              <a:rPr lang="en-US" dirty="0" err="1"/>
              <a:t>ignore.case</a:t>
            </a:r>
            <a:r>
              <a:rPr lang="en-US" dirty="0"/>
              <a:t> = TRUE) ~ "Humanized ApoE4",</a:t>
            </a:r>
          </a:p>
          <a:p>
            <a:r>
              <a:rPr lang="en-US" dirty="0"/>
              <a:t>      TRUE ~ </a:t>
            </a:r>
            <a:r>
              <a:rPr lang="en-US" dirty="0" err="1"/>
              <a:t>NA_character</a:t>
            </a:r>
            <a:r>
              <a:rPr lang="en-US" dirty="0"/>
              <a:t>_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) %&gt;%</a:t>
            </a:r>
          </a:p>
          <a:p>
            <a:r>
              <a:rPr lang="en-US" dirty="0"/>
              <a:t>  filter(strain %in% c("C57BL/6", "</a:t>
            </a:r>
            <a:r>
              <a:rPr lang="en-US" dirty="0" err="1"/>
              <a:t>ApoE</a:t>
            </a:r>
            <a:r>
              <a:rPr lang="en-US" dirty="0"/>
              <a:t>-Knockout", "Humanized ApoE3", "Humanized ApoE4")) %&gt;%</a:t>
            </a:r>
          </a:p>
          <a:p>
            <a:r>
              <a:rPr lang="en-US" dirty="0"/>
              <a:t>  mutate(surface = </a:t>
            </a:r>
            <a:r>
              <a:rPr lang="en-US" dirty="0" err="1"/>
              <a:t>as.numeric</a:t>
            </a:r>
            <a:r>
              <a:rPr lang="en-US" dirty="0"/>
              <a:t>(surface)) %&gt;%</a:t>
            </a:r>
          </a:p>
          <a:p>
            <a:r>
              <a:rPr lang="en-US" dirty="0"/>
              <a:t>  filter(!</a:t>
            </a:r>
            <a:r>
              <a:rPr lang="en-US" dirty="0" err="1"/>
              <a:t>is.na</a:t>
            </a:r>
            <a:r>
              <a:rPr lang="en-US" dirty="0"/>
              <a:t>(surface))</a:t>
            </a:r>
          </a:p>
          <a:p>
            <a:endParaRPr lang="en-US" dirty="0"/>
          </a:p>
          <a:p>
            <a:r>
              <a:rPr lang="en-US" dirty="0"/>
              <a:t># Generate all unique pairwise strain combinations</a:t>
            </a:r>
          </a:p>
          <a:p>
            <a:r>
              <a:rPr lang="en-US" dirty="0" err="1"/>
              <a:t>strain_pairs</a:t>
            </a:r>
            <a:r>
              <a:rPr lang="en-US" dirty="0"/>
              <a:t> &lt;- </a:t>
            </a:r>
            <a:r>
              <a:rPr lang="en-US" dirty="0" err="1"/>
              <a:t>combn</a:t>
            </a:r>
            <a:r>
              <a:rPr lang="en-US" dirty="0"/>
              <a:t>(unique(</a:t>
            </a:r>
            <a:r>
              <a:rPr lang="en-US" dirty="0" err="1"/>
              <a:t>filtered_data$strain</a:t>
            </a:r>
            <a:r>
              <a:rPr lang="en-US" dirty="0"/>
              <a:t>), 2, simplify = FALSE)</a:t>
            </a:r>
          </a:p>
          <a:p>
            <a:endParaRPr lang="en-US" dirty="0"/>
          </a:p>
          <a:p>
            <a:r>
              <a:rPr lang="en-US" dirty="0"/>
              <a:t># Compute Wilcoxon test results</a:t>
            </a:r>
          </a:p>
          <a:p>
            <a:r>
              <a:rPr lang="en-US" dirty="0" err="1"/>
              <a:t>p_table</a:t>
            </a:r>
            <a:r>
              <a:rPr lang="en-US" dirty="0"/>
              <a:t> &lt;- </a:t>
            </a:r>
            <a:r>
              <a:rPr lang="en-US" dirty="0" err="1"/>
              <a:t>map_dfr</a:t>
            </a:r>
            <a:r>
              <a:rPr lang="en-US" dirty="0"/>
              <a:t>(</a:t>
            </a:r>
            <a:r>
              <a:rPr lang="en-US" dirty="0" err="1"/>
              <a:t>strain_pairs</a:t>
            </a:r>
            <a:r>
              <a:rPr lang="en-US" dirty="0"/>
              <a:t>, function(pair) {</a:t>
            </a:r>
          </a:p>
          <a:p>
            <a:r>
              <a:rPr lang="en-US" dirty="0"/>
              <a:t>  group1 &lt;- </a:t>
            </a:r>
            <a:r>
              <a:rPr lang="en-US" dirty="0" err="1"/>
              <a:t>filtered_data</a:t>
            </a:r>
            <a:r>
              <a:rPr lang="en-US" dirty="0"/>
              <a:t> %&gt;% filter(strain == pair[1]) %&gt;% pull(surface)</a:t>
            </a:r>
          </a:p>
          <a:p>
            <a:r>
              <a:rPr lang="en-US" dirty="0"/>
              <a:t>  group2 &lt;- </a:t>
            </a:r>
            <a:r>
              <a:rPr lang="en-US" dirty="0" err="1"/>
              <a:t>filtered_data</a:t>
            </a:r>
            <a:r>
              <a:rPr lang="en-US" dirty="0"/>
              <a:t> %&gt;% filter(strain == pair[2]) %&gt;% pull(surface)</a:t>
            </a:r>
          </a:p>
          <a:p>
            <a:r>
              <a:rPr lang="en-US" dirty="0"/>
              <a:t>  test &lt;- </a:t>
            </a:r>
            <a:r>
              <a:rPr lang="en-US" dirty="0" err="1"/>
              <a:t>wilcox.test</a:t>
            </a:r>
            <a:r>
              <a:rPr lang="en-US" dirty="0"/>
              <a:t>(group1, group2)</a:t>
            </a:r>
          </a:p>
          <a:p>
            <a:r>
              <a:rPr lang="en-US" dirty="0"/>
              <a:t>  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   group1 = pair[1],</a:t>
            </a:r>
          </a:p>
          <a:p>
            <a:r>
              <a:rPr lang="en-US" dirty="0"/>
              <a:t>    group2 = pair[2],</a:t>
            </a:r>
          </a:p>
          <a:p>
            <a:r>
              <a:rPr lang="en-US" dirty="0"/>
              <a:t>    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test$p.value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p_signif</a:t>
            </a:r>
            <a:r>
              <a:rPr lang="en-US" dirty="0"/>
              <a:t> = </a:t>
            </a:r>
            <a:r>
              <a:rPr lang="en-US" dirty="0" err="1"/>
              <a:t>symnum</a:t>
            </a:r>
            <a:r>
              <a:rPr lang="en-US" dirty="0"/>
              <a:t>(</a:t>
            </a:r>
            <a:r>
              <a:rPr lang="en-US" dirty="0" err="1"/>
              <a:t>test$p.value</a:t>
            </a:r>
            <a:r>
              <a:rPr lang="en-US" dirty="0"/>
              <a:t>, </a:t>
            </a:r>
            <a:r>
              <a:rPr lang="en-US" dirty="0" err="1"/>
              <a:t>corr</a:t>
            </a:r>
            <a:r>
              <a:rPr lang="en-US" dirty="0"/>
              <a:t> = FALSE,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cutpoints</a:t>
            </a:r>
            <a:r>
              <a:rPr lang="en-US" dirty="0"/>
              <a:t> = c(0, 0.0001, 0.001, 0.01, 0.05, 1),</a:t>
            </a:r>
          </a:p>
          <a:p>
            <a:r>
              <a:rPr lang="en-US" dirty="0"/>
              <a:t>                      symbols = c("****", "***", "**", "*", "ns"))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# Save p-value table</a:t>
            </a:r>
          </a:p>
          <a:p>
            <a:r>
              <a:rPr lang="en-US" dirty="0" err="1"/>
              <a:t>write.csv</a:t>
            </a:r>
            <a:r>
              <a:rPr lang="en-US" dirty="0"/>
              <a:t>(</a:t>
            </a:r>
            <a:r>
              <a:rPr lang="en-US" dirty="0" err="1"/>
              <a:t>p_table</a:t>
            </a:r>
            <a:r>
              <a:rPr lang="en-US" dirty="0"/>
              <a:t>, "</a:t>
            </a:r>
            <a:r>
              <a:rPr lang="en-US" dirty="0" err="1"/>
              <a:t>surface_filtered_pvalues.csv</a:t>
            </a:r>
            <a:r>
              <a:rPr lang="en-US" dirty="0"/>
              <a:t>", </a:t>
            </a:r>
            <a:r>
              <a:rPr lang="en-US" dirty="0" err="1"/>
              <a:t>row.names</a:t>
            </a:r>
            <a:r>
              <a:rPr lang="en-US" dirty="0"/>
              <a:t> = FALSE)</a:t>
            </a:r>
          </a:p>
          <a:p>
            <a:endParaRPr lang="en-US" dirty="0"/>
          </a:p>
          <a:p>
            <a:r>
              <a:rPr lang="en-US" dirty="0"/>
              <a:t># Create violin plot</a:t>
            </a:r>
          </a:p>
          <a:p>
            <a:r>
              <a:rPr lang="en-US" dirty="0" err="1"/>
              <a:t>surface_strain_plot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filtered_data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reorder(strain, surface, median), y = surface, fill = strain)) +</a:t>
            </a:r>
          </a:p>
          <a:p>
            <a:r>
              <a:rPr lang="en-US" dirty="0"/>
              <a:t>  </a:t>
            </a:r>
            <a:r>
              <a:rPr lang="en-US" dirty="0" err="1"/>
              <a:t>geom_violin</a:t>
            </a:r>
            <a:r>
              <a:rPr lang="en-US" dirty="0"/>
              <a:t>(alpha = 0.5, trim = FALSE)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(width = 0.2, alpha = 0.7, </a:t>
            </a:r>
            <a:r>
              <a:rPr lang="en-US" dirty="0" err="1"/>
              <a:t>outlier.shape</a:t>
            </a:r>
            <a:r>
              <a:rPr lang="en-US" dirty="0"/>
              <a:t> = NA) +</a:t>
            </a:r>
          </a:p>
          <a:p>
            <a:r>
              <a:rPr lang="en-US" dirty="0"/>
              <a:t>  </a:t>
            </a:r>
            <a:r>
              <a:rPr lang="en-US" dirty="0" err="1"/>
              <a:t>geom_jitter</a:t>
            </a:r>
            <a:r>
              <a:rPr lang="en-US" dirty="0"/>
              <a:t>(width = 0.1, size = 1.5, alpha = 0.4) +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</a:t>
            </a:r>
          </a:p>
          <a:p>
            <a:r>
              <a:rPr lang="en-US" dirty="0"/>
              <a:t>    method = "</a:t>
            </a:r>
            <a:r>
              <a:rPr lang="en-US" dirty="0" err="1"/>
              <a:t>wilcox.test</a:t>
            </a:r>
            <a:r>
              <a:rPr lang="en-US" dirty="0"/>
              <a:t>",</a:t>
            </a:r>
          </a:p>
          <a:p>
            <a:r>
              <a:rPr lang="en-US" dirty="0"/>
              <a:t>    comparisons = </a:t>
            </a:r>
            <a:r>
              <a:rPr lang="en-US" dirty="0" err="1"/>
              <a:t>strain_pairs</a:t>
            </a:r>
            <a:r>
              <a:rPr lang="en-US" dirty="0"/>
              <a:t>,</a:t>
            </a:r>
          </a:p>
          <a:p>
            <a:r>
              <a:rPr lang="en-US" dirty="0"/>
              <a:t>    label = "</a:t>
            </a:r>
            <a:r>
              <a:rPr lang="en-US" dirty="0" err="1"/>
              <a:t>p.signif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dirty="0" err="1"/>
              <a:t>tip.length</a:t>
            </a:r>
            <a:r>
              <a:rPr lang="en-US" dirty="0"/>
              <a:t> = 0.01,</a:t>
            </a:r>
          </a:p>
          <a:p>
            <a:r>
              <a:rPr lang="en-US" dirty="0"/>
              <a:t>    </a:t>
            </a:r>
            <a:r>
              <a:rPr lang="en-US" dirty="0" err="1"/>
              <a:t>step.increase</a:t>
            </a:r>
            <a:r>
              <a:rPr lang="en-US" dirty="0"/>
              <a:t> = 0.08,</a:t>
            </a:r>
          </a:p>
          <a:p>
            <a:r>
              <a:rPr lang="en-US" dirty="0"/>
              <a:t>    </a:t>
            </a:r>
            <a:r>
              <a:rPr lang="en-US" dirty="0" err="1"/>
              <a:t>hide.ns</a:t>
            </a:r>
            <a:r>
              <a:rPr lang="en-US" dirty="0"/>
              <a:t> = FALSE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scale_fill_colorblind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scale_y_continuous</a:t>
            </a:r>
            <a:r>
              <a:rPr lang="en-US" dirty="0"/>
              <a:t>(labels = comma) +</a:t>
            </a:r>
          </a:p>
          <a:p>
            <a:r>
              <a:rPr lang="en-US" dirty="0"/>
              <a:t>  </a:t>
            </a:r>
            <a:r>
              <a:rPr lang="en-US" dirty="0" err="1"/>
              <a:t>coord_flip</a:t>
            </a:r>
            <a:r>
              <a:rPr lang="en-US" dirty="0"/>
              <a:t>() +</a:t>
            </a:r>
          </a:p>
          <a:p>
            <a:r>
              <a:rPr lang="en-US" dirty="0"/>
              <a:t>  labs(</a:t>
            </a:r>
          </a:p>
          <a:p>
            <a:r>
              <a:rPr lang="en-US" dirty="0"/>
              <a:t>    title = "Comparative Surface Area Across Key Mouse Strains",</a:t>
            </a:r>
          </a:p>
          <a:p>
            <a:r>
              <a:rPr lang="en-US" dirty="0"/>
              <a:t>    subtitle = "Hippocampal Neurons (Filtered for </a:t>
            </a:r>
            <a:r>
              <a:rPr lang="en-US" dirty="0" err="1"/>
              <a:t>ApoE</a:t>
            </a:r>
            <a:r>
              <a:rPr lang="en-US" dirty="0"/>
              <a:t>-Knockout, ApoE3, ApoE4, C57BL/6)",</a:t>
            </a:r>
          </a:p>
          <a:p>
            <a:r>
              <a:rPr lang="en-US" dirty="0"/>
              <a:t>    x = NULL,</a:t>
            </a:r>
          </a:p>
          <a:p>
            <a:r>
              <a:rPr lang="en-US" dirty="0"/>
              <a:t>    y = expression(paste("Surface Area (", mu, m^2, ")")),</a:t>
            </a:r>
          </a:p>
          <a:p>
            <a:r>
              <a:rPr lang="en-US" dirty="0"/>
              <a:t>    caption = paste("Figure: Violin plot of surface area across selected strains.\n",</a:t>
            </a:r>
          </a:p>
          <a:p>
            <a:r>
              <a:rPr lang="en-US" dirty="0"/>
              <a:t>                    "n =",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filtered_data</a:t>
            </a:r>
            <a:r>
              <a:rPr lang="en-US" dirty="0"/>
              <a:t>), "neurons | Wilcoxon p-values shown")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theme_classic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12) +</a:t>
            </a:r>
          </a:p>
          <a:p>
            <a:r>
              <a:rPr lang="en-US" dirty="0"/>
              <a:t>  theme(</a:t>
            </a:r>
          </a:p>
          <a:p>
            <a:r>
              <a:rPr lang="en-US" dirty="0"/>
              <a:t>    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(face = "bold", </a:t>
            </a:r>
            <a:r>
              <a:rPr lang="en-US" dirty="0" err="1"/>
              <a:t>hjust</a:t>
            </a:r>
            <a:r>
              <a:rPr lang="en-US" dirty="0"/>
              <a:t> = 0.5),</a:t>
            </a:r>
          </a:p>
          <a:p>
            <a:r>
              <a:rPr lang="en-US" dirty="0"/>
              <a:t>    </a:t>
            </a:r>
            <a:r>
              <a:rPr lang="en-US" dirty="0" err="1"/>
              <a:t>plot.subtitle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0.5, color = "gray40"),</a:t>
            </a:r>
          </a:p>
          <a:p>
            <a:r>
              <a:rPr lang="en-US" dirty="0"/>
              <a:t>    </a:t>
            </a:r>
            <a:r>
              <a:rPr lang="en-US" dirty="0" err="1"/>
              <a:t>legend.position</a:t>
            </a:r>
            <a:r>
              <a:rPr lang="en-US" dirty="0"/>
              <a:t> = "none",</a:t>
            </a:r>
          </a:p>
          <a:p>
            <a:r>
              <a:rPr lang="en-US" dirty="0"/>
              <a:t>    </a:t>
            </a:r>
            <a:r>
              <a:rPr lang="en-US" dirty="0" err="1"/>
              <a:t>plot.caption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10, </a:t>
            </a:r>
            <a:r>
              <a:rPr lang="en-US" dirty="0" err="1"/>
              <a:t>hjust</a:t>
            </a:r>
            <a:r>
              <a:rPr lang="en-US" dirty="0"/>
              <a:t> = 0)</a:t>
            </a:r>
          </a:p>
          <a:p>
            <a:r>
              <a:rPr lang="en-US" dirty="0"/>
              <a:t>  )</a:t>
            </a:r>
          </a:p>
          <a:p>
            <a:endParaRPr lang="en-US" dirty="0"/>
          </a:p>
          <a:p>
            <a:r>
              <a:rPr lang="en-US" dirty="0"/>
              <a:t># Format p-value table for display</a:t>
            </a:r>
          </a:p>
          <a:p>
            <a:r>
              <a:rPr lang="en-US" dirty="0" err="1"/>
              <a:t>p_table_plot</a:t>
            </a:r>
            <a:r>
              <a:rPr lang="en-US" dirty="0"/>
              <a:t> &lt;- </a:t>
            </a:r>
            <a:r>
              <a:rPr lang="en-US" dirty="0" err="1"/>
              <a:t>p_table</a:t>
            </a:r>
            <a:r>
              <a:rPr lang="en-US" dirty="0"/>
              <a:t> %&gt;%</a:t>
            </a:r>
          </a:p>
          <a:p>
            <a:r>
              <a:rPr lang="en-US" dirty="0"/>
              <a:t>  arrange(</a:t>
            </a:r>
            <a:r>
              <a:rPr lang="en-US" dirty="0" err="1"/>
              <a:t>p_value</a:t>
            </a:r>
            <a:r>
              <a:rPr lang="en-US" dirty="0"/>
              <a:t>) %&gt;%</a:t>
            </a:r>
          </a:p>
          <a:p>
            <a:r>
              <a:rPr lang="en-US" dirty="0"/>
              <a:t>  mutate(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signif</a:t>
            </a:r>
            <a:r>
              <a:rPr lang="en-US" dirty="0"/>
              <a:t>(</a:t>
            </a:r>
            <a:r>
              <a:rPr lang="en-US" dirty="0" err="1"/>
              <a:t>p_value</a:t>
            </a:r>
            <a:r>
              <a:rPr lang="en-US" dirty="0"/>
              <a:t>, 3)) %&gt;%</a:t>
            </a:r>
          </a:p>
          <a:p>
            <a:r>
              <a:rPr lang="en-US" dirty="0"/>
              <a:t>  </a:t>
            </a:r>
            <a:r>
              <a:rPr lang="en-US" dirty="0" err="1"/>
              <a:t>ggtexttable</a:t>
            </a:r>
            <a:r>
              <a:rPr lang="en-US" dirty="0"/>
              <a:t>(rows = NULL, theme = </a:t>
            </a:r>
            <a:r>
              <a:rPr lang="en-US" dirty="0" err="1"/>
              <a:t>ttheme</a:t>
            </a:r>
            <a:r>
              <a:rPr lang="en-US" dirty="0"/>
              <a:t>("light"))</a:t>
            </a:r>
          </a:p>
          <a:p>
            <a:endParaRPr lang="en-US" dirty="0"/>
          </a:p>
          <a:p>
            <a:r>
              <a:rPr lang="en-US" dirty="0"/>
              <a:t># Combine plot and table</a:t>
            </a:r>
          </a:p>
          <a:p>
            <a:r>
              <a:rPr lang="en-US" dirty="0" err="1"/>
              <a:t>combined_plot</a:t>
            </a:r>
            <a:r>
              <a:rPr lang="en-US" dirty="0"/>
              <a:t> &lt;- </a:t>
            </a:r>
            <a:r>
              <a:rPr lang="en-US" dirty="0" err="1"/>
              <a:t>ggarrange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surface_strain_plot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p_table_plot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ncol</a:t>
            </a:r>
            <a:r>
              <a:rPr lang="en-US" dirty="0"/>
              <a:t> = 1,</a:t>
            </a:r>
          </a:p>
          <a:p>
            <a:r>
              <a:rPr lang="en-US" dirty="0"/>
              <a:t>  heights = c(3, 1.5)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Save and show the combined figure</a:t>
            </a:r>
          </a:p>
          <a:p>
            <a:r>
              <a:rPr lang="en-US" dirty="0" err="1"/>
              <a:t>ggsave</a:t>
            </a:r>
            <a:r>
              <a:rPr lang="en-US" dirty="0"/>
              <a:t>("</a:t>
            </a:r>
            <a:r>
              <a:rPr lang="en-US" dirty="0" err="1"/>
              <a:t>filtered_surface_plot_with_table.png</a:t>
            </a:r>
            <a:r>
              <a:rPr lang="en-US" dirty="0"/>
              <a:t>", </a:t>
            </a:r>
            <a:r>
              <a:rPr lang="en-US" dirty="0" err="1"/>
              <a:t>combined_plot</a:t>
            </a:r>
            <a:r>
              <a:rPr lang="en-US" dirty="0"/>
              <a:t>, width = 10, height = 8, dpi = 300)</a:t>
            </a:r>
          </a:p>
          <a:p>
            <a:r>
              <a:rPr lang="en-US" dirty="0"/>
              <a:t>print(</a:t>
            </a:r>
            <a:r>
              <a:rPr lang="en-US" dirty="0" err="1"/>
              <a:t>combined_plot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77D59-CBB0-FF4F-A518-87B9C540D4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library(scales)</a:t>
            </a:r>
          </a:p>
          <a:p>
            <a:r>
              <a:rPr lang="en-US" dirty="0"/>
              <a:t>library(</a:t>
            </a:r>
            <a:r>
              <a:rPr lang="en-US" dirty="0" err="1"/>
              <a:t>rstatix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Combine and filter specific strains of interest</a:t>
            </a:r>
          </a:p>
          <a:p>
            <a:r>
              <a:rPr lang="en-US" dirty="0" err="1"/>
              <a:t>filtered_data</a:t>
            </a:r>
            <a:r>
              <a:rPr lang="en-US" dirty="0"/>
              <a:t> &lt;- </a:t>
            </a:r>
            <a:r>
              <a:rPr lang="en-US" dirty="0" err="1"/>
              <a:t>filtered_data</a:t>
            </a:r>
            <a:r>
              <a:rPr lang="en-US" dirty="0"/>
              <a:t> %&gt;%</a:t>
            </a:r>
          </a:p>
          <a:p>
            <a:r>
              <a:rPr lang="en-US" dirty="0"/>
              <a:t>  mutate(</a:t>
            </a:r>
          </a:p>
          <a:p>
            <a:r>
              <a:rPr lang="en-US" dirty="0"/>
              <a:t>    strain = </a:t>
            </a:r>
            <a:r>
              <a:rPr lang="en-US" dirty="0" err="1"/>
              <a:t>case_when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("C57BL/6J", strain, </a:t>
            </a:r>
            <a:r>
              <a:rPr lang="en-US" dirty="0" err="1"/>
              <a:t>ignore.case</a:t>
            </a:r>
            <a:r>
              <a:rPr lang="en-US" dirty="0"/>
              <a:t> = TRUE) ~ "C57BL/6",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("C57BL/6", strain, </a:t>
            </a:r>
            <a:r>
              <a:rPr lang="en-US" dirty="0" err="1"/>
              <a:t>ignore.case</a:t>
            </a:r>
            <a:r>
              <a:rPr lang="en-US" dirty="0"/>
              <a:t> = TRUE) ~ "C57BL/6",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ApoE</a:t>
            </a:r>
            <a:r>
              <a:rPr lang="en-US" dirty="0"/>
              <a:t>-Knockout", strain, </a:t>
            </a:r>
            <a:r>
              <a:rPr lang="en-US" dirty="0" err="1"/>
              <a:t>ignore.case</a:t>
            </a:r>
            <a:r>
              <a:rPr lang="en-US" dirty="0"/>
              <a:t> = TRUE) ~ "</a:t>
            </a:r>
            <a:r>
              <a:rPr lang="en-US" dirty="0" err="1"/>
              <a:t>ApoE</a:t>
            </a:r>
            <a:r>
              <a:rPr lang="en-US" dirty="0"/>
              <a:t>-Knockout",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("Humanized ApoE3", strain, </a:t>
            </a:r>
            <a:r>
              <a:rPr lang="en-US" dirty="0" err="1"/>
              <a:t>ignore.case</a:t>
            </a:r>
            <a:r>
              <a:rPr lang="en-US" dirty="0"/>
              <a:t> = TRUE) ~ "Humanized ApoE3",</a:t>
            </a:r>
          </a:p>
          <a:p>
            <a:r>
              <a:rPr lang="en-US" dirty="0"/>
              <a:t>      </a:t>
            </a:r>
            <a:r>
              <a:rPr lang="en-US" dirty="0" err="1"/>
              <a:t>grepl</a:t>
            </a:r>
            <a:r>
              <a:rPr lang="en-US" dirty="0"/>
              <a:t>("Humanized ApoE4", strain, </a:t>
            </a:r>
            <a:r>
              <a:rPr lang="en-US" dirty="0" err="1"/>
              <a:t>ignore.case</a:t>
            </a:r>
            <a:r>
              <a:rPr lang="en-US" dirty="0"/>
              <a:t> = TRUE) ~ "Humanized ApoE4",</a:t>
            </a:r>
          </a:p>
          <a:p>
            <a:r>
              <a:rPr lang="en-US" dirty="0"/>
              <a:t>      TRUE ~ </a:t>
            </a:r>
            <a:r>
              <a:rPr lang="en-US" dirty="0" err="1"/>
              <a:t>NA_character</a:t>
            </a:r>
            <a:r>
              <a:rPr lang="en-US" dirty="0"/>
              <a:t>_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) %&gt;%</a:t>
            </a:r>
          </a:p>
          <a:p>
            <a:r>
              <a:rPr lang="en-US" dirty="0"/>
              <a:t>  filter(strain %in% c("C57BL/6", "</a:t>
            </a:r>
            <a:r>
              <a:rPr lang="en-US" dirty="0" err="1"/>
              <a:t>ApoE</a:t>
            </a:r>
            <a:r>
              <a:rPr lang="en-US" dirty="0"/>
              <a:t>-Knockout", "Humanized ApoE3", "Humanized ApoE4")) %&gt;%</a:t>
            </a:r>
          </a:p>
          <a:p>
            <a:r>
              <a:rPr lang="en-US" dirty="0"/>
              <a:t>  mutate(</a:t>
            </a:r>
            <a:r>
              <a:rPr lang="en-US" dirty="0" err="1"/>
              <a:t>soma_surface</a:t>
            </a:r>
            <a:r>
              <a:rPr lang="en-US" dirty="0"/>
              <a:t> =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soma_surface</a:t>
            </a:r>
            <a:r>
              <a:rPr lang="en-US" dirty="0"/>
              <a:t>)) %&gt;%</a:t>
            </a:r>
          </a:p>
          <a:p>
            <a:r>
              <a:rPr lang="en-US" dirty="0"/>
              <a:t>  filter(!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soma_surface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Calculate IQR and remove outliers</a:t>
            </a:r>
          </a:p>
          <a:p>
            <a:r>
              <a:rPr lang="en-US" dirty="0"/>
              <a:t>Q1 &lt;- quantile(</a:t>
            </a:r>
            <a:r>
              <a:rPr lang="en-US" dirty="0" err="1"/>
              <a:t>filtered_data$soma_surface</a:t>
            </a:r>
            <a:r>
              <a:rPr lang="en-US" dirty="0"/>
              <a:t>, 0.25)</a:t>
            </a:r>
          </a:p>
          <a:p>
            <a:r>
              <a:rPr lang="en-US" dirty="0"/>
              <a:t>Q3 &lt;- quantile(</a:t>
            </a:r>
            <a:r>
              <a:rPr lang="en-US" dirty="0" err="1"/>
              <a:t>filtered_data$soma_surface</a:t>
            </a:r>
            <a:r>
              <a:rPr lang="en-US" dirty="0"/>
              <a:t>, 0.75)</a:t>
            </a:r>
          </a:p>
          <a:p>
            <a:r>
              <a:rPr lang="en-US" dirty="0"/>
              <a:t>IQR &lt;- Q3 - Q1</a:t>
            </a:r>
          </a:p>
          <a:p>
            <a:endParaRPr lang="en-US" dirty="0"/>
          </a:p>
          <a:p>
            <a:r>
              <a:rPr lang="en-US" dirty="0"/>
              <a:t># Filter data to remove outliers</a:t>
            </a:r>
          </a:p>
          <a:p>
            <a:r>
              <a:rPr lang="en-US" dirty="0" err="1"/>
              <a:t>filtered_data_no_outliers</a:t>
            </a:r>
            <a:r>
              <a:rPr lang="en-US" dirty="0"/>
              <a:t> &lt;- </a:t>
            </a:r>
            <a:r>
              <a:rPr lang="en-US" dirty="0" err="1"/>
              <a:t>filtered_data</a:t>
            </a:r>
            <a:r>
              <a:rPr lang="en-US" dirty="0"/>
              <a:t> %&gt;%</a:t>
            </a:r>
          </a:p>
          <a:p>
            <a:r>
              <a:rPr lang="en-US" dirty="0"/>
              <a:t>  filter(</a:t>
            </a:r>
            <a:r>
              <a:rPr lang="en-US" dirty="0" err="1"/>
              <a:t>soma_surface</a:t>
            </a:r>
            <a:r>
              <a:rPr lang="en-US" dirty="0"/>
              <a:t> &gt;= (Q1 - 1.5 * IQR) &amp; </a:t>
            </a:r>
            <a:r>
              <a:rPr lang="en-US" dirty="0" err="1"/>
              <a:t>soma_surface</a:t>
            </a:r>
            <a:r>
              <a:rPr lang="en-US" dirty="0"/>
              <a:t> &lt;= (Q3 + 1.5 * IQR))</a:t>
            </a:r>
          </a:p>
          <a:p>
            <a:endParaRPr lang="en-US" dirty="0"/>
          </a:p>
          <a:p>
            <a:r>
              <a:rPr lang="en-US" dirty="0"/>
              <a:t># Generate all unique pairwise strain combinations</a:t>
            </a:r>
          </a:p>
          <a:p>
            <a:r>
              <a:rPr lang="en-US" dirty="0" err="1"/>
              <a:t>strain_pairs</a:t>
            </a:r>
            <a:r>
              <a:rPr lang="en-US" dirty="0"/>
              <a:t> &lt;- </a:t>
            </a:r>
            <a:r>
              <a:rPr lang="en-US" dirty="0" err="1"/>
              <a:t>combn</a:t>
            </a:r>
            <a:r>
              <a:rPr lang="en-US" dirty="0"/>
              <a:t>(unique(</a:t>
            </a:r>
            <a:r>
              <a:rPr lang="en-US" dirty="0" err="1"/>
              <a:t>filtered_data_no_outliers$strain</a:t>
            </a:r>
            <a:r>
              <a:rPr lang="en-US" dirty="0"/>
              <a:t>), 2, simplify = FALSE)</a:t>
            </a:r>
          </a:p>
          <a:p>
            <a:endParaRPr lang="en-US" dirty="0"/>
          </a:p>
          <a:p>
            <a:r>
              <a:rPr lang="en-US" dirty="0"/>
              <a:t># Compute Wilcoxon test results</a:t>
            </a:r>
          </a:p>
          <a:p>
            <a:r>
              <a:rPr lang="en-US" dirty="0" err="1"/>
              <a:t>p_table</a:t>
            </a:r>
            <a:r>
              <a:rPr lang="en-US" dirty="0"/>
              <a:t> &lt;- </a:t>
            </a:r>
            <a:r>
              <a:rPr lang="en-US" dirty="0" err="1"/>
              <a:t>map_dfr</a:t>
            </a:r>
            <a:r>
              <a:rPr lang="en-US" dirty="0"/>
              <a:t>(</a:t>
            </a:r>
            <a:r>
              <a:rPr lang="en-US" dirty="0" err="1"/>
              <a:t>strain_pairs</a:t>
            </a:r>
            <a:r>
              <a:rPr lang="en-US" dirty="0"/>
              <a:t>, function(pair) {</a:t>
            </a:r>
          </a:p>
          <a:p>
            <a:r>
              <a:rPr lang="en-US" dirty="0"/>
              <a:t>  group1 &lt;- </a:t>
            </a:r>
            <a:r>
              <a:rPr lang="en-US" dirty="0" err="1"/>
              <a:t>filtered_data_no_outliers</a:t>
            </a:r>
            <a:r>
              <a:rPr lang="en-US" dirty="0"/>
              <a:t> %&gt;% filter(strain == pair[1]) %&gt;% pull(</a:t>
            </a:r>
            <a:r>
              <a:rPr lang="en-US" dirty="0" err="1"/>
              <a:t>soma_surface</a:t>
            </a:r>
            <a:r>
              <a:rPr lang="en-US" dirty="0"/>
              <a:t>)</a:t>
            </a:r>
          </a:p>
          <a:p>
            <a:r>
              <a:rPr lang="en-US" dirty="0"/>
              <a:t>  group2 &lt;- </a:t>
            </a:r>
            <a:r>
              <a:rPr lang="en-US" dirty="0" err="1"/>
              <a:t>filtered_data_no_outliers</a:t>
            </a:r>
            <a:r>
              <a:rPr lang="en-US" dirty="0"/>
              <a:t> %&gt;% filter(strain == pair[2]) %&gt;% pull(</a:t>
            </a:r>
            <a:r>
              <a:rPr lang="en-US" dirty="0" err="1"/>
              <a:t>soma_surface</a:t>
            </a:r>
            <a:r>
              <a:rPr lang="en-US" dirty="0"/>
              <a:t>)</a:t>
            </a:r>
          </a:p>
          <a:p>
            <a:r>
              <a:rPr lang="en-US" dirty="0"/>
              <a:t>  test &lt;- </a:t>
            </a:r>
            <a:r>
              <a:rPr lang="en-US" dirty="0" err="1"/>
              <a:t>wilcox.test</a:t>
            </a:r>
            <a:r>
              <a:rPr lang="en-US" dirty="0"/>
              <a:t>(group1, group2)</a:t>
            </a:r>
          </a:p>
          <a:p>
            <a:r>
              <a:rPr lang="en-US" dirty="0"/>
              <a:t>  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   group1 = pair[1],</a:t>
            </a:r>
          </a:p>
          <a:p>
            <a:r>
              <a:rPr lang="en-US" dirty="0"/>
              <a:t>    group2 = pair[2],</a:t>
            </a:r>
          </a:p>
          <a:p>
            <a:r>
              <a:rPr lang="en-US" dirty="0"/>
              <a:t>    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test$p.value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p_signif</a:t>
            </a:r>
            <a:r>
              <a:rPr lang="en-US" dirty="0"/>
              <a:t> = </a:t>
            </a:r>
            <a:r>
              <a:rPr lang="en-US" dirty="0" err="1"/>
              <a:t>symnum</a:t>
            </a:r>
            <a:r>
              <a:rPr lang="en-US" dirty="0"/>
              <a:t>(</a:t>
            </a:r>
            <a:r>
              <a:rPr lang="en-US" dirty="0" err="1"/>
              <a:t>test$p.value</a:t>
            </a:r>
            <a:r>
              <a:rPr lang="en-US" dirty="0"/>
              <a:t>, </a:t>
            </a:r>
            <a:r>
              <a:rPr lang="en-US" dirty="0" err="1"/>
              <a:t>corr</a:t>
            </a:r>
            <a:r>
              <a:rPr lang="en-US" dirty="0"/>
              <a:t> = FALSE,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cutpoints</a:t>
            </a:r>
            <a:r>
              <a:rPr lang="en-US" dirty="0"/>
              <a:t> = c(0, 0.0001, 0.001, 0.01, 0.05, 1),</a:t>
            </a:r>
          </a:p>
          <a:p>
            <a:r>
              <a:rPr lang="en-US" dirty="0"/>
              <a:t>                      symbols = c("****", "***", "**", "*", "ns"))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# Save p-value table</a:t>
            </a:r>
          </a:p>
          <a:p>
            <a:r>
              <a:rPr lang="en-US" dirty="0" err="1"/>
              <a:t>write.csv</a:t>
            </a:r>
            <a:r>
              <a:rPr lang="en-US" dirty="0"/>
              <a:t>(</a:t>
            </a:r>
            <a:r>
              <a:rPr lang="en-US" dirty="0" err="1"/>
              <a:t>p_table</a:t>
            </a:r>
            <a:r>
              <a:rPr lang="en-US" dirty="0"/>
              <a:t>, "</a:t>
            </a:r>
            <a:r>
              <a:rPr lang="en-US" dirty="0" err="1"/>
              <a:t>soma_surface_no_outliers_filtered_pvalues.csv</a:t>
            </a:r>
            <a:r>
              <a:rPr lang="en-US" dirty="0"/>
              <a:t>", </a:t>
            </a:r>
            <a:r>
              <a:rPr lang="en-US" dirty="0" err="1"/>
              <a:t>row.names</a:t>
            </a:r>
            <a:r>
              <a:rPr lang="en-US" dirty="0"/>
              <a:t> = FALSE)</a:t>
            </a:r>
          </a:p>
          <a:p>
            <a:endParaRPr lang="en-US" dirty="0"/>
          </a:p>
          <a:p>
            <a:r>
              <a:rPr lang="en-US" dirty="0"/>
              <a:t># Create violin plot for </a:t>
            </a:r>
            <a:r>
              <a:rPr lang="en-US" dirty="0" err="1"/>
              <a:t>soma_surface</a:t>
            </a:r>
            <a:r>
              <a:rPr lang="en-US" dirty="0"/>
              <a:t> without outliers</a:t>
            </a:r>
          </a:p>
          <a:p>
            <a:r>
              <a:rPr lang="en-US" dirty="0" err="1"/>
              <a:t>soma_surface_strain_plot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filtered_data_no_outliers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reorder(strain, </a:t>
            </a:r>
            <a:r>
              <a:rPr lang="en-US" dirty="0" err="1"/>
              <a:t>soma_surface</a:t>
            </a:r>
            <a:r>
              <a:rPr lang="en-US" dirty="0"/>
              <a:t>, median), y = </a:t>
            </a:r>
            <a:r>
              <a:rPr lang="en-US" dirty="0" err="1"/>
              <a:t>soma_surface</a:t>
            </a:r>
            <a:r>
              <a:rPr lang="en-US" dirty="0"/>
              <a:t>, fill = strain)) +</a:t>
            </a:r>
          </a:p>
          <a:p>
            <a:r>
              <a:rPr lang="en-US" dirty="0"/>
              <a:t>  </a:t>
            </a:r>
            <a:r>
              <a:rPr lang="en-US" dirty="0" err="1"/>
              <a:t>geom_violin</a:t>
            </a:r>
            <a:r>
              <a:rPr lang="en-US" dirty="0"/>
              <a:t>(alpha = 0.5, trim = FALSE)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(width = 0.2, alpha = 0.7, </a:t>
            </a:r>
            <a:r>
              <a:rPr lang="en-US" dirty="0" err="1"/>
              <a:t>outlier.shape</a:t>
            </a:r>
            <a:r>
              <a:rPr lang="en-US" dirty="0"/>
              <a:t> = NA) +</a:t>
            </a:r>
          </a:p>
          <a:p>
            <a:r>
              <a:rPr lang="en-US" dirty="0"/>
              <a:t>  </a:t>
            </a:r>
            <a:r>
              <a:rPr lang="en-US" dirty="0" err="1"/>
              <a:t>geom_jitter</a:t>
            </a:r>
            <a:r>
              <a:rPr lang="en-US" dirty="0"/>
              <a:t>(width = 0.1, size = 1.5, alpha = 0.4) +</a:t>
            </a:r>
          </a:p>
          <a:p>
            <a:r>
              <a:rPr lang="en-US" dirty="0"/>
              <a:t>  </a:t>
            </a:r>
            <a:r>
              <a:rPr lang="en-US" dirty="0" err="1"/>
              <a:t>stat_compare_means</a:t>
            </a:r>
            <a:r>
              <a:rPr lang="en-US" dirty="0"/>
              <a:t>(</a:t>
            </a:r>
          </a:p>
          <a:p>
            <a:r>
              <a:rPr lang="en-US" dirty="0"/>
              <a:t>    method = "</a:t>
            </a:r>
            <a:r>
              <a:rPr lang="en-US" dirty="0" err="1"/>
              <a:t>wilcox.test</a:t>
            </a:r>
            <a:r>
              <a:rPr lang="en-US" dirty="0"/>
              <a:t>",</a:t>
            </a:r>
          </a:p>
          <a:p>
            <a:r>
              <a:rPr lang="en-US" dirty="0"/>
              <a:t>    comparisons = </a:t>
            </a:r>
            <a:r>
              <a:rPr lang="en-US" dirty="0" err="1"/>
              <a:t>strain_pairs</a:t>
            </a:r>
            <a:r>
              <a:rPr lang="en-US" dirty="0"/>
              <a:t>,</a:t>
            </a:r>
          </a:p>
          <a:p>
            <a:r>
              <a:rPr lang="en-US" dirty="0"/>
              <a:t>    label = "</a:t>
            </a:r>
            <a:r>
              <a:rPr lang="en-US" dirty="0" err="1"/>
              <a:t>p.signif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dirty="0" err="1"/>
              <a:t>tip.length</a:t>
            </a:r>
            <a:r>
              <a:rPr lang="en-US" dirty="0"/>
              <a:t> = 0.01,</a:t>
            </a:r>
          </a:p>
          <a:p>
            <a:r>
              <a:rPr lang="en-US" dirty="0"/>
              <a:t>    </a:t>
            </a:r>
            <a:r>
              <a:rPr lang="en-US" dirty="0" err="1"/>
              <a:t>step.increase</a:t>
            </a:r>
            <a:r>
              <a:rPr lang="en-US" dirty="0"/>
              <a:t> = 0.08,</a:t>
            </a:r>
          </a:p>
          <a:p>
            <a:r>
              <a:rPr lang="en-US" dirty="0"/>
              <a:t>    </a:t>
            </a:r>
            <a:r>
              <a:rPr lang="en-US" dirty="0" err="1"/>
              <a:t>hide.ns</a:t>
            </a:r>
            <a:r>
              <a:rPr lang="en-US" dirty="0"/>
              <a:t> = FALSE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scale_fill_colorblind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scale_y_continuous</a:t>
            </a:r>
            <a:r>
              <a:rPr lang="en-US" dirty="0"/>
              <a:t>(labels = comma) +</a:t>
            </a:r>
          </a:p>
          <a:p>
            <a:r>
              <a:rPr lang="en-US" dirty="0"/>
              <a:t>  </a:t>
            </a:r>
            <a:r>
              <a:rPr lang="en-US" dirty="0" err="1"/>
              <a:t>coord_flip</a:t>
            </a:r>
            <a:r>
              <a:rPr lang="en-US" dirty="0"/>
              <a:t>() +</a:t>
            </a:r>
          </a:p>
          <a:p>
            <a:r>
              <a:rPr lang="en-US" dirty="0"/>
              <a:t>  labs(</a:t>
            </a:r>
          </a:p>
          <a:p>
            <a:r>
              <a:rPr lang="en-US" dirty="0"/>
              <a:t>    title = "Comparative Soma Surface Area Across Key Mouse Strains",</a:t>
            </a:r>
          </a:p>
          <a:p>
            <a:r>
              <a:rPr lang="en-US" dirty="0"/>
              <a:t>    subtitle = "Hippocampal Neurons (Filtered for </a:t>
            </a:r>
            <a:r>
              <a:rPr lang="en-US" dirty="0" err="1"/>
              <a:t>ApoE</a:t>
            </a:r>
            <a:r>
              <a:rPr lang="en-US" dirty="0"/>
              <a:t>-Knockout, ApoE3, ApoE4, C57BL/6)",</a:t>
            </a:r>
          </a:p>
          <a:p>
            <a:r>
              <a:rPr lang="en-US" dirty="0"/>
              <a:t>    x = NULL,</a:t>
            </a:r>
          </a:p>
          <a:p>
            <a:r>
              <a:rPr lang="en-US" dirty="0"/>
              <a:t>    y = expression(paste("Soma Surface Area (", mu, m^2, ")")),</a:t>
            </a:r>
          </a:p>
          <a:p>
            <a:r>
              <a:rPr lang="en-US" dirty="0"/>
              <a:t>    caption = paste("Figure: Violin plot of soma surface area across selected strains.\n",</a:t>
            </a:r>
          </a:p>
          <a:p>
            <a:r>
              <a:rPr lang="en-US" dirty="0"/>
              <a:t>                    "n =",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filtered_data_no_outliers</a:t>
            </a:r>
            <a:r>
              <a:rPr lang="en-US" dirty="0"/>
              <a:t>), "neurons | Wilcoxon p-values shown")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theme_classic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12) +</a:t>
            </a:r>
          </a:p>
          <a:p>
            <a:r>
              <a:rPr lang="en-US" dirty="0"/>
              <a:t>  theme(</a:t>
            </a:r>
          </a:p>
          <a:p>
            <a:r>
              <a:rPr lang="en-US" dirty="0"/>
              <a:t>    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(face = "bold", </a:t>
            </a:r>
            <a:r>
              <a:rPr lang="en-US" dirty="0" err="1"/>
              <a:t>hjust</a:t>
            </a:r>
            <a:r>
              <a:rPr lang="en-US" dirty="0"/>
              <a:t> = 0.5),</a:t>
            </a:r>
          </a:p>
          <a:p>
            <a:r>
              <a:rPr lang="en-US" dirty="0"/>
              <a:t>    </a:t>
            </a:r>
            <a:r>
              <a:rPr lang="en-US" dirty="0" err="1"/>
              <a:t>plot.subtitle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0.5, color = "gray40"),</a:t>
            </a:r>
          </a:p>
          <a:p>
            <a:r>
              <a:rPr lang="en-US" dirty="0"/>
              <a:t>    </a:t>
            </a:r>
            <a:r>
              <a:rPr lang="en-US" dirty="0" err="1"/>
              <a:t>legend.position</a:t>
            </a:r>
            <a:r>
              <a:rPr lang="en-US" dirty="0"/>
              <a:t> = "none",</a:t>
            </a:r>
          </a:p>
          <a:p>
            <a:r>
              <a:rPr lang="en-US" dirty="0"/>
              <a:t>    </a:t>
            </a:r>
            <a:r>
              <a:rPr lang="en-US" dirty="0" err="1"/>
              <a:t>plot.caption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10, </a:t>
            </a:r>
            <a:r>
              <a:rPr lang="en-US" dirty="0" err="1"/>
              <a:t>hjust</a:t>
            </a:r>
            <a:r>
              <a:rPr lang="en-US" dirty="0"/>
              <a:t> = 0)</a:t>
            </a:r>
          </a:p>
          <a:p>
            <a:r>
              <a:rPr lang="en-US" dirty="0"/>
              <a:t>  )</a:t>
            </a:r>
          </a:p>
          <a:p>
            <a:endParaRPr lang="en-US" dirty="0"/>
          </a:p>
          <a:p>
            <a:r>
              <a:rPr lang="en-US" dirty="0"/>
              <a:t># Format p-value table for display</a:t>
            </a:r>
          </a:p>
          <a:p>
            <a:r>
              <a:rPr lang="en-US" dirty="0" err="1"/>
              <a:t>p_table_plot</a:t>
            </a:r>
            <a:r>
              <a:rPr lang="en-US" dirty="0"/>
              <a:t> &lt;- </a:t>
            </a:r>
            <a:r>
              <a:rPr lang="en-US" dirty="0" err="1"/>
              <a:t>p_table</a:t>
            </a:r>
            <a:r>
              <a:rPr lang="en-US" dirty="0"/>
              <a:t> %&gt;%</a:t>
            </a:r>
          </a:p>
          <a:p>
            <a:r>
              <a:rPr lang="en-US" dirty="0"/>
              <a:t>  arrange(</a:t>
            </a:r>
            <a:r>
              <a:rPr lang="en-US" dirty="0" err="1"/>
              <a:t>p_value</a:t>
            </a:r>
            <a:r>
              <a:rPr lang="en-US" dirty="0"/>
              <a:t>) %&gt;%</a:t>
            </a:r>
          </a:p>
          <a:p>
            <a:r>
              <a:rPr lang="en-US" dirty="0"/>
              <a:t>  mutate(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signif</a:t>
            </a:r>
            <a:r>
              <a:rPr lang="en-US" dirty="0"/>
              <a:t>(</a:t>
            </a:r>
            <a:r>
              <a:rPr lang="en-US" dirty="0" err="1"/>
              <a:t>p_value</a:t>
            </a:r>
            <a:r>
              <a:rPr lang="en-US" dirty="0"/>
              <a:t>, 3)) %&gt;%</a:t>
            </a:r>
          </a:p>
          <a:p>
            <a:r>
              <a:rPr lang="en-US" dirty="0"/>
              <a:t>  </a:t>
            </a:r>
            <a:r>
              <a:rPr lang="en-US" dirty="0" err="1"/>
              <a:t>ggtexttable</a:t>
            </a:r>
            <a:r>
              <a:rPr lang="en-US" dirty="0"/>
              <a:t>(rows = NULL, theme = </a:t>
            </a:r>
            <a:r>
              <a:rPr lang="en-US" dirty="0" err="1"/>
              <a:t>ttheme</a:t>
            </a:r>
            <a:r>
              <a:rPr lang="en-US" dirty="0"/>
              <a:t>("light"))</a:t>
            </a:r>
          </a:p>
          <a:p>
            <a:endParaRPr lang="en-US" dirty="0"/>
          </a:p>
          <a:p>
            <a:r>
              <a:rPr lang="en-US" dirty="0"/>
              <a:t># Combine plot and table</a:t>
            </a:r>
          </a:p>
          <a:p>
            <a:r>
              <a:rPr lang="en-US" dirty="0" err="1"/>
              <a:t>combined_plot</a:t>
            </a:r>
            <a:r>
              <a:rPr lang="en-US" dirty="0"/>
              <a:t> &lt;- </a:t>
            </a:r>
            <a:r>
              <a:rPr lang="en-US" dirty="0" err="1"/>
              <a:t>ggarrange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soma_surface_strain_plot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p_table_plot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ncol</a:t>
            </a:r>
            <a:r>
              <a:rPr lang="en-US" dirty="0"/>
              <a:t> = 1,</a:t>
            </a:r>
          </a:p>
          <a:p>
            <a:r>
              <a:rPr lang="en-US" dirty="0"/>
              <a:t>  heights = c(3, 1.5)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Save and show the combined figure</a:t>
            </a:r>
          </a:p>
          <a:p>
            <a:r>
              <a:rPr lang="en-US" dirty="0" err="1"/>
              <a:t>ggsave</a:t>
            </a:r>
            <a:r>
              <a:rPr lang="en-US" dirty="0"/>
              <a:t>("</a:t>
            </a:r>
            <a:r>
              <a:rPr lang="en-US" dirty="0" err="1"/>
              <a:t>soma_surface_no_outliers_filtered_plot_with_table.png</a:t>
            </a:r>
            <a:r>
              <a:rPr lang="en-US" dirty="0"/>
              <a:t>", </a:t>
            </a:r>
            <a:r>
              <a:rPr lang="en-US" dirty="0" err="1"/>
              <a:t>combined_plot</a:t>
            </a:r>
            <a:r>
              <a:rPr lang="en-US" dirty="0"/>
              <a:t>, width = 10, height = 8, dpi = 300)</a:t>
            </a:r>
          </a:p>
          <a:p>
            <a:r>
              <a:rPr lang="en-US" dirty="0"/>
              <a:t>print(</a:t>
            </a:r>
            <a:r>
              <a:rPr lang="en-US" dirty="0" err="1"/>
              <a:t>combined_plot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77D59-CBB0-FF4F-A518-87B9C540D4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B6F5-E7C1-A798-7A25-3A3A3519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6541F-A398-3972-915C-F05D096B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8AFD-FA89-B34F-2AE7-EDD3A0C3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2549-892B-9417-2D61-76D11F70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4AE6-FFFC-52FF-7253-52BF5FEB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40C3-AB9E-8956-779E-D03E2328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39F5B-AC48-4778-5178-A7115830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5C77-5078-143E-0ABA-377AD42F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3622-F16E-74F6-77BF-B5E71F9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B635-7145-4C74-0AD8-CF74D69E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BD646-5011-7850-5874-BA3F62BED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DEAA-DD55-503E-6DBF-CF248C2B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1AD1-D53B-9ABF-CF45-B0FEBA9A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E348-BE15-62CD-3103-DEB21FAA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1361-E226-4B63-4236-E6A66D62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50A2-E3F0-4290-7095-4106BED0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CB5-8B69-61C6-C8CC-B86A9567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031A-6AAD-D7E4-DADC-CA38A217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056A-3BA7-77C7-B4FB-1A71522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5686-2D2B-B53A-7EF4-2634EC00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6F51-722F-A995-51B9-2D8127F0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4451-F5F8-15F9-381B-2BE01027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39CA-20EB-FAFC-9F2C-289B9FC1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9D27-85A1-3278-8943-042F9FF8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4AA8-6A07-740A-13A1-953D88E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F74-59CB-98E0-B852-2FF77968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B7F0-5BB7-90D9-5696-577C3C24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E8A2-1719-080B-6288-15CEB059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729F-B3DF-7767-1AAD-E037FB3D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CD02-9A44-EB9D-5E1A-88AC0EAB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3752A-25CF-015C-8104-EA5B7F82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FA07-A1C7-CCA9-8BDC-A1EBC3C5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3AB7D-4A46-58D5-ABBE-729E7110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C370-2B0B-3300-F8A7-D28FBDA0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8CBAD-1056-940F-FDDF-26481EC61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66CF8-09C3-71C3-4CFC-38EEC81F1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716D0-7FC0-9FAC-9F9D-91825FB7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81D28-B828-9E70-32B7-17023083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A29F7-7AEF-E84B-6A16-AC7FED9B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7F0F-9BCA-980B-9B73-3A76597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1DEC8-1342-026F-D2CE-87A3E7EB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EE6D0-8B80-EFC1-5D4F-CDC3A0CF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6E551-D9CF-C49F-8091-DEF128F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EEBF3-0B99-2226-7D4C-C4071186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EE726-B78B-C5F2-58FA-0428C30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CCF86-4724-68CE-3D83-B5EED438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14ED-3685-1896-4524-9007B156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6AD-1CE3-A65D-3BF2-9E9E9BF9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3A98E-0694-302D-D043-BAB193EB4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6ECE-8446-6475-55A9-3DCB475B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4549-8C1E-898A-728E-E162047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DD55-FC6C-35D5-51F4-220F3227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28DB-23D1-366B-EC11-CA1FDDCA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1BCA6-E605-2195-140D-F42929C45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4949D-F9C3-1657-D7A9-9E227E49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F731-7ACB-C9FA-75BD-6AC21E32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2264-88E4-477F-EDE0-547253A1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22495-7581-F8CE-7305-C2C6149A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0D321-1A7C-59A8-3F0D-E2CEE8EE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0CE84-9219-8C53-5638-996319F6C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BBE2-90F6-ADAD-0458-945ABDF19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920D6-2B1D-C447-9CE8-B2AFBCF54D8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CE20-E4F6-A518-526E-C3118E865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77C-20A0-FA00-4161-FAB342594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9183A-A8D8-E543-874A-A2FE0B2F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533317514537549" TargetMode="External"/><Relationship Id="rId7" Type="http://schemas.openxmlformats.org/officeDocument/2006/relationships/hyperlink" Target="https://doi.org/10.1016/j.nbd.2020.104784" TargetMode="External"/><Relationship Id="rId2" Type="http://schemas.openxmlformats.org/officeDocument/2006/relationships/hyperlink" Target="https://doi.org/10.1523/JNEUROSCI.4040-10.2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73/pnas.90.5.1977" TargetMode="External"/><Relationship Id="rId5" Type="http://schemas.openxmlformats.org/officeDocument/2006/relationships/hyperlink" Target="https://doi.org/10.1186/s12916-019-1299-4" TargetMode="External"/><Relationship Id="rId4" Type="http://schemas.openxmlformats.org/officeDocument/2006/relationships/hyperlink" Target="https://doi.org/10.1080/1499202060114529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Triangles">
            <a:extLst>
              <a:ext uri="{FF2B5EF4-FFF2-40B4-BE49-F238E27FC236}">
                <a16:creationId xmlns:a16="http://schemas.microsoft.com/office/drawing/2014/main" id="{4BC1930D-05B2-81A2-2B63-5FA72A77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8738" b="9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D109B-2E18-32BD-95FE-1BE41CCB4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099139"/>
          </a:xfrm>
          <a:solidFill>
            <a:schemeClr val="bg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/>
              <a:t>Analysis of mouse hippocampal neuron morphology across ApoE4 strains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7DDB2-9378-A3D2-E20E-5649FA709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By Evan Paltjon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4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71953E5-43C2-542A-4D26-67703690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03" y="0"/>
            <a:ext cx="646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8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5D163D7-4DC5-CCC0-DBC8-DC1480ED6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924569"/>
            <a:ext cx="7480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6250C-B2F9-7A39-8894-ADCAF3B7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DAAC2-D84C-714B-2B43-65D0909B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1967" y="-5572"/>
            <a:ext cx="8688065" cy="68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0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AFF2D-7B44-651C-5C60-08FDA8A8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5494" y="0"/>
            <a:ext cx="8681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02BC-F95A-B6C2-1C8B-A139CE4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AE0E-0F3B-A4E4-962D-75B6492F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ApoE3 mice have the largest hippocampal neurons?</a:t>
            </a:r>
          </a:p>
          <a:p>
            <a:r>
              <a:rPr lang="en-US" dirty="0"/>
              <a:t>Analyze astrocytes  </a:t>
            </a:r>
          </a:p>
        </p:txBody>
      </p:sp>
    </p:spTree>
    <p:extLst>
      <p:ext uri="{BB962C8B-B14F-4D97-AF65-F5344CB8AC3E}">
        <p14:creationId xmlns:p14="http://schemas.microsoft.com/office/powerpoint/2010/main" val="44064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F526-91C3-97D4-2211-6397992A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941C-E935-B953-0B58-909C3290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Andrews-Zwilling, Y., Bien-Ly, N., Xu, Q., Li, G., Bernardo, A., Yoon, S. Y., Zwilling, D., Yan, T. X., Chen, L., &amp; Huang, Y. (2010). Apolipoprotein E4 Causes Age- and Tau-Dependent Impairment of GABAergic Interneurons, Leading to Learning and Memory Deficits in Mice. </a:t>
            </a:r>
            <a:r>
              <a:rPr lang="en-US" i="1" dirty="0">
                <a:effectLst/>
              </a:rPr>
              <a:t>The Journal of Neuroscience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30</a:t>
            </a:r>
            <a:r>
              <a:rPr lang="en-US" dirty="0">
                <a:effectLst/>
              </a:rPr>
              <a:t>(41), 13707–13717. </a:t>
            </a:r>
            <a:r>
              <a:rPr lang="en-US" dirty="0">
                <a:effectLst/>
                <a:hlinkClick r:id="rId2"/>
              </a:rPr>
              <a:t>https://doi.org/10.1523/JNEUROSCI.4040-10.2010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Mener</a:t>
            </a:r>
            <a:r>
              <a:rPr lang="en-US" dirty="0">
                <a:effectLst/>
              </a:rPr>
              <a:t>, D. J., Betz, J., Yaffe, K., Harris, T. B., </a:t>
            </a:r>
            <a:r>
              <a:rPr lang="en-US" dirty="0" err="1">
                <a:effectLst/>
              </a:rPr>
              <a:t>Helzner</a:t>
            </a:r>
            <a:r>
              <a:rPr lang="en-US" dirty="0">
                <a:effectLst/>
              </a:rPr>
              <a:t>, E. P., Satterfield, S., Houston, D. K., </a:t>
            </a:r>
            <a:r>
              <a:rPr lang="en-US" dirty="0" err="1">
                <a:effectLst/>
              </a:rPr>
              <a:t>Strotmeyer</a:t>
            </a:r>
            <a:r>
              <a:rPr lang="en-US" dirty="0">
                <a:effectLst/>
              </a:rPr>
              <a:t>, E. S., Pratt, S. R., </a:t>
            </a:r>
            <a:r>
              <a:rPr lang="en-US" dirty="0" err="1">
                <a:effectLst/>
              </a:rPr>
              <a:t>Simonsick</a:t>
            </a:r>
            <a:r>
              <a:rPr lang="en-US" dirty="0">
                <a:effectLst/>
              </a:rPr>
              <a:t>, E. M., &amp; Lin, F. R. (2016). Apolipoprotein E Allele and Hearing Thresholds in Older Adults. </a:t>
            </a:r>
            <a:r>
              <a:rPr lang="en-US" i="1" dirty="0">
                <a:effectLst/>
              </a:rPr>
              <a:t>American Journal of Alzheimer’s Disease and Other Dementias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31</a:t>
            </a:r>
            <a:r>
              <a:rPr lang="en-US" dirty="0">
                <a:effectLst/>
              </a:rPr>
              <a:t>(1), 34–39. </a:t>
            </a:r>
            <a:r>
              <a:rPr lang="en-US" dirty="0">
                <a:effectLst/>
                <a:hlinkClick r:id="rId3"/>
              </a:rPr>
              <a:t>https://doi.org/10.1177/1533317514537549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O’Grady, G., Boyles, A. L., Speer, M., </a:t>
            </a:r>
            <a:r>
              <a:rPr lang="en-US" dirty="0" err="1">
                <a:effectLst/>
              </a:rPr>
              <a:t>Deruyter</a:t>
            </a:r>
            <a:r>
              <a:rPr lang="en-US" dirty="0">
                <a:effectLst/>
              </a:rPr>
              <a:t>, F., Strittmatter, W., &amp; Worley, G. (2007). Apolipoprotein E alleles and sensorineural hearing loss. </a:t>
            </a:r>
            <a:r>
              <a:rPr lang="en-US" i="1" dirty="0">
                <a:effectLst/>
              </a:rPr>
              <a:t>International Journal of Audiology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46</a:t>
            </a:r>
            <a:r>
              <a:rPr lang="en-US" dirty="0">
                <a:effectLst/>
              </a:rPr>
              <a:t>(4), 183–186. </a:t>
            </a:r>
            <a:r>
              <a:rPr lang="en-US" dirty="0">
                <a:effectLst/>
                <a:hlinkClick r:id="rId4"/>
              </a:rPr>
              <a:t>https://doi.org/10.1080/14992020601145294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Safieh, M., </a:t>
            </a:r>
            <a:r>
              <a:rPr lang="en-US" dirty="0" err="1">
                <a:effectLst/>
              </a:rPr>
              <a:t>Korczyn</a:t>
            </a:r>
            <a:r>
              <a:rPr lang="en-US" dirty="0">
                <a:effectLst/>
              </a:rPr>
              <a:t>, A. D., &amp; Michaelson, D. M. (2019). ApoE4: An emerging therapeutic target for Alzheimer’s disease. </a:t>
            </a:r>
            <a:r>
              <a:rPr lang="en-US" i="1" dirty="0">
                <a:effectLst/>
              </a:rPr>
              <a:t>BMC Medicine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17</a:t>
            </a:r>
            <a:r>
              <a:rPr lang="en-US" dirty="0">
                <a:effectLst/>
              </a:rPr>
              <a:t>(1), 64. </a:t>
            </a:r>
            <a:r>
              <a:rPr lang="en-US" dirty="0">
                <a:effectLst/>
                <a:hlinkClick r:id="rId5"/>
              </a:rPr>
              <a:t>https://doi.org/10.1186/s12916-019-1299-4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Strittmatter, W. J., Saunders, A. M., Schmechel, D., Pericak-Vance, M., Enghild, J., Salvesen, G. S., &amp; Roses, A. D. (1993). Apolipoprotein E: High-avidity binding to beta-amyloid and increased frequency of type 4 allele in late-onset familial Alzheimer disease. </a:t>
            </a:r>
            <a:r>
              <a:rPr lang="en-US" i="1" dirty="0">
                <a:effectLst/>
              </a:rPr>
              <a:t>Proceedings of the National Academy of Sciences of the United States of America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90</a:t>
            </a:r>
            <a:r>
              <a:rPr lang="en-US" dirty="0">
                <a:effectLst/>
              </a:rPr>
              <a:t>(5), 1977–1981. </a:t>
            </a:r>
            <a:r>
              <a:rPr lang="en-US" dirty="0">
                <a:effectLst/>
                <a:hlinkClick r:id="rId6"/>
              </a:rPr>
              <a:t>https://doi.org/10.1073/pnas.90.5.1977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Wisniewski, T., &amp; Drummond, E. (2020). APOE-amyloid interaction: Therapeutic targets. </a:t>
            </a:r>
            <a:r>
              <a:rPr lang="en-US" i="1" dirty="0">
                <a:effectLst/>
              </a:rPr>
              <a:t>Neurobiology of Disease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138</a:t>
            </a:r>
            <a:r>
              <a:rPr lang="en-US" dirty="0">
                <a:effectLst/>
              </a:rPr>
              <a:t>, 104784. </a:t>
            </a:r>
            <a:r>
              <a:rPr lang="en-US" dirty="0">
                <a:effectLst/>
                <a:hlinkClick r:id="rId7"/>
              </a:rPr>
              <a:t>https://doi.org/10.1016/j.nbd.2020.104784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74A0-2FBC-9A91-DBB6-08511AA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15D4F0B-EB33-D05D-8DF4-24158E0F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9006-00DB-312C-1349-AF031E80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266270"/>
            <a:ext cx="10134600" cy="1426605"/>
          </a:xfrm>
        </p:spPr>
        <p:txBody>
          <a:bodyPr/>
          <a:lstStyle/>
          <a:p>
            <a:r>
              <a:rPr lang="en-US" dirty="0"/>
              <a:t>Hippocampus</a:t>
            </a:r>
          </a:p>
        </p:txBody>
      </p:sp>
      <p:pic>
        <p:nvPicPr>
          <p:cNvPr id="1026" name="Picture 2" descr="Limbic system. Cross section of the human brain. Mammillary body, basal ganglia, pituitary gland, amygdala, hippocampus, thalamus - Illustration Credit: Designua / Shutterstock">
            <a:extLst>
              <a:ext uri="{FF2B5EF4-FFF2-40B4-BE49-F238E27FC236}">
                <a16:creationId xmlns:a16="http://schemas.microsoft.com/office/drawing/2014/main" id="{F77DFFD8-AB68-6CA8-3619-985905028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04" y="-1701"/>
            <a:ext cx="8411896" cy="685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5FC78-4C36-D5F6-8D34-335973713451}"/>
              </a:ext>
            </a:extLst>
          </p:cNvPr>
          <p:cNvSpPr txBox="1"/>
          <p:nvPr/>
        </p:nvSpPr>
        <p:spPr>
          <a:xfrm>
            <a:off x="512805" y="2336445"/>
            <a:ext cx="3088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 formation and retrieval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of the first regions impacted by Alzheimer’s</a:t>
            </a:r>
          </a:p>
        </p:txBody>
      </p:sp>
    </p:spTree>
    <p:extLst>
      <p:ext uri="{BB962C8B-B14F-4D97-AF65-F5344CB8AC3E}">
        <p14:creationId xmlns:p14="http://schemas.microsoft.com/office/powerpoint/2010/main" val="16996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DFDB-DC93-EBEC-85D4-784D39CE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31" y="77371"/>
            <a:ext cx="10922733" cy="742950"/>
          </a:xfrm>
        </p:spPr>
        <p:txBody>
          <a:bodyPr/>
          <a:lstStyle/>
          <a:p>
            <a:r>
              <a:rPr lang="en-US" dirty="0"/>
              <a:t>APOE4 increases risk of dementia development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7460A0-1E35-D85E-C2F3-D3F46A0B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95" y="820321"/>
            <a:ext cx="7892803" cy="559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23EC6-5AA6-7313-3A3D-C2B9E106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39A2-AA53-854F-AEF9-A295588B07A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BC32A0-B4F7-0627-F0A9-5BE02D61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9261" y="0"/>
            <a:ext cx="7613478" cy="685686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2B488D3-AB2F-05D9-DE4A-B34AA996DAFC}"/>
              </a:ext>
            </a:extLst>
          </p:cNvPr>
          <p:cNvSpPr/>
          <p:nvPr/>
        </p:nvSpPr>
        <p:spPr>
          <a:xfrm>
            <a:off x="6376086" y="815546"/>
            <a:ext cx="1742303" cy="3583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urple and green lines on a black background&#10;&#10;AI-generated content may be incorrect.">
            <a:extLst>
              <a:ext uri="{FF2B5EF4-FFF2-40B4-BE49-F238E27FC236}">
                <a16:creationId xmlns:a16="http://schemas.microsoft.com/office/drawing/2014/main" id="{BBA44942-0674-1841-1D56-C99509014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2457"/>
            <a:ext cx="6125279" cy="482365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07AF3-6937-F433-2AE7-9E1DDBF046C5}"/>
              </a:ext>
            </a:extLst>
          </p:cNvPr>
          <p:cNvSpPr txBox="1"/>
          <p:nvPr/>
        </p:nvSpPr>
        <p:spPr>
          <a:xfrm>
            <a:off x="1712397" y="6066113"/>
            <a:ext cx="23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Hippocampal Neuron</a:t>
            </a:r>
          </a:p>
        </p:txBody>
      </p:sp>
      <p:pic>
        <p:nvPicPr>
          <p:cNvPr id="8" name="Picture 7" descr="A blue lines on a black background&#10;&#10;AI-generated content may be incorrect.">
            <a:extLst>
              <a:ext uri="{FF2B5EF4-FFF2-40B4-BE49-F238E27FC236}">
                <a16:creationId xmlns:a16="http://schemas.microsoft.com/office/drawing/2014/main" id="{E04D3673-9CC6-4CA9-7652-80982CF9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17" y="1242457"/>
            <a:ext cx="6024483" cy="482365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5BB81-5031-5FDD-5AC4-FC067E795CCF}"/>
              </a:ext>
            </a:extLst>
          </p:cNvPr>
          <p:cNvSpPr txBox="1"/>
          <p:nvPr/>
        </p:nvSpPr>
        <p:spPr>
          <a:xfrm>
            <a:off x="7837676" y="6066113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Hippocampal Astrocyte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06A9F-C468-0CF6-7AC4-4D6BFB7ADC6F}"/>
              </a:ext>
            </a:extLst>
          </p:cNvPr>
          <p:cNvSpPr txBox="1"/>
          <p:nvPr/>
        </p:nvSpPr>
        <p:spPr>
          <a:xfrm>
            <a:off x="564738" y="210064"/>
            <a:ext cx="1112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Digitally Reconstructed CNS Cells</a:t>
            </a:r>
          </a:p>
        </p:txBody>
      </p:sp>
    </p:spTree>
    <p:extLst>
      <p:ext uri="{BB962C8B-B14F-4D97-AF65-F5344CB8AC3E}">
        <p14:creationId xmlns:p14="http://schemas.microsoft.com/office/powerpoint/2010/main" val="39329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B3FA16-D26D-516E-CBB7-4E121527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108" y="0"/>
            <a:ext cx="7459016" cy="6862295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8DDF12-CE4D-D35E-8611-E25D79D1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110" y="0"/>
            <a:ext cx="2205354" cy="68580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3C379FA4-96FF-9D7E-BC07-644968013B5E}"/>
              </a:ext>
            </a:extLst>
          </p:cNvPr>
          <p:cNvSpPr/>
          <p:nvPr/>
        </p:nvSpPr>
        <p:spPr>
          <a:xfrm>
            <a:off x="8736227" y="5325763"/>
            <a:ext cx="1717589" cy="61783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A523-7E62-B57F-CEED-636D31F0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Anatomy of a Neuron</a:t>
            </a:r>
          </a:p>
        </p:txBody>
      </p:sp>
      <p:pic>
        <p:nvPicPr>
          <p:cNvPr id="2050" name="Picture 2" descr="1: The basic anatomy of the neuron. The soma is the body of the neuron... |  Download Scientific Diagram">
            <a:extLst>
              <a:ext uri="{FF2B5EF4-FFF2-40B4-BE49-F238E27FC236}">
                <a16:creationId xmlns:a16="http://schemas.microsoft.com/office/drawing/2014/main" id="{6D3D9B79-5338-CA4E-4656-14891EE452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98" y="1402509"/>
            <a:ext cx="9514702" cy="5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4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23AAE-D5D3-D92D-04C5-BD4A43D1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703" y="1"/>
            <a:ext cx="7081022" cy="68579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0BE6C-928C-C3C7-C93E-52BAC99A8DC6}"/>
              </a:ext>
            </a:extLst>
          </p:cNvPr>
          <p:cNvSpPr txBox="1"/>
          <p:nvPr/>
        </p:nvSpPr>
        <p:spPr>
          <a:xfrm>
            <a:off x="7398420" y="0"/>
            <a:ext cx="4422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Httr</a:t>
            </a:r>
            <a:r>
              <a:rPr lang="en-US" dirty="0"/>
              <a:t>: interacts with web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Jsonlite</a:t>
            </a:r>
            <a:r>
              <a:rPr lang="en-US" dirty="0"/>
              <a:t>: converts JSON data to 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Dplyr</a:t>
            </a:r>
            <a:r>
              <a:rPr lang="en-US" dirty="0"/>
              <a:t>: 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Purrr</a:t>
            </a:r>
            <a:r>
              <a:rPr lang="en-US" dirty="0"/>
              <a:t>: data manipulation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75605-908F-2663-AA25-75D0FD255837}"/>
              </a:ext>
            </a:extLst>
          </p:cNvPr>
          <p:cNvSpPr/>
          <p:nvPr/>
        </p:nvSpPr>
        <p:spPr>
          <a:xfrm>
            <a:off x="370703" y="1371600"/>
            <a:ext cx="7081022" cy="5486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173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A8ACE3D-B059-A914-909D-7A6749E1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523"/>
          <a:stretch/>
        </p:blipFill>
        <p:spPr>
          <a:xfrm>
            <a:off x="3311611" y="0"/>
            <a:ext cx="5716721" cy="6858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BCA20-D7AB-7262-8094-4CAD53C7F6D6}"/>
              </a:ext>
            </a:extLst>
          </p:cNvPr>
          <p:cNvSpPr/>
          <p:nvPr/>
        </p:nvSpPr>
        <p:spPr>
          <a:xfrm>
            <a:off x="3163666" y="3781168"/>
            <a:ext cx="5864665" cy="307683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3627</Words>
  <Application>Microsoft Macintosh PowerPoint</Application>
  <PresentationFormat>Widescreen</PresentationFormat>
  <Paragraphs>363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Analysis of mouse hippocampal neuron morphology across ApoE4 strains</vt:lpstr>
      <vt:lpstr>Hippocampus</vt:lpstr>
      <vt:lpstr>APOE4 increases risk of dementia development </vt:lpstr>
      <vt:lpstr>PowerPoint Presentation</vt:lpstr>
      <vt:lpstr>PowerPoint Presentation</vt:lpstr>
      <vt:lpstr>PowerPoint Presentation</vt:lpstr>
      <vt:lpstr>Basic Anatomy of a Neuron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Next Steps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Paltjon, Evan</dc:creator>
  <cp:lastModifiedBy>Paltjon, Evan</cp:lastModifiedBy>
  <cp:revision>8</cp:revision>
  <dcterms:created xsi:type="dcterms:W3CDTF">2025-05-08T01:32:16Z</dcterms:created>
  <dcterms:modified xsi:type="dcterms:W3CDTF">2025-05-08T17:21:07Z</dcterms:modified>
</cp:coreProperties>
</file>