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68580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558515B-ACED-4A99-B8E5-75DA95D6219F}">
  <a:tblStyle styleId="{A558515B-ACED-4A99-B8E5-75DA95D621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5.xml"/><Relationship Id="rId22" Type="http://schemas.openxmlformats.org/officeDocument/2006/relationships/font" Target="fonts/Lato-boldItalic.fntdata"/><Relationship Id="rId10" Type="http://schemas.openxmlformats.org/officeDocument/2006/relationships/slide" Target="slides/slide4.xml"/><Relationship Id="rId21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aleway-regular.fntdata"/><Relationship Id="rId14" Type="http://schemas.openxmlformats.org/officeDocument/2006/relationships/slide" Target="slides/slide8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8369d4fa8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28369d4fa8a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f6e667fbcf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2f6e667fbcf_5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8369d4fa8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28369d4fa8a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8369d4fa8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8369d4fa8a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fb7c107f8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2fb7c107f86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8369d4fa8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28369d4fa8a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8369d4fa8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28369d4fa8a_0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763267"/>
            <a:ext cx="7688100" cy="22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4230533"/>
            <a:ext cx="7688100" cy="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978600"/>
            <a:ext cx="7688400" cy="16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3030517"/>
            <a:ext cx="7688400" cy="21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763267"/>
            <a:ext cx="7688400" cy="20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771833"/>
            <a:ext cx="37743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771833"/>
            <a:ext cx="37743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758200"/>
            <a:ext cx="3300900" cy="18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3708967"/>
            <a:ext cx="3300900" cy="21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1152400"/>
            <a:ext cx="7021200" cy="39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758200"/>
            <a:ext cx="3300900" cy="22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4215367"/>
            <a:ext cx="3300900" cy="10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803500"/>
            <a:ext cx="3374400" cy="40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5830068"/>
            <a:ext cx="7697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huggingface.co/microsoft/Phi-3.5-mini-instruct" TargetMode="External"/><Relationship Id="rId4" Type="http://schemas.openxmlformats.org/officeDocument/2006/relationships/hyperlink" Target="https://huggingface.co/bigscience/bloom-560m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lue blocks and networks technology background" id="92" name="Google Shape;92;p14"/>
          <p:cNvPicPr preferRelativeResize="0"/>
          <p:nvPr/>
        </p:nvPicPr>
        <p:blipFill rotWithShape="1">
          <a:blip r:embed="rId3">
            <a:alphaModFix/>
          </a:blip>
          <a:srcRect b="-444" l="0" r="25216" t="0"/>
          <a:stretch/>
        </p:blipFill>
        <p:spPr>
          <a:xfrm>
            <a:off x="-2585" y="-1"/>
            <a:ext cx="9146585" cy="687974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/>
          <p:nvPr/>
        </p:nvSpPr>
        <p:spPr>
          <a:xfrm rot="-5400000">
            <a:off x="3064451" y="791834"/>
            <a:ext cx="3020876" cy="9154947"/>
          </a:xfrm>
          <a:prstGeom prst="rect">
            <a:avLst/>
          </a:prstGeom>
          <a:gradFill>
            <a:gsLst>
              <a:gs pos="0">
                <a:srgbClr val="000000">
                  <a:alpha val="61960"/>
                </a:srgbClr>
              </a:gs>
              <a:gs pos="21000">
                <a:srgbClr val="000000">
                  <a:alpha val="6196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/>
          <p:nvPr/>
        </p:nvSpPr>
        <p:spPr>
          <a:xfrm rot="10800000">
            <a:off x="-2584" y="0"/>
            <a:ext cx="2132551" cy="6879745"/>
          </a:xfrm>
          <a:prstGeom prst="rect">
            <a:avLst/>
          </a:prstGeom>
          <a:gradFill>
            <a:gsLst>
              <a:gs pos="0">
                <a:schemeClr val="accent2"/>
              </a:gs>
              <a:gs pos="5000">
                <a:schemeClr val="accent2"/>
              </a:gs>
              <a:gs pos="49000">
                <a:srgbClr val="92CCDC">
                  <a:alpha val="0"/>
                </a:srgbClr>
              </a:gs>
              <a:gs pos="100000">
                <a:srgbClr val="92CCDC">
                  <a:alpha val="0"/>
                </a:srgbClr>
              </a:gs>
            </a:gsLst>
            <a:lin ang="9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/>
          <p:nvPr/>
        </p:nvSpPr>
        <p:spPr>
          <a:xfrm rot="10800000">
            <a:off x="6779028" y="21736"/>
            <a:ext cx="2364646" cy="6858008"/>
          </a:xfrm>
          <a:prstGeom prst="rect">
            <a:avLst/>
          </a:prstGeom>
          <a:gradFill>
            <a:gsLst>
              <a:gs pos="0">
                <a:srgbClr val="4BACC6">
                  <a:alpha val="47843"/>
                </a:srgbClr>
              </a:gs>
              <a:gs pos="5000">
                <a:srgbClr val="4BACC6">
                  <a:alpha val="47843"/>
                </a:srgbClr>
              </a:gs>
              <a:gs pos="42000">
                <a:srgbClr val="4BACC6">
                  <a:alpha val="0"/>
                </a:srgbClr>
              </a:gs>
              <a:gs pos="100000">
                <a:srgbClr val="4BACC6">
                  <a:alpha val="0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/>
          <p:nvPr/>
        </p:nvSpPr>
        <p:spPr>
          <a:xfrm rot="10800000">
            <a:off x="-2585" y="5288433"/>
            <a:ext cx="9149779" cy="1591311"/>
          </a:xfrm>
          <a:prstGeom prst="rect">
            <a:avLst/>
          </a:prstGeom>
          <a:gradFill>
            <a:gsLst>
              <a:gs pos="0">
                <a:schemeClr val="accent2"/>
              </a:gs>
              <a:gs pos="49000">
                <a:srgbClr val="C0504D">
                  <a:alpha val="0"/>
                </a:srgbClr>
              </a:gs>
              <a:gs pos="100000">
                <a:srgbClr val="C0504D">
                  <a:alpha val="0"/>
                </a:srgbClr>
              </a:gs>
            </a:gsLst>
            <a:lin ang="588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/>
          <p:nvPr/>
        </p:nvSpPr>
        <p:spPr>
          <a:xfrm rot="5400000">
            <a:off x="105100" y="2905286"/>
            <a:ext cx="3866773" cy="4082144"/>
          </a:xfrm>
          <a:prstGeom prst="rect">
            <a:avLst/>
          </a:prstGeom>
          <a:gradFill>
            <a:gsLst>
              <a:gs pos="0">
                <a:schemeClr val="accent5"/>
              </a:gs>
              <a:gs pos="54000">
                <a:srgbClr val="92CCDC">
                  <a:alpha val="0"/>
                </a:srgbClr>
              </a:gs>
              <a:gs pos="100000">
                <a:srgbClr val="92CCDC">
                  <a:alpha val="0"/>
                </a:srgbClr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/>
          <p:nvPr>
            <p:ph type="ctrTitle"/>
          </p:nvPr>
        </p:nvSpPr>
        <p:spPr>
          <a:xfrm>
            <a:off x="1597871" y="1752369"/>
            <a:ext cx="5945700" cy="16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/>
              <a:buNone/>
            </a:pPr>
            <a:r>
              <a:rPr lang="en-US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Advanced File Transfer and Data Processing System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 txBox="1"/>
          <p:nvPr>
            <p:ph idx="1" type="subTitle"/>
          </p:nvPr>
        </p:nvSpPr>
        <p:spPr>
          <a:xfrm>
            <a:off x="1596509" y="3428992"/>
            <a:ext cx="59568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-"/>
            </a:pPr>
            <a:r>
              <a:rPr lang="en-US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Week 2 Update [09/04/2024]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3520500" y="5554825"/>
            <a:ext cx="59568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By 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Sreerag Pillai, Evan Raju, Lynette Wilson Pinto, Soundarya Anand, &amp; Chandana Pacha</a:t>
            </a:r>
            <a:endParaRPr sz="1200"/>
          </a:p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x`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5"/>
          <p:cNvSpPr/>
          <p:nvPr/>
        </p:nvSpPr>
        <p:spPr>
          <a:xfrm flipH="1">
            <a:off x="-3" y="-1"/>
            <a:ext cx="9144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366092"/>
              </a:gs>
            </a:gsLst>
            <a:lin ang="840013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5"/>
          <p:cNvSpPr/>
          <p:nvPr/>
        </p:nvSpPr>
        <p:spPr>
          <a:xfrm flipH="1" rot="10800000">
            <a:off x="-2" y="142"/>
            <a:ext cx="6086400" cy="1590600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20000">
                <a:srgbClr val="4F81BD">
                  <a:alpha val="0"/>
                </a:srgbClr>
              </a:gs>
              <a:gs pos="100000">
                <a:srgbClr val="244061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5"/>
          <p:cNvSpPr/>
          <p:nvPr/>
        </p:nvSpPr>
        <p:spPr>
          <a:xfrm flipH="1">
            <a:off x="6086397" y="-1"/>
            <a:ext cx="3057600" cy="1590600"/>
          </a:xfrm>
          <a:prstGeom prst="rect">
            <a:avLst/>
          </a:prstGeom>
          <a:gradFill>
            <a:gsLst>
              <a:gs pos="0">
                <a:srgbClr val="4F81BD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19991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344512" y="-1"/>
            <a:ext cx="87996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244061">
                  <a:alpha val="51764"/>
                </a:srgbClr>
              </a:gs>
              <a:gs pos="100000">
                <a:srgbClr val="244061">
                  <a:alpha val="51764"/>
                </a:srgbClr>
              </a:gs>
            </a:gsLst>
            <a:lin ang="167999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/>
          <p:cNvSpPr txBox="1"/>
          <p:nvPr>
            <p:ph type="title"/>
          </p:nvPr>
        </p:nvSpPr>
        <p:spPr>
          <a:xfrm>
            <a:off x="860999" y="281838"/>
            <a:ext cx="7422000" cy="10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/>
              <a:buNone/>
            </a:pPr>
            <a:r>
              <a:rPr lang="en-US" sz="3500">
                <a:solidFill>
                  <a:srgbClr val="FFFFFF"/>
                </a:solidFill>
              </a:rPr>
              <a:t>Hugging Face 🤗</a:t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344500" y="1680150"/>
            <a:ext cx="4406700" cy="52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Hugging Face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provides a wide range of pre-trained models that we have utilized to enhance various capabilities in our project.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Meta LLaMA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Flan T5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BERT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GPT-NeoX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Microsoft Phi 3.5 Mini</a:t>
            </a:r>
            <a:endParaRPr b="1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Big Science Bloom - 560m</a:t>
            </a:r>
            <a:endParaRPr b="1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4" name="Google Shape;11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8175" y="2256800"/>
            <a:ext cx="3708625" cy="254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/>
          <p:nvPr/>
        </p:nvSpPr>
        <p:spPr>
          <a:xfrm>
            <a:off x="0" y="-84375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x`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6"/>
          <p:cNvSpPr/>
          <p:nvPr/>
        </p:nvSpPr>
        <p:spPr>
          <a:xfrm flipH="1">
            <a:off x="-3" y="-1"/>
            <a:ext cx="9144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366092"/>
              </a:gs>
            </a:gsLst>
            <a:lin ang="840013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/>
          <p:nvPr/>
        </p:nvSpPr>
        <p:spPr>
          <a:xfrm flipH="1" rot="10800000">
            <a:off x="-2" y="142"/>
            <a:ext cx="6086400" cy="1590600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20000">
                <a:srgbClr val="4F81BD">
                  <a:alpha val="0"/>
                </a:srgbClr>
              </a:gs>
              <a:gs pos="100000">
                <a:srgbClr val="244061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6"/>
          <p:cNvSpPr/>
          <p:nvPr/>
        </p:nvSpPr>
        <p:spPr>
          <a:xfrm flipH="1">
            <a:off x="6086397" y="-1"/>
            <a:ext cx="3057600" cy="1590600"/>
          </a:xfrm>
          <a:prstGeom prst="rect">
            <a:avLst/>
          </a:prstGeom>
          <a:gradFill>
            <a:gsLst>
              <a:gs pos="0">
                <a:srgbClr val="4F81BD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19991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344512" y="-1"/>
            <a:ext cx="87996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244061">
                  <a:alpha val="51764"/>
                </a:srgbClr>
              </a:gs>
              <a:gs pos="100000">
                <a:srgbClr val="244061">
                  <a:alpha val="51764"/>
                </a:srgbClr>
              </a:gs>
            </a:gsLst>
            <a:lin ang="167999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6"/>
          <p:cNvSpPr txBox="1"/>
          <p:nvPr>
            <p:ph type="title"/>
          </p:nvPr>
        </p:nvSpPr>
        <p:spPr>
          <a:xfrm>
            <a:off x="1028699" y="294538"/>
            <a:ext cx="7422000" cy="10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/>
              <a:buNone/>
            </a:pPr>
            <a:r>
              <a:rPr lang="en-US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Model Comparison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5" name="Google Shape;125;p16"/>
          <p:cNvGraphicFramePr/>
          <p:nvPr/>
        </p:nvGraphicFramePr>
        <p:xfrm>
          <a:off x="805488" y="2552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{A558515B-ACED-4A99-B8E5-75DA95D6219F}</a:tableStyleId>
              </a:tblPr>
              <a:tblGrid>
                <a:gridCol w="2413000"/>
                <a:gridCol w="2413000"/>
                <a:gridCol w="2413000"/>
              </a:tblGrid>
              <a:tr h="758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0737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Benchmark/Features</a:t>
                      </a:r>
                      <a:endParaRPr b="1">
                        <a:solidFill>
                          <a:srgbClr val="07376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0737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Microsoft</a:t>
                      </a:r>
                      <a:r>
                        <a:rPr b="1" lang="en-US">
                          <a:solidFill>
                            <a:srgbClr val="0737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Phi 3.5 Mini</a:t>
                      </a:r>
                      <a:endParaRPr b="1">
                        <a:solidFill>
                          <a:srgbClr val="07376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0737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Big Science Bloom - 560m</a:t>
                      </a:r>
                      <a:endParaRPr b="1">
                        <a:solidFill>
                          <a:srgbClr val="07376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0B539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Parameter Count</a:t>
                      </a:r>
                      <a:endParaRPr b="1">
                        <a:solidFill>
                          <a:srgbClr val="0B539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3.8 Billion</a:t>
                      </a:r>
                      <a:endParaRPr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560 Million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565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0B539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Specialization</a:t>
                      </a:r>
                      <a:endParaRPr b="1">
                        <a:solidFill>
                          <a:srgbClr val="0B539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Strong reasoning, especially for code, math, and logic</a:t>
                      </a:r>
                      <a:endParaRPr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Multilingual text generation, including code</a:t>
                      </a:r>
                      <a:endParaRPr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0B539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Context Length</a:t>
                      </a:r>
                      <a:endParaRPr b="1">
                        <a:solidFill>
                          <a:srgbClr val="0B539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128K tokens </a:t>
                      </a:r>
                      <a:endParaRPr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2048 tokens</a:t>
                      </a:r>
                      <a:endParaRPr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565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0B539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Latency and Resource Usage</a:t>
                      </a:r>
                      <a:endParaRPr b="1">
                        <a:solidFill>
                          <a:srgbClr val="0B539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Resource intensive, Optimized</a:t>
                      </a:r>
                      <a:endParaRPr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Lower resource consumption</a:t>
                      </a:r>
                      <a:endParaRPr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0B539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Risks and Limitations</a:t>
                      </a:r>
                      <a:endParaRPr b="1">
                        <a:solidFill>
                          <a:srgbClr val="0B539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Risks of generating factual outputs in small models (Fine tuning!)</a:t>
                      </a:r>
                      <a:endParaRPr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Limited reasoning capacity due to smaller size </a:t>
                      </a:r>
                      <a:endParaRPr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608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0B539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Documentation</a:t>
                      </a:r>
                      <a:endParaRPr b="1">
                        <a:solidFill>
                          <a:srgbClr val="0B539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sng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"/>
                        </a:rPr>
                        <a:t>https://huggingface.co/microsoft/Phi-3.5-mini-instruct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sng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4"/>
                        </a:rPr>
                        <a:t>https://huggingface.co/bigscience/bloom-560m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6" name="Google Shape;126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7" name="Google Shape;12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49125" y="1694578"/>
            <a:ext cx="2210775" cy="85778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128" name="Google Shape;12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19599" y="1718254"/>
            <a:ext cx="2210775" cy="810421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7"/>
          <p:cNvSpPr/>
          <p:nvPr/>
        </p:nvSpPr>
        <p:spPr>
          <a:xfrm flipH="1">
            <a:off x="-3" y="-1"/>
            <a:ext cx="9144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366092"/>
              </a:gs>
            </a:gsLst>
            <a:lin ang="840013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7"/>
          <p:cNvSpPr/>
          <p:nvPr/>
        </p:nvSpPr>
        <p:spPr>
          <a:xfrm flipH="1" rot="10800000">
            <a:off x="-2" y="142"/>
            <a:ext cx="6086400" cy="1590600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20000">
                <a:srgbClr val="4F81BD">
                  <a:alpha val="0"/>
                </a:srgbClr>
              </a:gs>
              <a:gs pos="100000">
                <a:srgbClr val="244061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7"/>
          <p:cNvSpPr/>
          <p:nvPr/>
        </p:nvSpPr>
        <p:spPr>
          <a:xfrm flipH="1">
            <a:off x="6086397" y="-1"/>
            <a:ext cx="3057600" cy="1590600"/>
          </a:xfrm>
          <a:prstGeom prst="rect">
            <a:avLst/>
          </a:prstGeom>
          <a:gradFill>
            <a:gsLst>
              <a:gs pos="0">
                <a:srgbClr val="4F81BD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19991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7"/>
          <p:cNvSpPr/>
          <p:nvPr/>
        </p:nvSpPr>
        <p:spPr>
          <a:xfrm>
            <a:off x="344512" y="-1"/>
            <a:ext cx="87996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244061">
                  <a:alpha val="51764"/>
                </a:srgbClr>
              </a:gs>
              <a:gs pos="100000">
                <a:srgbClr val="244061">
                  <a:alpha val="51764"/>
                </a:srgbClr>
              </a:gs>
            </a:gsLst>
            <a:lin ang="167999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7"/>
          <p:cNvSpPr txBox="1"/>
          <p:nvPr>
            <p:ph type="title"/>
          </p:nvPr>
        </p:nvSpPr>
        <p:spPr>
          <a:xfrm>
            <a:off x="1028699" y="294538"/>
            <a:ext cx="7422000" cy="10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Expected Computational resources</a:t>
            </a:r>
            <a:endParaRPr sz="3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17"/>
          <p:cNvSpPr txBox="1"/>
          <p:nvPr/>
        </p:nvSpPr>
        <p:spPr>
          <a:xfrm>
            <a:off x="1066650" y="1771375"/>
            <a:ext cx="7346100" cy="46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Testing</a:t>
            </a:r>
            <a:r>
              <a:rPr b="1" lang="en-US" sz="1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Environment</a:t>
            </a:r>
            <a:r>
              <a:rPr b="1" lang="en-US" sz="1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1" sz="1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Platform: Google Collab</a:t>
            </a:r>
            <a:endParaRPr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GPU: NVIDIA T4 </a:t>
            </a:r>
            <a:endParaRPr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Execution Time Phi 3.5 Mini: ~1 min</a:t>
            </a:r>
            <a:endParaRPr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Execution Time Bloom 560m: ~5 min</a:t>
            </a:r>
            <a:endParaRPr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Expected </a:t>
            </a:r>
            <a:r>
              <a:rPr b="1" lang="en-US" sz="1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Environment</a:t>
            </a:r>
            <a:r>
              <a:rPr b="1" lang="en-US" sz="1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b="1" sz="1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Phi Mini: Min NVIDIA T4  or High end CPU &amp; Minimum 8GB -12GB GPU memory</a:t>
            </a:r>
            <a:endParaRPr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BLOOM: Min NVIDIA V100 &amp; Minimum 16GB GPU memory</a:t>
            </a:r>
            <a:endParaRPr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Further optimization techniques:</a:t>
            </a:r>
            <a:endParaRPr b="1" sz="1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●"/>
            </a:pPr>
            <a:r>
              <a:rPr lang="en-US" sz="1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Quantization</a:t>
            </a:r>
            <a:endParaRPr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●"/>
            </a:pPr>
            <a:r>
              <a:rPr lang="en-US" sz="1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Pruning</a:t>
            </a:r>
            <a:endParaRPr sz="1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18"/>
          <p:cNvSpPr/>
          <p:nvPr/>
        </p:nvSpPr>
        <p:spPr>
          <a:xfrm flipH="1">
            <a:off x="-3" y="-1"/>
            <a:ext cx="9144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366092"/>
              </a:gs>
            </a:gsLst>
            <a:lin ang="840013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8"/>
          <p:cNvSpPr/>
          <p:nvPr/>
        </p:nvSpPr>
        <p:spPr>
          <a:xfrm flipH="1" rot="10800000">
            <a:off x="-2" y="142"/>
            <a:ext cx="6086400" cy="1590600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20000">
                <a:srgbClr val="4F81BD">
                  <a:alpha val="0"/>
                </a:srgbClr>
              </a:gs>
              <a:gs pos="100000">
                <a:srgbClr val="244061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8"/>
          <p:cNvSpPr/>
          <p:nvPr/>
        </p:nvSpPr>
        <p:spPr>
          <a:xfrm flipH="1">
            <a:off x="6086397" y="-1"/>
            <a:ext cx="3057600" cy="1590600"/>
          </a:xfrm>
          <a:prstGeom prst="rect">
            <a:avLst/>
          </a:prstGeom>
          <a:gradFill>
            <a:gsLst>
              <a:gs pos="0">
                <a:srgbClr val="4F81BD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19991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344512" y="-1"/>
            <a:ext cx="87996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244061">
                  <a:alpha val="51764"/>
                </a:srgbClr>
              </a:gs>
              <a:gs pos="100000">
                <a:srgbClr val="244061">
                  <a:alpha val="51764"/>
                </a:srgbClr>
              </a:gs>
            </a:gsLst>
            <a:lin ang="167999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8"/>
          <p:cNvSpPr txBox="1"/>
          <p:nvPr>
            <p:ph type="title"/>
          </p:nvPr>
        </p:nvSpPr>
        <p:spPr>
          <a:xfrm>
            <a:off x="1028699" y="294538"/>
            <a:ext cx="7422000" cy="10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/>
              <a:buNone/>
            </a:pPr>
            <a:r>
              <a:rPr lang="en-US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Next Milestone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p18"/>
          <p:cNvSpPr txBox="1"/>
          <p:nvPr/>
        </p:nvSpPr>
        <p:spPr>
          <a:xfrm>
            <a:off x="736525" y="2327700"/>
            <a:ext cx="7714200" cy="3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AutoNum type="arabicPeriod"/>
            </a:pPr>
            <a:r>
              <a:rPr lang="en-US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Playing around with the application and create dataset</a:t>
            </a:r>
            <a:endParaRPr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AutoNum type="arabicPeriod"/>
            </a:pPr>
            <a:r>
              <a:rPr lang="en-US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Fine tuning the model with the created dataset</a:t>
            </a:r>
            <a:endParaRPr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0463" y="3428988"/>
            <a:ext cx="4752975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9"/>
          <p:cNvSpPr/>
          <p:nvPr/>
        </p:nvSpPr>
        <p:spPr>
          <a:xfrm flipH="1">
            <a:off x="-3" y="-1"/>
            <a:ext cx="9144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366092"/>
              </a:gs>
            </a:gsLst>
            <a:lin ang="840013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9"/>
          <p:cNvSpPr/>
          <p:nvPr/>
        </p:nvSpPr>
        <p:spPr>
          <a:xfrm flipH="1" rot="10800000">
            <a:off x="-2" y="142"/>
            <a:ext cx="6086400" cy="1590600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20000">
                <a:srgbClr val="4F81BD">
                  <a:alpha val="0"/>
                </a:srgbClr>
              </a:gs>
              <a:gs pos="100000">
                <a:srgbClr val="244061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9"/>
          <p:cNvSpPr/>
          <p:nvPr/>
        </p:nvSpPr>
        <p:spPr>
          <a:xfrm flipH="1">
            <a:off x="6086397" y="-1"/>
            <a:ext cx="3057600" cy="1590600"/>
          </a:xfrm>
          <a:prstGeom prst="rect">
            <a:avLst/>
          </a:prstGeom>
          <a:gradFill>
            <a:gsLst>
              <a:gs pos="0">
                <a:srgbClr val="4F81BD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19991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9"/>
          <p:cNvSpPr/>
          <p:nvPr/>
        </p:nvSpPr>
        <p:spPr>
          <a:xfrm>
            <a:off x="344512" y="-1"/>
            <a:ext cx="87996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244061">
                  <a:alpha val="51764"/>
                </a:srgbClr>
              </a:gs>
              <a:gs pos="100000">
                <a:srgbClr val="244061">
                  <a:alpha val="51764"/>
                </a:srgbClr>
              </a:gs>
            </a:gsLst>
            <a:lin ang="167999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9"/>
          <p:cNvSpPr txBox="1"/>
          <p:nvPr>
            <p:ph type="title"/>
          </p:nvPr>
        </p:nvSpPr>
        <p:spPr>
          <a:xfrm>
            <a:off x="1028699" y="294538"/>
            <a:ext cx="7422000" cy="10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/>
              <a:buNone/>
            </a:pPr>
            <a:r>
              <a:rPr lang="en-US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Queries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9"/>
          <p:cNvSpPr txBox="1"/>
          <p:nvPr>
            <p:ph idx="1" type="body"/>
          </p:nvPr>
        </p:nvSpPr>
        <p:spPr>
          <a:xfrm>
            <a:off x="1028699" y="2318197"/>
            <a:ext cx="7293000" cy="3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JSON Structure: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IDs, scheduleInterval, startDate, catchup, and customQuery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Multiple Sources &amp; Destinations: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Support for multiple source and destination configurations.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Metadata IDs: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Fetch metadataId for source and destination; provide relevant resources for reference.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Transformations</a:t>
            </a:r>
            <a:endParaRPr b="1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Access to Lab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0"/>
          <p:cNvSpPr/>
          <p:nvPr/>
        </p:nvSpPr>
        <p:spPr>
          <a:xfrm flipH="1">
            <a:off x="-25" y="0"/>
            <a:ext cx="9144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366092"/>
              </a:gs>
            </a:gsLst>
            <a:lin ang="840013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0"/>
          <p:cNvSpPr/>
          <p:nvPr/>
        </p:nvSpPr>
        <p:spPr>
          <a:xfrm flipH="1">
            <a:off x="6086322" y="2523249"/>
            <a:ext cx="3057600" cy="1590600"/>
          </a:xfrm>
          <a:prstGeom prst="rect">
            <a:avLst/>
          </a:prstGeom>
          <a:gradFill>
            <a:gsLst>
              <a:gs pos="0">
                <a:srgbClr val="4F81BD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19991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0"/>
          <p:cNvSpPr/>
          <p:nvPr/>
        </p:nvSpPr>
        <p:spPr>
          <a:xfrm>
            <a:off x="344437" y="2507099"/>
            <a:ext cx="87996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244061">
                  <a:alpha val="51764"/>
                </a:srgbClr>
              </a:gs>
              <a:gs pos="100000">
                <a:srgbClr val="244061">
                  <a:alpha val="51764"/>
                </a:srgbClr>
              </a:gs>
            </a:gsLst>
            <a:lin ang="167999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0"/>
          <p:cNvSpPr txBox="1"/>
          <p:nvPr>
            <p:ph type="title"/>
          </p:nvPr>
        </p:nvSpPr>
        <p:spPr>
          <a:xfrm>
            <a:off x="1028624" y="2801638"/>
            <a:ext cx="7422000" cy="10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/>
              <a:buNone/>
            </a:pPr>
            <a:r>
              <a:rPr lang="en-US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1"/>
          <p:cNvSpPr/>
          <p:nvPr/>
        </p:nvSpPr>
        <p:spPr>
          <a:xfrm flipH="1">
            <a:off x="-25" y="0"/>
            <a:ext cx="9144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366092"/>
              </a:gs>
            </a:gsLst>
            <a:lin ang="840013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1"/>
          <p:cNvSpPr/>
          <p:nvPr/>
        </p:nvSpPr>
        <p:spPr>
          <a:xfrm flipH="1">
            <a:off x="6086322" y="2523249"/>
            <a:ext cx="3057600" cy="1590600"/>
          </a:xfrm>
          <a:prstGeom prst="rect">
            <a:avLst/>
          </a:prstGeom>
          <a:gradFill>
            <a:gsLst>
              <a:gs pos="0">
                <a:srgbClr val="4F81BD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19991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1"/>
          <p:cNvSpPr/>
          <p:nvPr/>
        </p:nvSpPr>
        <p:spPr>
          <a:xfrm>
            <a:off x="344437" y="2507099"/>
            <a:ext cx="87996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244061">
                  <a:alpha val="51764"/>
                </a:srgbClr>
              </a:gs>
              <a:gs pos="100000">
                <a:srgbClr val="244061">
                  <a:alpha val="51764"/>
                </a:srgbClr>
              </a:gs>
            </a:gsLst>
            <a:lin ang="167999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1"/>
          <p:cNvSpPr txBox="1"/>
          <p:nvPr>
            <p:ph type="title"/>
          </p:nvPr>
        </p:nvSpPr>
        <p:spPr>
          <a:xfrm>
            <a:off x="1028624" y="2801638"/>
            <a:ext cx="7422000" cy="10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/>
              <a:buNone/>
            </a:pPr>
            <a:r>
              <a:rPr lang="en-US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Thank you for your time!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