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01" d="100"/>
          <a:sy n="101" d="100"/>
        </p:scale>
        <p:origin x="112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AD817C-F5A6-4179-89BB-D92A098D9A2C}" type="datetimeFigureOut">
              <a:rPr lang="en-GB" smtClean="0"/>
              <a:t>27/10/2019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3774083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AD817C-F5A6-4179-89BB-D92A098D9A2C}" type="datetimeFigureOut">
              <a:rPr lang="en-GB" smtClean="0"/>
              <a:t>27/10/2019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2241417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AD817C-F5A6-4179-89BB-D92A098D9A2C}" type="datetimeFigureOut">
              <a:rPr lang="en-GB" smtClean="0"/>
              <a:t>27/10/2019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993092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AD817C-F5A6-4179-89BB-D92A098D9A2C}" type="datetimeFigureOut">
              <a:rPr lang="en-GB" smtClean="0"/>
              <a:t>27/10/2019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11335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AD817C-F5A6-4179-89BB-D92A098D9A2C}" type="datetimeFigureOut">
              <a:rPr lang="en-GB" smtClean="0"/>
              <a:t>27/10/2019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1289912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AD817C-F5A6-4179-89BB-D92A098D9A2C}" type="datetimeFigureOut">
              <a:rPr lang="en-GB" smtClean="0"/>
              <a:t>27/10/2019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1987604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AD817C-F5A6-4179-89BB-D92A098D9A2C}" type="datetimeFigureOut">
              <a:rPr lang="en-GB" smtClean="0"/>
              <a:t>27/10/2019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3228908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AD817C-F5A6-4179-89BB-D92A098D9A2C}" type="datetimeFigureOut">
              <a:rPr lang="en-GB" smtClean="0"/>
              <a:t>27/10/2019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3374941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D817C-F5A6-4179-89BB-D92A098D9A2C}" type="datetimeFigureOut">
              <a:rPr lang="en-GB" smtClean="0"/>
              <a:t>27/10/2019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2451315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AD817C-F5A6-4179-89BB-D92A098D9A2C}" type="datetimeFigureOut">
              <a:rPr lang="en-GB" smtClean="0"/>
              <a:t>27/10/2019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828247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AD817C-F5A6-4179-89BB-D92A098D9A2C}" type="datetimeFigureOut">
              <a:rPr lang="en-GB" smtClean="0"/>
              <a:t>27/10/2019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3084082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AD817C-F5A6-4179-89BB-D92A098D9A2C}" type="datetimeFigureOut">
              <a:rPr lang="en-GB" smtClean="0"/>
              <a:t>27/10/2019</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CE0C2A-473E-49BC-950F-6D6765D8FDC0}" type="slidenum">
              <a:rPr lang="en-GB" smtClean="0"/>
              <a:t>‹#›</a:t>
            </a:fld>
            <a:endParaRPr lang="en-GB"/>
          </a:p>
        </p:txBody>
      </p:sp>
    </p:spTree>
    <p:extLst>
      <p:ext uri="{BB962C8B-B14F-4D97-AF65-F5344CB8AC3E}">
        <p14:creationId xmlns:p14="http://schemas.microsoft.com/office/powerpoint/2010/main" val="261034153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House is safe</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7495201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2998" y="1148159"/>
            <a:ext cx="7886700" cy="4821043"/>
          </a:xfrm>
        </p:spPr>
        <p:txBody>
          <a:bodyPr>
            <a:normAutofit fontScale="47500" lnSpcReduction="20000"/>
          </a:bodyPr>
          <a:lstStyle/>
          <a:p>
            <a:r>
              <a:rPr lang="en-GB" sz="5100" dirty="0" smtClean="0"/>
              <a:t>Welcome to the MEG experiment!</a:t>
            </a:r>
            <a:endParaRPr lang="en-GB" sz="5100" dirty="0"/>
          </a:p>
          <a:p>
            <a:r>
              <a:rPr lang="en-GB" sz="4400" dirty="0" smtClean="0"/>
              <a:t>Today we will use the following slot-machines and banknotes.</a:t>
            </a:r>
          </a:p>
          <a:p>
            <a:endParaRPr lang="en-GB" dirty="0"/>
          </a:p>
          <a:p>
            <a:endParaRPr lang="en-GB" dirty="0" smtClean="0"/>
          </a:p>
          <a:p>
            <a:endParaRPr lang="en-GB" dirty="0"/>
          </a:p>
          <a:p>
            <a:endParaRPr lang="en-GB" dirty="0" smtClean="0"/>
          </a:p>
          <a:p>
            <a:endParaRPr lang="en-GB" dirty="0" smtClean="0"/>
          </a:p>
          <a:p>
            <a:endParaRPr lang="en-GB" dirty="0" smtClean="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r>
              <a:rPr lang="en-GB" sz="4400" dirty="0" smtClean="0"/>
              <a:t>Please take a moment to go over which images are banknotes and which are slot-machines. Then press 4 to continue.</a:t>
            </a:r>
            <a:endParaRPr lang="en-GB" sz="4400" dirty="0"/>
          </a:p>
        </p:txBody>
      </p:sp>
      <p:sp>
        <p:nvSpPr>
          <p:cNvPr id="5" name="Rectangle 4"/>
          <p:cNvSpPr/>
          <p:nvPr/>
        </p:nvSpPr>
        <p:spPr>
          <a:xfrm>
            <a:off x="1851765" y="2393384"/>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2846" y="2442789"/>
            <a:ext cx="513000" cy="513000"/>
          </a:xfrm>
          <a:prstGeom prst="rect">
            <a:avLst/>
          </a:prstGeom>
        </p:spPr>
      </p:pic>
      <p:sp>
        <p:nvSpPr>
          <p:cNvPr id="7" name="Rectangle 6"/>
          <p:cNvSpPr/>
          <p:nvPr/>
        </p:nvSpPr>
        <p:spPr>
          <a:xfrm>
            <a:off x="3150560" y="2407833"/>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26265" y="2459750"/>
            <a:ext cx="513000" cy="513000"/>
          </a:xfrm>
          <a:prstGeom prst="rect">
            <a:avLst/>
          </a:prstGeom>
        </p:spPr>
      </p:pic>
      <p:sp>
        <p:nvSpPr>
          <p:cNvPr id="9" name="TextBox 8"/>
          <p:cNvSpPr txBox="1"/>
          <p:nvPr/>
        </p:nvSpPr>
        <p:spPr>
          <a:xfrm>
            <a:off x="2485260" y="2564781"/>
            <a:ext cx="433447" cy="300082"/>
          </a:xfrm>
          <a:prstGeom prst="rect">
            <a:avLst/>
          </a:prstGeom>
          <a:noFill/>
        </p:spPr>
        <p:txBody>
          <a:bodyPr wrap="square" rtlCol="0">
            <a:spAutoFit/>
          </a:bodyPr>
          <a:lstStyle/>
          <a:p>
            <a:r>
              <a:rPr lang="en-GB" sz="1350" dirty="0">
                <a:solidFill>
                  <a:srgbClr val="FFFF00"/>
                </a:solidFill>
              </a:rPr>
              <a:t>XX</a:t>
            </a:r>
          </a:p>
        </p:txBody>
      </p:sp>
      <p:sp>
        <p:nvSpPr>
          <p:cNvPr id="10" name="TextBox 9"/>
          <p:cNvSpPr txBox="1"/>
          <p:nvPr/>
        </p:nvSpPr>
        <p:spPr>
          <a:xfrm>
            <a:off x="3795486" y="2584128"/>
            <a:ext cx="433447" cy="300082"/>
          </a:xfrm>
          <a:prstGeom prst="rect">
            <a:avLst/>
          </a:prstGeom>
          <a:noFill/>
        </p:spPr>
        <p:txBody>
          <a:bodyPr wrap="square" rtlCol="0">
            <a:spAutoFit/>
          </a:bodyPr>
          <a:lstStyle/>
          <a:p>
            <a:r>
              <a:rPr lang="en-GB" sz="1350" dirty="0">
                <a:solidFill>
                  <a:srgbClr val="FFFF00"/>
                </a:solidFill>
              </a:rPr>
              <a:t>XX</a:t>
            </a:r>
          </a:p>
        </p:txBody>
      </p:sp>
      <p:sp>
        <p:nvSpPr>
          <p:cNvPr id="11" name="TextBox 10"/>
          <p:cNvSpPr txBox="1"/>
          <p:nvPr/>
        </p:nvSpPr>
        <p:spPr>
          <a:xfrm>
            <a:off x="1772157" y="2128507"/>
            <a:ext cx="1454107" cy="300082"/>
          </a:xfrm>
          <a:prstGeom prst="rect">
            <a:avLst/>
          </a:prstGeom>
          <a:noFill/>
        </p:spPr>
        <p:txBody>
          <a:bodyPr wrap="square" rtlCol="0">
            <a:spAutoFit/>
          </a:bodyPr>
          <a:lstStyle/>
          <a:p>
            <a:r>
              <a:rPr lang="en-GB" sz="1350" dirty="0"/>
              <a:t>GIRL Banknote</a:t>
            </a:r>
          </a:p>
        </p:txBody>
      </p:sp>
      <p:sp>
        <p:nvSpPr>
          <p:cNvPr id="12" name="TextBox 11"/>
          <p:cNvSpPr txBox="1"/>
          <p:nvPr/>
        </p:nvSpPr>
        <p:spPr>
          <a:xfrm>
            <a:off x="2984778" y="2115546"/>
            <a:ext cx="1387549" cy="300082"/>
          </a:xfrm>
          <a:prstGeom prst="rect">
            <a:avLst/>
          </a:prstGeom>
          <a:noFill/>
        </p:spPr>
        <p:txBody>
          <a:bodyPr wrap="square" rtlCol="0">
            <a:spAutoFit/>
          </a:bodyPr>
          <a:lstStyle/>
          <a:p>
            <a:r>
              <a:rPr lang="en-GB" sz="1350" dirty="0"/>
              <a:t>HOUSE Banknote</a:t>
            </a:r>
          </a:p>
        </p:txBody>
      </p:sp>
      <p:sp>
        <p:nvSpPr>
          <p:cNvPr id="13" name="Rectangle 12"/>
          <p:cNvSpPr/>
          <p:nvPr/>
        </p:nvSpPr>
        <p:spPr>
          <a:xfrm>
            <a:off x="1765120" y="1838005"/>
            <a:ext cx="1116909" cy="300082"/>
          </a:xfrm>
          <a:prstGeom prst="rect">
            <a:avLst/>
          </a:prstGeom>
        </p:spPr>
        <p:txBody>
          <a:bodyPr wrap="none">
            <a:spAutoFit/>
          </a:bodyPr>
          <a:lstStyle/>
          <a:p>
            <a:r>
              <a:rPr lang="en-GB" sz="1350" b="1" dirty="0"/>
              <a:t>BANKNOTES</a:t>
            </a:r>
            <a:r>
              <a:rPr lang="en-GB" sz="1350" dirty="0"/>
              <a:t>:</a:t>
            </a:r>
          </a:p>
        </p:txBody>
      </p:sp>
      <p:sp>
        <p:nvSpPr>
          <p:cNvPr id="14" name="Rectangle 13"/>
          <p:cNvSpPr/>
          <p:nvPr/>
        </p:nvSpPr>
        <p:spPr>
          <a:xfrm>
            <a:off x="6677546" y="3713905"/>
            <a:ext cx="1080000" cy="108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29102" y="3852469"/>
            <a:ext cx="812185" cy="812185"/>
          </a:xfrm>
          <a:prstGeom prst="rect">
            <a:avLst/>
          </a:prstGeom>
        </p:spPr>
      </p:pic>
      <p:sp>
        <p:nvSpPr>
          <p:cNvPr id="16" name="Rectangle 15"/>
          <p:cNvSpPr/>
          <p:nvPr/>
        </p:nvSpPr>
        <p:spPr>
          <a:xfrm>
            <a:off x="5368277" y="2326894"/>
            <a:ext cx="1080000" cy="108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82181" y="2469144"/>
            <a:ext cx="810000" cy="810000"/>
          </a:xfrm>
          <a:prstGeom prst="rect">
            <a:avLst/>
          </a:prstGeom>
        </p:spPr>
      </p:pic>
      <p:sp>
        <p:nvSpPr>
          <p:cNvPr id="18" name="Rectangle 17"/>
          <p:cNvSpPr/>
          <p:nvPr/>
        </p:nvSpPr>
        <p:spPr>
          <a:xfrm>
            <a:off x="6681960" y="2365286"/>
            <a:ext cx="1080000" cy="108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19731" y="2522998"/>
            <a:ext cx="810000" cy="810000"/>
          </a:xfrm>
          <a:prstGeom prst="rect">
            <a:avLst/>
          </a:prstGeom>
        </p:spPr>
      </p:pic>
      <p:sp>
        <p:nvSpPr>
          <p:cNvPr id="20" name="Rectangle 19"/>
          <p:cNvSpPr/>
          <p:nvPr/>
        </p:nvSpPr>
        <p:spPr>
          <a:xfrm>
            <a:off x="5436536" y="3725335"/>
            <a:ext cx="1080000" cy="108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71536" y="3893672"/>
            <a:ext cx="810000" cy="810000"/>
          </a:xfrm>
          <a:prstGeom prst="rect">
            <a:avLst/>
          </a:prstGeom>
        </p:spPr>
      </p:pic>
      <p:sp>
        <p:nvSpPr>
          <p:cNvPr id="22" name="TextBox 21"/>
          <p:cNvSpPr txBox="1"/>
          <p:nvPr/>
        </p:nvSpPr>
        <p:spPr>
          <a:xfrm>
            <a:off x="6699068" y="2006415"/>
            <a:ext cx="1406174" cy="300082"/>
          </a:xfrm>
          <a:prstGeom prst="rect">
            <a:avLst/>
          </a:prstGeom>
          <a:noFill/>
        </p:spPr>
        <p:txBody>
          <a:bodyPr wrap="square" rtlCol="0">
            <a:spAutoFit/>
          </a:bodyPr>
          <a:lstStyle/>
          <a:p>
            <a:r>
              <a:rPr lang="en-GB" sz="1350" dirty="0"/>
              <a:t>HAND Machine</a:t>
            </a:r>
          </a:p>
        </p:txBody>
      </p:sp>
      <p:sp>
        <p:nvSpPr>
          <p:cNvPr id="23" name="TextBox 22"/>
          <p:cNvSpPr txBox="1"/>
          <p:nvPr/>
        </p:nvSpPr>
        <p:spPr>
          <a:xfrm>
            <a:off x="5160878" y="1977785"/>
            <a:ext cx="1728015" cy="300082"/>
          </a:xfrm>
          <a:prstGeom prst="rect">
            <a:avLst/>
          </a:prstGeom>
          <a:noFill/>
        </p:spPr>
        <p:txBody>
          <a:bodyPr wrap="square" rtlCol="0">
            <a:spAutoFit/>
          </a:bodyPr>
          <a:lstStyle/>
          <a:p>
            <a:r>
              <a:rPr lang="en-GB" sz="1350" dirty="0"/>
              <a:t>BUTTERFLY Machine</a:t>
            </a:r>
          </a:p>
        </p:txBody>
      </p:sp>
      <p:sp>
        <p:nvSpPr>
          <p:cNvPr id="24" name="TextBox 23"/>
          <p:cNvSpPr txBox="1"/>
          <p:nvPr/>
        </p:nvSpPr>
        <p:spPr>
          <a:xfrm>
            <a:off x="5386707" y="3389119"/>
            <a:ext cx="1630678" cy="300082"/>
          </a:xfrm>
          <a:prstGeom prst="rect">
            <a:avLst/>
          </a:prstGeom>
          <a:noFill/>
        </p:spPr>
        <p:txBody>
          <a:bodyPr wrap="square" rtlCol="0">
            <a:spAutoFit/>
          </a:bodyPr>
          <a:lstStyle/>
          <a:p>
            <a:r>
              <a:rPr lang="en-GB" sz="1350" dirty="0"/>
              <a:t>ZEBRA Machine</a:t>
            </a:r>
          </a:p>
        </p:txBody>
      </p:sp>
      <p:sp>
        <p:nvSpPr>
          <p:cNvPr id="25" name="TextBox 24"/>
          <p:cNvSpPr txBox="1"/>
          <p:nvPr/>
        </p:nvSpPr>
        <p:spPr>
          <a:xfrm>
            <a:off x="6718820" y="3422245"/>
            <a:ext cx="2069474" cy="300082"/>
          </a:xfrm>
          <a:prstGeom prst="rect">
            <a:avLst/>
          </a:prstGeom>
          <a:noFill/>
        </p:spPr>
        <p:txBody>
          <a:bodyPr wrap="square" rtlCol="0">
            <a:spAutoFit/>
          </a:bodyPr>
          <a:lstStyle/>
          <a:p>
            <a:r>
              <a:rPr lang="en-GB" sz="1350" dirty="0"/>
              <a:t>PEPPER Machine</a:t>
            </a:r>
          </a:p>
        </p:txBody>
      </p:sp>
      <p:sp>
        <p:nvSpPr>
          <p:cNvPr id="26" name="Rectangle 25"/>
          <p:cNvSpPr/>
          <p:nvPr/>
        </p:nvSpPr>
        <p:spPr>
          <a:xfrm>
            <a:off x="5027271" y="1772356"/>
            <a:ext cx="1398844" cy="300082"/>
          </a:xfrm>
          <a:prstGeom prst="rect">
            <a:avLst/>
          </a:prstGeom>
        </p:spPr>
        <p:txBody>
          <a:bodyPr wrap="none">
            <a:spAutoFit/>
          </a:bodyPr>
          <a:lstStyle/>
          <a:p>
            <a:r>
              <a:rPr lang="en-GB" sz="1350" b="1" dirty="0"/>
              <a:t>SLOT MACHINES</a:t>
            </a:r>
            <a:r>
              <a:rPr lang="en-GB" sz="1350" dirty="0"/>
              <a:t>:</a:t>
            </a:r>
          </a:p>
        </p:txBody>
      </p:sp>
      <p:sp>
        <p:nvSpPr>
          <p:cNvPr id="30" name="Rectangle 29"/>
          <p:cNvSpPr/>
          <p:nvPr/>
        </p:nvSpPr>
        <p:spPr>
          <a:xfrm>
            <a:off x="1875172" y="3378522"/>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67492" y="3436105"/>
            <a:ext cx="513000" cy="513000"/>
          </a:xfrm>
          <a:prstGeom prst="rect">
            <a:avLst/>
          </a:prstGeom>
        </p:spPr>
      </p:pic>
      <p:sp>
        <p:nvSpPr>
          <p:cNvPr id="32" name="TextBox 31"/>
          <p:cNvSpPr txBox="1"/>
          <p:nvPr/>
        </p:nvSpPr>
        <p:spPr>
          <a:xfrm>
            <a:off x="2528109" y="3562010"/>
            <a:ext cx="433447" cy="300082"/>
          </a:xfrm>
          <a:prstGeom prst="rect">
            <a:avLst/>
          </a:prstGeom>
          <a:noFill/>
        </p:spPr>
        <p:txBody>
          <a:bodyPr wrap="square" rtlCol="0">
            <a:spAutoFit/>
          </a:bodyPr>
          <a:lstStyle/>
          <a:p>
            <a:r>
              <a:rPr lang="en-GB" sz="1350" dirty="0">
                <a:solidFill>
                  <a:srgbClr val="FFFF00"/>
                </a:solidFill>
              </a:rPr>
              <a:t>XX</a:t>
            </a:r>
          </a:p>
        </p:txBody>
      </p:sp>
      <p:sp>
        <p:nvSpPr>
          <p:cNvPr id="33" name="TextBox 32"/>
          <p:cNvSpPr txBox="1"/>
          <p:nvPr/>
        </p:nvSpPr>
        <p:spPr>
          <a:xfrm>
            <a:off x="1779790" y="3087286"/>
            <a:ext cx="1614956" cy="300082"/>
          </a:xfrm>
          <a:prstGeom prst="rect">
            <a:avLst/>
          </a:prstGeom>
          <a:noFill/>
        </p:spPr>
        <p:txBody>
          <a:bodyPr wrap="square" rtlCol="0">
            <a:spAutoFit/>
          </a:bodyPr>
          <a:lstStyle/>
          <a:p>
            <a:r>
              <a:rPr lang="en-GB" sz="1350" dirty="0"/>
              <a:t>SCISSORS Banknote</a:t>
            </a:r>
          </a:p>
        </p:txBody>
      </p:sp>
    </p:spTree>
    <p:extLst>
      <p:ext uri="{BB962C8B-B14F-4D97-AF65-F5344CB8AC3E}">
        <p14:creationId xmlns:p14="http://schemas.microsoft.com/office/powerpoint/2010/main" val="2665650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8652" y="453541"/>
            <a:ext cx="7886700" cy="6108191"/>
          </a:xfrm>
        </p:spPr>
        <p:txBody>
          <a:bodyPr>
            <a:normAutofit fontScale="85000" lnSpcReduction="20000"/>
          </a:bodyPr>
          <a:lstStyle/>
          <a:p>
            <a:r>
              <a:rPr lang="en-GB" dirty="0" smtClean="0"/>
              <a:t>For the first task, on each trial, we will show you either one of the slot-machines or one of the banknotes.  </a:t>
            </a:r>
          </a:p>
          <a:p>
            <a:r>
              <a:rPr lang="en-GB" dirty="0" smtClean="0"/>
              <a:t>When you see the image of the slot-machine or the banknote, please think about its name (e.g. “GIRL” for the GIRL banknote, “HAND” for the HAND Machine).</a:t>
            </a:r>
          </a:p>
          <a:p>
            <a:r>
              <a:rPr lang="en-GB" dirty="0"/>
              <a:t>Y</a:t>
            </a:r>
            <a:r>
              <a:rPr lang="en-GB" dirty="0" smtClean="0"/>
              <a:t>ou will then be quizzed on which you were presented with. You will see two names appear on the screen. One of the names will be the name of the banknote or slot-machine just saw. You must select this name.</a:t>
            </a:r>
          </a:p>
          <a:p>
            <a:r>
              <a:rPr lang="en-GB" dirty="0" smtClean="0"/>
              <a:t>Use key 1 to select the name on </a:t>
            </a:r>
            <a:r>
              <a:rPr lang="en-GB" dirty="0"/>
              <a:t>t</a:t>
            </a:r>
            <a:r>
              <a:rPr lang="en-GB" dirty="0" smtClean="0"/>
              <a:t>he LEFT or key 2 to select the name on the right.</a:t>
            </a:r>
          </a:p>
          <a:p>
            <a:r>
              <a:rPr lang="en-GB" dirty="0" smtClean="0"/>
              <a:t>You will only have half a second to respond, so you must think of the name while the image is on the screen and then respond as fast as you can.</a:t>
            </a:r>
          </a:p>
          <a:p>
            <a:r>
              <a:rPr lang="en-GB" dirty="0" smtClean="0"/>
              <a:t>You will complete 5 blocks of this task, each lasting about 5 minutes. Your accuracy on this task will affect your bonus payment.</a:t>
            </a:r>
          </a:p>
          <a:p>
            <a:r>
              <a:rPr lang="en-GB" dirty="0" smtClean="0"/>
              <a:t>Press 4 when you are ready to begin.</a:t>
            </a:r>
          </a:p>
          <a:p>
            <a:endParaRPr lang="en-GB" dirty="0"/>
          </a:p>
        </p:txBody>
      </p:sp>
    </p:spTree>
    <p:extLst>
      <p:ext uri="{BB962C8B-B14F-4D97-AF65-F5344CB8AC3E}">
        <p14:creationId xmlns:p14="http://schemas.microsoft.com/office/powerpoint/2010/main" val="3565674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8152" y="1327413"/>
            <a:ext cx="4464050" cy="4342339"/>
          </a:xfrm>
        </p:spPr>
        <p:txBody>
          <a:bodyPr>
            <a:normAutofit fontScale="85000" lnSpcReduction="20000"/>
          </a:bodyPr>
          <a:lstStyle/>
          <a:p>
            <a:r>
              <a:rPr lang="en-GB" dirty="0" smtClean="0"/>
              <a:t>Great work. We will now continue with the task that you completed yesterday.</a:t>
            </a:r>
          </a:p>
          <a:p>
            <a:r>
              <a:rPr lang="en-GB" dirty="0" smtClean="0"/>
              <a:t>In this task playing a SLOT machine will always provide the GIRL or SCISSORS banknotes. Rejecting will always provide the HOUSE banknote.</a:t>
            </a:r>
          </a:p>
          <a:p>
            <a:r>
              <a:rPr lang="en-GB" dirty="0" smtClean="0"/>
              <a:t>You’ll now have a chance to repeatedly </a:t>
            </a:r>
            <a:r>
              <a:rPr lang="en-GB" dirty="0" smtClean="0"/>
              <a:t>study, experience, and </a:t>
            </a:r>
            <a:r>
              <a:rPr lang="en-GB" dirty="0" smtClean="0"/>
              <a:t>be </a:t>
            </a:r>
            <a:r>
              <a:rPr lang="en-GB" dirty="0" smtClean="0"/>
              <a:t>tested </a:t>
            </a:r>
            <a:r>
              <a:rPr lang="en-GB" dirty="0" smtClean="0"/>
              <a:t>on the chances that each slot machine produces either banknote.</a:t>
            </a:r>
          </a:p>
          <a:p>
            <a:r>
              <a:rPr lang="en-GB" dirty="0" smtClean="0"/>
              <a:t>When </a:t>
            </a:r>
            <a:r>
              <a:rPr lang="en-GB" dirty="0" smtClean="0"/>
              <a:t>you are ready to start, press 4.</a:t>
            </a:r>
          </a:p>
        </p:txBody>
      </p:sp>
      <p:sp>
        <p:nvSpPr>
          <p:cNvPr id="4" name="Rectangle 3"/>
          <p:cNvSpPr/>
          <p:nvPr/>
        </p:nvSpPr>
        <p:spPr>
          <a:xfrm>
            <a:off x="5834582" y="4001242"/>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10287" y="4053158"/>
            <a:ext cx="513000" cy="513000"/>
          </a:xfrm>
          <a:prstGeom prst="rect">
            <a:avLst/>
          </a:prstGeom>
        </p:spPr>
      </p:pic>
      <p:sp>
        <p:nvSpPr>
          <p:cNvPr id="6" name="TextBox 5"/>
          <p:cNvSpPr txBox="1"/>
          <p:nvPr/>
        </p:nvSpPr>
        <p:spPr>
          <a:xfrm>
            <a:off x="6479508" y="4177536"/>
            <a:ext cx="433447" cy="300082"/>
          </a:xfrm>
          <a:prstGeom prst="rect">
            <a:avLst/>
          </a:prstGeom>
          <a:noFill/>
        </p:spPr>
        <p:txBody>
          <a:bodyPr wrap="square" rtlCol="0">
            <a:spAutoFit/>
          </a:bodyPr>
          <a:lstStyle/>
          <a:p>
            <a:r>
              <a:rPr lang="en-GB" sz="1350" dirty="0">
                <a:solidFill>
                  <a:srgbClr val="FFFF00"/>
                </a:solidFill>
              </a:rPr>
              <a:t>XX</a:t>
            </a:r>
          </a:p>
        </p:txBody>
      </p:sp>
      <p:sp>
        <p:nvSpPr>
          <p:cNvPr id="7" name="Rectangle 6"/>
          <p:cNvSpPr/>
          <p:nvPr/>
        </p:nvSpPr>
        <p:spPr>
          <a:xfrm>
            <a:off x="5571624" y="3336894"/>
            <a:ext cx="1071960" cy="300082"/>
          </a:xfrm>
          <a:prstGeom prst="rect">
            <a:avLst/>
          </a:prstGeom>
        </p:spPr>
        <p:txBody>
          <a:bodyPr wrap="none">
            <a:spAutoFit/>
          </a:bodyPr>
          <a:lstStyle/>
          <a:p>
            <a:r>
              <a:rPr lang="en-GB" sz="1350" dirty="0"/>
              <a:t>If you </a:t>
            </a:r>
            <a:r>
              <a:rPr lang="en-GB" sz="1350" b="1" dirty="0"/>
              <a:t>reject</a:t>
            </a:r>
            <a:r>
              <a:rPr lang="en-GB" sz="1350" dirty="0"/>
              <a:t>:</a:t>
            </a:r>
          </a:p>
        </p:txBody>
      </p:sp>
      <p:sp>
        <p:nvSpPr>
          <p:cNvPr id="8" name="Rectangle 7"/>
          <p:cNvSpPr/>
          <p:nvPr/>
        </p:nvSpPr>
        <p:spPr>
          <a:xfrm>
            <a:off x="6990806" y="2178425"/>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sp>
        <p:nvSpPr>
          <p:cNvPr id="9" name="Rectangle 8"/>
          <p:cNvSpPr/>
          <p:nvPr/>
        </p:nvSpPr>
        <p:spPr>
          <a:xfrm>
            <a:off x="5462678" y="2149474"/>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sp>
        <p:nvSpPr>
          <p:cNvPr id="10" name="TextBox 9"/>
          <p:cNvSpPr txBox="1"/>
          <p:nvPr/>
        </p:nvSpPr>
        <p:spPr>
          <a:xfrm>
            <a:off x="7655953" y="2349821"/>
            <a:ext cx="433447" cy="300082"/>
          </a:xfrm>
          <a:prstGeom prst="rect">
            <a:avLst/>
          </a:prstGeom>
          <a:noFill/>
        </p:spPr>
        <p:txBody>
          <a:bodyPr wrap="square" rtlCol="0">
            <a:spAutoFit/>
          </a:bodyPr>
          <a:lstStyle/>
          <a:p>
            <a:r>
              <a:rPr lang="en-GB" sz="1350" dirty="0">
                <a:solidFill>
                  <a:srgbClr val="FFFF00"/>
                </a:solidFill>
              </a:rPr>
              <a:t>XX</a:t>
            </a:r>
          </a:p>
        </p:txBody>
      </p:sp>
      <p:sp>
        <p:nvSpPr>
          <p:cNvPr id="11" name="TextBox 10"/>
          <p:cNvSpPr txBox="1"/>
          <p:nvPr/>
        </p:nvSpPr>
        <p:spPr>
          <a:xfrm>
            <a:off x="6107604" y="2325769"/>
            <a:ext cx="433447" cy="300082"/>
          </a:xfrm>
          <a:prstGeom prst="rect">
            <a:avLst/>
          </a:prstGeom>
          <a:noFill/>
        </p:spPr>
        <p:txBody>
          <a:bodyPr wrap="square" rtlCol="0">
            <a:spAutoFit/>
          </a:bodyPr>
          <a:lstStyle/>
          <a:p>
            <a:r>
              <a:rPr lang="en-GB" sz="1350" dirty="0">
                <a:solidFill>
                  <a:srgbClr val="FFFF00"/>
                </a:solidFill>
              </a:rPr>
              <a:t>XX</a:t>
            </a:r>
          </a:p>
        </p:txBody>
      </p:sp>
      <p:sp>
        <p:nvSpPr>
          <p:cNvPr id="12" name="TextBox 11"/>
          <p:cNvSpPr txBox="1"/>
          <p:nvPr/>
        </p:nvSpPr>
        <p:spPr>
          <a:xfrm>
            <a:off x="5372806" y="1853706"/>
            <a:ext cx="1387549" cy="300082"/>
          </a:xfrm>
          <a:prstGeom prst="rect">
            <a:avLst/>
          </a:prstGeom>
          <a:noFill/>
        </p:spPr>
        <p:txBody>
          <a:bodyPr wrap="square" rtlCol="0">
            <a:spAutoFit/>
          </a:bodyPr>
          <a:lstStyle/>
          <a:p>
            <a:r>
              <a:rPr lang="en-GB" sz="1350" dirty="0"/>
              <a:t>GIRL Banknote</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3126" y="2236008"/>
            <a:ext cx="513000" cy="513000"/>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38976" y="2197562"/>
            <a:ext cx="513000" cy="513000"/>
          </a:xfrm>
          <a:prstGeom prst="rect">
            <a:avLst/>
          </a:prstGeom>
        </p:spPr>
      </p:pic>
      <p:sp>
        <p:nvSpPr>
          <p:cNvPr id="15" name="Rectangle 14"/>
          <p:cNvSpPr/>
          <p:nvPr/>
        </p:nvSpPr>
        <p:spPr>
          <a:xfrm>
            <a:off x="5314717" y="1603622"/>
            <a:ext cx="963341" cy="300082"/>
          </a:xfrm>
          <a:prstGeom prst="rect">
            <a:avLst/>
          </a:prstGeom>
        </p:spPr>
        <p:txBody>
          <a:bodyPr wrap="none">
            <a:spAutoFit/>
          </a:bodyPr>
          <a:lstStyle/>
          <a:p>
            <a:r>
              <a:rPr lang="en-GB" sz="1350" dirty="0"/>
              <a:t>If you </a:t>
            </a:r>
            <a:r>
              <a:rPr lang="en-GB" sz="1350" b="1" dirty="0"/>
              <a:t>play</a:t>
            </a:r>
            <a:r>
              <a:rPr lang="en-GB" sz="1350" dirty="0"/>
              <a:t>:</a:t>
            </a:r>
          </a:p>
        </p:txBody>
      </p:sp>
      <p:sp>
        <p:nvSpPr>
          <p:cNvPr id="16" name="Rectangle 15"/>
          <p:cNvSpPr/>
          <p:nvPr/>
        </p:nvSpPr>
        <p:spPr>
          <a:xfrm>
            <a:off x="6610101" y="2315005"/>
            <a:ext cx="394660" cy="300082"/>
          </a:xfrm>
          <a:prstGeom prst="rect">
            <a:avLst/>
          </a:prstGeom>
        </p:spPr>
        <p:txBody>
          <a:bodyPr wrap="none">
            <a:spAutoFit/>
          </a:bodyPr>
          <a:lstStyle/>
          <a:p>
            <a:r>
              <a:rPr lang="en-GB" sz="1350" dirty="0"/>
              <a:t>OR</a:t>
            </a:r>
          </a:p>
        </p:txBody>
      </p:sp>
      <p:sp>
        <p:nvSpPr>
          <p:cNvPr id="17" name="Rectangle 16"/>
          <p:cNvSpPr/>
          <p:nvPr/>
        </p:nvSpPr>
        <p:spPr>
          <a:xfrm>
            <a:off x="5242202" y="1327413"/>
            <a:ext cx="1795171" cy="300082"/>
          </a:xfrm>
          <a:prstGeom prst="rect">
            <a:avLst/>
          </a:prstGeom>
        </p:spPr>
        <p:txBody>
          <a:bodyPr wrap="none">
            <a:spAutoFit/>
          </a:bodyPr>
          <a:lstStyle/>
          <a:p>
            <a:r>
              <a:rPr lang="en-GB" sz="1350" b="1" dirty="0"/>
              <a:t>For each slot machine:</a:t>
            </a:r>
          </a:p>
        </p:txBody>
      </p:sp>
      <p:sp>
        <p:nvSpPr>
          <p:cNvPr id="20" name="TextBox 19"/>
          <p:cNvSpPr txBox="1"/>
          <p:nvPr/>
        </p:nvSpPr>
        <p:spPr>
          <a:xfrm>
            <a:off x="5729512" y="3636095"/>
            <a:ext cx="1387549" cy="300082"/>
          </a:xfrm>
          <a:prstGeom prst="rect">
            <a:avLst/>
          </a:prstGeom>
          <a:noFill/>
        </p:spPr>
        <p:txBody>
          <a:bodyPr wrap="square" rtlCol="0">
            <a:spAutoFit/>
          </a:bodyPr>
          <a:lstStyle/>
          <a:p>
            <a:r>
              <a:rPr lang="en-GB" sz="1350" dirty="0"/>
              <a:t>HOUSE Banknote</a:t>
            </a:r>
          </a:p>
        </p:txBody>
      </p:sp>
      <p:sp>
        <p:nvSpPr>
          <p:cNvPr id="21" name="TextBox 20"/>
          <p:cNvSpPr txBox="1"/>
          <p:nvPr/>
        </p:nvSpPr>
        <p:spPr>
          <a:xfrm>
            <a:off x="6909399" y="1840751"/>
            <a:ext cx="1890787" cy="300082"/>
          </a:xfrm>
          <a:prstGeom prst="rect">
            <a:avLst/>
          </a:prstGeom>
          <a:noFill/>
        </p:spPr>
        <p:txBody>
          <a:bodyPr wrap="square" rtlCol="0">
            <a:spAutoFit/>
          </a:bodyPr>
          <a:lstStyle/>
          <a:p>
            <a:r>
              <a:rPr lang="en-GB" sz="1350" dirty="0" smtClean="0"/>
              <a:t>SCISSORS </a:t>
            </a:r>
            <a:r>
              <a:rPr lang="en-GB" sz="1350" dirty="0"/>
              <a:t>Banknote</a:t>
            </a:r>
          </a:p>
        </p:txBody>
      </p:sp>
    </p:spTree>
    <p:extLst>
      <p:ext uri="{BB962C8B-B14F-4D97-AF65-F5344CB8AC3E}">
        <p14:creationId xmlns:p14="http://schemas.microsoft.com/office/powerpoint/2010/main" val="2160339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0596" y="1344524"/>
            <a:ext cx="7886700" cy="4277123"/>
          </a:xfrm>
        </p:spPr>
        <p:txBody>
          <a:bodyPr>
            <a:normAutofit/>
          </a:bodyPr>
          <a:lstStyle/>
          <a:p>
            <a:r>
              <a:rPr lang="en-GB" sz="2000" dirty="0" smtClean="0"/>
              <a:t>Great work. We’ll now continue onto the main task.</a:t>
            </a:r>
          </a:p>
          <a:p>
            <a:r>
              <a:rPr lang="en-GB" sz="2000" dirty="0" smtClean="0"/>
              <a:t>The task will consist of 8 rounds, each lasting about 7 minutes.</a:t>
            </a:r>
          </a:p>
          <a:p>
            <a:r>
              <a:rPr lang="en-GB" sz="2000" dirty="0" smtClean="0"/>
              <a:t>For each game, remember to press </a:t>
            </a:r>
            <a:r>
              <a:rPr lang="en-GB" sz="2000" dirty="0"/>
              <a:t>‘1’ </a:t>
            </a:r>
            <a:r>
              <a:rPr lang="en-GB" sz="2000" dirty="0" smtClean="0"/>
              <a:t>(up) to </a:t>
            </a:r>
            <a:r>
              <a:rPr lang="en-GB" sz="2000" dirty="0"/>
              <a:t>play the slot machine or ‘2</a:t>
            </a:r>
            <a:r>
              <a:rPr lang="en-GB" sz="2000" dirty="0" smtClean="0"/>
              <a:t>’ (right) </a:t>
            </a:r>
            <a:r>
              <a:rPr lang="en-GB" sz="2000" dirty="0"/>
              <a:t>to reject it. </a:t>
            </a:r>
            <a:endParaRPr lang="en-GB" sz="2000" dirty="0" smtClean="0"/>
          </a:p>
          <a:p>
            <a:r>
              <a:rPr lang="en-GB" sz="2000" dirty="0" smtClean="0"/>
              <a:t>Try to make decisions that will collect the greatest positive points and the fewest negative points.</a:t>
            </a:r>
          </a:p>
          <a:p>
            <a:r>
              <a:rPr lang="en-GB" sz="2000" dirty="0" smtClean="0"/>
              <a:t>Press 4 when you are ready to begin the first round.</a:t>
            </a:r>
            <a:endParaRPr lang="en-GB" sz="2000" dirty="0"/>
          </a:p>
          <a:p>
            <a:endParaRPr lang="en-GB" sz="2000" dirty="0"/>
          </a:p>
        </p:txBody>
      </p:sp>
    </p:spTree>
    <p:extLst>
      <p:ext uri="{BB962C8B-B14F-4D97-AF65-F5344CB8AC3E}">
        <p14:creationId xmlns:p14="http://schemas.microsoft.com/office/powerpoint/2010/main" val="27023426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143</TotalTime>
  <Words>436</Words>
  <Application>Microsoft Office PowerPoint</Application>
  <PresentationFormat>On-screen Show (4:3)</PresentationFormat>
  <Paragraphs>55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House is safe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17</cp:revision>
  <dcterms:created xsi:type="dcterms:W3CDTF">2019-10-20T14:11:42Z</dcterms:created>
  <dcterms:modified xsi:type="dcterms:W3CDTF">2019-10-27T19:49:18Z</dcterms:modified>
</cp:coreProperties>
</file>